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6" r:id="rId2"/>
    <p:sldId id="271" r:id="rId3"/>
    <p:sldId id="256" r:id="rId4"/>
    <p:sldId id="257" r:id="rId5"/>
    <p:sldId id="273" r:id="rId6"/>
    <p:sldId id="258" r:id="rId7"/>
    <p:sldId id="259" r:id="rId8"/>
    <p:sldId id="272" r:id="rId9"/>
    <p:sldId id="260" r:id="rId10"/>
    <p:sldId id="268" r:id="rId11"/>
    <p:sldId id="261" r:id="rId12"/>
    <p:sldId id="274" r:id="rId13"/>
    <p:sldId id="262" r:id="rId14"/>
    <p:sldId id="270" r:id="rId15"/>
    <p:sldId id="263" r:id="rId16"/>
    <p:sldId id="264" r:id="rId17"/>
    <p:sldId id="265" r:id="rId18"/>
    <p:sldId id="266" r:id="rId19"/>
    <p:sldId id="267" r:id="rId20"/>
    <p:sldId id="269" r:id="rId2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08/05/1438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5004048" y="957036"/>
            <a:ext cx="4120311" cy="156966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KW" sz="2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وزارة التربية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التوجيه الفني العام للعلوم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اللجنة الفنية المشتركة للمرحلة الابتدائية</a:t>
            </a:r>
            <a:endParaRPr lang="ar-KW" sz="24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35790" y="2780928"/>
            <a:ext cx="7416824" cy="20621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خطة توطين التدريب للمنهج الوطني القائم على الكفايات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الأسبوع الأول للصف الثاني </a:t>
            </a:r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الابتدائي </a:t>
            </a:r>
            <a:endParaRPr lang="ar-KW" sz="3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الفصل </a:t>
            </a:r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الدراسي </a:t>
            </a:r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الثاني العام </a:t>
            </a:r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الدراسي 2016-2017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C:\صور\خلفيات 2010\تزيين\ku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939" y="128361"/>
            <a:ext cx="557213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987824" y="5013176"/>
            <a:ext cx="33835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إعداد</a:t>
            </a:r>
          </a:p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التعليم الخاص</a:t>
            </a:r>
            <a:endParaRPr lang="ar-SA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197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87b741f3c6a7dc971005d09436f2e67a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مربع نص 4"/>
          <p:cNvSpPr txBox="1"/>
          <p:nvPr/>
        </p:nvSpPr>
        <p:spPr>
          <a:xfrm>
            <a:off x="1115617" y="2492896"/>
            <a:ext cx="6912768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i="1" u="sng" dirty="0" smtClean="0">
                <a:solidFill>
                  <a:schemeClr val="accent2"/>
                </a:solidFill>
              </a:rPr>
              <a:t>ملاحظات هامة للمعلم عند تنفيذ </a:t>
            </a:r>
            <a:r>
              <a:rPr lang="ar-KW" sz="2800" b="1" i="1" u="sng" dirty="0" smtClean="0">
                <a:solidFill>
                  <a:schemeClr val="accent2"/>
                </a:solidFill>
              </a:rPr>
              <a:t>النشاط:</a:t>
            </a:r>
            <a:endParaRPr lang="ar-KW" sz="2800" b="1" i="1" u="sng" dirty="0" smtClean="0">
              <a:solidFill>
                <a:schemeClr val="accent2"/>
              </a:solidFill>
            </a:endParaRPr>
          </a:p>
          <a:p>
            <a:pPr algn="just"/>
            <a:r>
              <a:rPr lang="ar-KW" sz="2800" b="1" dirty="0" smtClean="0"/>
              <a:t>يعرض المعلم فيديو مناسب لمحتوى الدرس ثم يقوم بمناقشة المتعلمين داخل الفصل مع مراعاة </a:t>
            </a:r>
            <a:r>
              <a:rPr lang="ar-KW" sz="2800" b="1" dirty="0" smtClean="0"/>
              <a:t>إعطائهم </a:t>
            </a:r>
            <a:r>
              <a:rPr lang="ar-KW" sz="2800" b="1" dirty="0" smtClean="0"/>
              <a:t>فرصة ليبدوا </a:t>
            </a:r>
            <a:r>
              <a:rPr lang="ar-KW" sz="2800" b="1" dirty="0" smtClean="0"/>
              <a:t>آرائهم.</a:t>
            </a:r>
            <a:endParaRPr lang="ar-KW" sz="2800" b="1" dirty="0" smtClean="0"/>
          </a:p>
          <a:p>
            <a:endParaRPr lang="ar-KW" dirty="0" smtClean="0"/>
          </a:p>
          <a:p>
            <a:endParaRPr lang="ar-SY" dirty="0"/>
          </a:p>
        </p:txBody>
      </p:sp>
    </p:spTree>
  </p:cSld>
  <p:clrMapOvr>
    <a:masterClrMapping/>
  </p:clrMapOvr>
  <p:transition advClick="0" advTm="20000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71600" y="1916832"/>
            <a:ext cx="7200800" cy="4209331"/>
          </a:xfrm>
        </p:spPr>
        <p:txBody>
          <a:bodyPr>
            <a:normAutofit/>
          </a:bodyPr>
          <a:lstStyle/>
          <a:p>
            <a:endParaRPr lang="ar-KW" sz="1200" dirty="0" smtClean="0"/>
          </a:p>
          <a:p>
            <a:r>
              <a:rPr lang="ar-KW" sz="2800" b="1" dirty="0" smtClean="0">
                <a:solidFill>
                  <a:srgbClr val="FF0000"/>
                </a:solidFill>
              </a:rPr>
              <a:t>سماء الليل وسماء النهار</a:t>
            </a:r>
          </a:p>
          <a:p>
            <a:pPr algn="just">
              <a:buNone/>
            </a:pPr>
            <a:r>
              <a:rPr lang="ar-KW" sz="2800" b="1" dirty="0"/>
              <a:t> </a:t>
            </a:r>
            <a:r>
              <a:rPr lang="ar-KW" sz="2800" b="1" dirty="0" smtClean="0"/>
              <a:t>  </a:t>
            </a:r>
            <a:r>
              <a:rPr lang="ar-KW" sz="2800" b="1" dirty="0" smtClean="0"/>
              <a:t>دع </a:t>
            </a:r>
            <a:r>
              <a:rPr lang="ar-KW" sz="2800" b="1" dirty="0" smtClean="0"/>
              <a:t>المتعلمين يختارون الصورة المناسبة </a:t>
            </a:r>
            <a:r>
              <a:rPr lang="ar-KW" sz="2800" b="1" dirty="0" smtClean="0"/>
              <a:t>ويصنفونها من خلال (شكل فن) ثم </a:t>
            </a:r>
            <a:r>
              <a:rPr lang="ar-KW" sz="2800" b="1" dirty="0" smtClean="0"/>
              <a:t>يستكشفون العنصر المشترك بين الليل والنهار من خلال اختيار الصورة المناسبة.</a:t>
            </a:r>
            <a:endParaRPr lang="ar-SY" sz="2800" b="1" dirty="0"/>
          </a:p>
        </p:txBody>
      </p:sp>
      <p:sp>
        <p:nvSpPr>
          <p:cNvPr id="4" name="عنوان 1"/>
          <p:cNvSpPr txBox="1">
            <a:spLocks noGrp="1"/>
          </p:cNvSpPr>
          <p:nvPr>
            <p:ph type="title"/>
          </p:nvPr>
        </p:nvSpPr>
        <p:spPr>
          <a:xfrm>
            <a:off x="5076056" y="1412776"/>
            <a:ext cx="2880320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نشاط (2)</a:t>
            </a:r>
            <a:endParaRPr kumimoji="0" lang="ar-SY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صورة 5" descr="الكتاب 1.jpg"/>
          <p:cNvPicPr/>
          <p:nvPr/>
        </p:nvPicPr>
        <p:blipFill>
          <a:blip r:embed="rId3" cstate="print"/>
          <a:srcRect l="5378" t="46341"/>
          <a:stretch>
            <a:fillRect/>
          </a:stretch>
        </p:blipFill>
        <p:spPr>
          <a:xfrm>
            <a:off x="1115616" y="4077072"/>
            <a:ext cx="6768752" cy="2088232"/>
          </a:xfrm>
          <a:prstGeom prst="rect">
            <a:avLst/>
          </a:prstGeom>
        </p:spPr>
      </p:pic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4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عنصر نائب للمحتوى 2"/>
          <p:cNvSpPr txBox="1">
            <a:spLocks/>
          </p:cNvSpPr>
          <p:nvPr/>
        </p:nvSpPr>
        <p:spPr>
          <a:xfrm>
            <a:off x="957567" y="1988840"/>
            <a:ext cx="7128792" cy="388843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KW" sz="3600" b="1" dirty="0" smtClean="0">
                <a:solidFill>
                  <a:srgbClr val="FF0000"/>
                </a:solidFill>
              </a:rPr>
              <a:t>نوع النشاط: </a:t>
            </a:r>
            <a:r>
              <a:rPr lang="ar-KW" sz="3600" b="1" dirty="0" smtClean="0"/>
              <a:t>عرض - فردي.</a:t>
            </a:r>
          </a:p>
          <a:p>
            <a:r>
              <a:rPr lang="ar-KW" sz="3600" b="1" dirty="0" smtClean="0">
                <a:solidFill>
                  <a:srgbClr val="FF0000"/>
                </a:solidFill>
              </a:rPr>
              <a:t>المهارات المكتسبة: </a:t>
            </a:r>
            <a:r>
              <a:rPr lang="ar-KW" sz="3600" b="1" dirty="0" smtClean="0"/>
              <a:t>الربط مع مادة الرياضيات – الملاحظة – التصنيف – الاستنتاج.</a:t>
            </a:r>
            <a:endParaRPr lang="ar-KW" sz="3600" b="1" dirty="0" smtClean="0">
              <a:solidFill>
                <a:srgbClr val="FF0000"/>
              </a:solidFill>
            </a:endParaRPr>
          </a:p>
          <a:p>
            <a:r>
              <a:rPr lang="ar-KW" sz="3600" b="1" dirty="0" smtClean="0">
                <a:solidFill>
                  <a:srgbClr val="FF0000"/>
                </a:solidFill>
              </a:rPr>
              <a:t>المواد المستخدمة في النشاط: </a:t>
            </a:r>
            <a:r>
              <a:rPr lang="ar-KW" sz="3600" b="1" dirty="0" smtClean="0"/>
              <a:t>مصورات – كتاب المتعلم.</a:t>
            </a:r>
          </a:p>
          <a:p>
            <a:pPr marL="0" indent="0">
              <a:buNone/>
            </a:pPr>
            <a:endParaRPr lang="ar-KW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49787866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6536" cy="6858000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71600" y="2204864"/>
            <a:ext cx="7344816" cy="4176464"/>
          </a:xfrm>
        </p:spPr>
        <p:txBody>
          <a:bodyPr>
            <a:normAutofit/>
          </a:bodyPr>
          <a:lstStyle/>
          <a:p>
            <a:pPr marL="36000"/>
            <a:r>
              <a:rPr lang="ar-KW" sz="2400" b="1" dirty="0" smtClean="0"/>
              <a:t>سماء الليل وسماء النهار</a:t>
            </a:r>
          </a:p>
          <a:p>
            <a:pPr marL="36000">
              <a:buNone/>
            </a:pPr>
            <a:r>
              <a:rPr lang="ar-KW" sz="2400" b="1" dirty="0" smtClean="0"/>
              <a:t>نقوم بتوزيع الأقنعة على المتعلمين:</a:t>
            </a:r>
          </a:p>
          <a:p>
            <a:pPr marL="36000">
              <a:buNone/>
            </a:pPr>
            <a:r>
              <a:rPr lang="ar-KW" sz="2400" b="1" dirty="0" smtClean="0"/>
              <a:t>قناع أسود يمثل الليل   </a:t>
            </a:r>
            <a:r>
              <a:rPr lang="ar-KW" sz="2400" b="1" dirty="0" smtClean="0"/>
              <a:t>  </a:t>
            </a:r>
            <a:r>
              <a:rPr lang="ar-KW" sz="2400" b="1" dirty="0" smtClean="0"/>
              <a:t>-     قناع أزرق يمثل النهار</a:t>
            </a:r>
          </a:p>
          <a:p>
            <a:pPr marL="36000">
              <a:buNone/>
            </a:pPr>
            <a:r>
              <a:rPr lang="ar-KW" sz="2400" b="1" dirty="0" smtClean="0"/>
              <a:t>              (قناع شمس/ قناع نجوم/ قناع غيوم/ قناع قمر) </a:t>
            </a:r>
          </a:p>
          <a:p>
            <a:pPr marL="36000" algn="just">
              <a:buNone/>
            </a:pPr>
            <a:r>
              <a:rPr lang="ar-KW" sz="2400" b="1" dirty="0" smtClean="0">
                <a:solidFill>
                  <a:schemeClr val="tx2"/>
                </a:solidFill>
              </a:rPr>
              <a:t>القناع الأسود(الليل): </a:t>
            </a:r>
            <a:r>
              <a:rPr lang="ar-KW" sz="2400" b="1" dirty="0"/>
              <a:t>أ</a:t>
            </a:r>
            <a:r>
              <a:rPr lang="ar-KW" sz="2400" b="1" dirty="0" smtClean="0"/>
              <a:t>نا </a:t>
            </a:r>
            <a:r>
              <a:rPr lang="ar-KW" sz="2400" b="1" dirty="0" smtClean="0"/>
              <a:t>الليل وأكثر الناس ينتظرون مجيئي ليروا فيَ عجائب وروائع زينة </a:t>
            </a:r>
            <a:r>
              <a:rPr lang="ar-KW" sz="2400" b="1" dirty="0" smtClean="0"/>
              <a:t>السماء أود </a:t>
            </a:r>
            <a:r>
              <a:rPr lang="ar-KW" sz="2400" b="1" dirty="0" smtClean="0"/>
              <a:t>أن تساعدوني في اختيار أي من هذه الأشياء يمكن أن نراها في </a:t>
            </a:r>
            <a:r>
              <a:rPr lang="ar-KW" sz="2400" b="1" dirty="0" smtClean="0"/>
              <a:t>سمائي. </a:t>
            </a:r>
            <a:endParaRPr lang="ar-KW" sz="2400" b="1" dirty="0" smtClean="0"/>
          </a:p>
          <a:p>
            <a:pPr marL="36000" algn="just">
              <a:buNone/>
            </a:pPr>
            <a:r>
              <a:rPr lang="ar-KW" sz="2400" b="1" dirty="0" smtClean="0">
                <a:solidFill>
                  <a:schemeClr val="tx2"/>
                </a:solidFill>
              </a:rPr>
              <a:t>القناع الازرق(النهار</a:t>
            </a:r>
            <a:r>
              <a:rPr lang="ar-KW" sz="2400" b="1" dirty="0" smtClean="0">
                <a:solidFill>
                  <a:schemeClr val="tx2"/>
                </a:solidFill>
              </a:rPr>
              <a:t>): </a:t>
            </a:r>
            <a:r>
              <a:rPr lang="ar-KW" sz="2400" b="1" dirty="0"/>
              <a:t>أ</a:t>
            </a:r>
            <a:r>
              <a:rPr lang="ar-KW" sz="2400" b="1" dirty="0" smtClean="0"/>
              <a:t>نا </a:t>
            </a:r>
            <a:r>
              <a:rPr lang="ar-KW" sz="2400" b="1" dirty="0" smtClean="0"/>
              <a:t>النهار بوجودي تنير السماء  وينتشر </a:t>
            </a:r>
            <a:r>
              <a:rPr lang="ar-KW" sz="2400" b="1" dirty="0" smtClean="0"/>
              <a:t>التفاؤل</a:t>
            </a:r>
            <a:r>
              <a:rPr lang="ar-KW" sz="2400" b="1" dirty="0" smtClean="0"/>
              <a:t>. أود أيها المتعلمين أن تساعدوني في اختيار أي من هذه الأشياء يمكن أن نراها في </a:t>
            </a:r>
            <a:r>
              <a:rPr lang="ar-KW" sz="2400" b="1" dirty="0" smtClean="0"/>
              <a:t>سمائي.</a:t>
            </a:r>
            <a:endParaRPr lang="ar-KW" sz="2400" b="1" dirty="0" smtClean="0"/>
          </a:p>
        </p:txBody>
      </p:sp>
      <p:sp>
        <p:nvSpPr>
          <p:cNvPr id="4" name="عنوان 1"/>
          <p:cNvSpPr txBox="1">
            <a:spLocks noGrp="1"/>
          </p:cNvSpPr>
          <p:nvPr>
            <p:ph type="title"/>
          </p:nvPr>
        </p:nvSpPr>
        <p:spPr>
          <a:xfrm>
            <a:off x="1259632" y="1340768"/>
            <a:ext cx="6984776" cy="7060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 fontScale="90000"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نشاط</a:t>
            </a:r>
            <a:r>
              <a:rPr kumimoji="0" lang="ar-KW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ar-K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(2) </a:t>
            </a:r>
            <a:r>
              <a:rPr kumimoji="0" lang="ar-K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إضافي </a:t>
            </a:r>
            <a:r>
              <a:rPr kumimoji="0" lang="ar-K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(</a:t>
            </a:r>
            <a:r>
              <a:rPr lang="ar-KW" sz="2800" b="1" dirty="0" smtClean="0"/>
              <a:t>استراتيجية لعب الأدوار داخل مشهد تمثيلي</a:t>
            </a:r>
            <a:r>
              <a:rPr lang="ar-KW" sz="2800" b="1" dirty="0" err="1" smtClean="0"/>
              <a:t>)</a:t>
            </a:r>
            <a:endParaRPr kumimoji="0" lang="ar-SY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 advTm="20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187624" y="1600201"/>
            <a:ext cx="6768752" cy="3412976"/>
          </a:xfrm>
        </p:spPr>
        <p:txBody>
          <a:bodyPr>
            <a:normAutofit/>
          </a:bodyPr>
          <a:lstStyle/>
          <a:p>
            <a:r>
              <a:rPr lang="ar-KW" sz="2800" b="1" i="1" u="sng" dirty="0" smtClean="0">
                <a:solidFill>
                  <a:schemeClr val="accent2"/>
                </a:solidFill>
              </a:rPr>
              <a:t>ملاحظات هامة للمعلم عند تنفيذ </a:t>
            </a:r>
            <a:r>
              <a:rPr lang="ar-KW" sz="2800" b="1" i="1" u="sng" dirty="0" smtClean="0">
                <a:solidFill>
                  <a:schemeClr val="accent2"/>
                </a:solidFill>
              </a:rPr>
              <a:t>النشاط:</a:t>
            </a:r>
            <a:endParaRPr lang="ar-KW" sz="2800" b="1" i="1" u="sng" dirty="0" smtClean="0">
              <a:solidFill>
                <a:schemeClr val="accent2"/>
              </a:solidFill>
            </a:endParaRPr>
          </a:p>
          <a:p>
            <a:pPr algn="just">
              <a:buNone/>
            </a:pPr>
            <a:r>
              <a:rPr lang="ar-KW" sz="2800" b="1" dirty="0" smtClean="0"/>
              <a:t>   يراعى </a:t>
            </a:r>
            <a:r>
              <a:rPr lang="ar-KW" sz="2800" b="1" dirty="0" smtClean="0"/>
              <a:t>تدريب المتعلمين على أداء المسرحية قبل النشاط بوقت مناسب.</a:t>
            </a:r>
            <a:endParaRPr lang="ar-SY" sz="2800" b="1" dirty="0"/>
          </a:p>
        </p:txBody>
      </p:sp>
      <p:sp>
        <p:nvSpPr>
          <p:cNvPr id="5" name="مستطيل 4"/>
          <p:cNvSpPr/>
          <p:nvPr/>
        </p:nvSpPr>
        <p:spPr>
          <a:xfrm>
            <a:off x="1224136" y="3645024"/>
            <a:ext cx="67322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2800" b="1" dirty="0" smtClean="0">
                <a:solidFill>
                  <a:schemeClr val="tx2"/>
                </a:solidFill>
              </a:rPr>
              <a:t>نوع النشاط: </a:t>
            </a:r>
            <a:r>
              <a:rPr lang="ar-KW" sz="2800" b="1" dirty="0" smtClean="0"/>
              <a:t>مشهد </a:t>
            </a:r>
            <a:r>
              <a:rPr lang="ar-KW" sz="2800" b="1" dirty="0" smtClean="0"/>
              <a:t>تمثيلي.</a:t>
            </a:r>
            <a:endParaRPr lang="ar-KW" sz="2800" b="1" dirty="0" smtClean="0"/>
          </a:p>
          <a:p>
            <a:r>
              <a:rPr lang="ar-SA" sz="2800" b="1" dirty="0" smtClean="0">
                <a:solidFill>
                  <a:schemeClr val="tx2"/>
                </a:solidFill>
              </a:rPr>
              <a:t>مدة </a:t>
            </a:r>
            <a:r>
              <a:rPr lang="ar-SA" sz="2800" b="1" dirty="0">
                <a:solidFill>
                  <a:schemeClr val="tx2"/>
                </a:solidFill>
              </a:rPr>
              <a:t>تنفيذ النشاط</a:t>
            </a:r>
            <a:r>
              <a:rPr lang="ar-KW" sz="2800" b="1" dirty="0">
                <a:solidFill>
                  <a:schemeClr val="tx2"/>
                </a:solidFill>
              </a:rPr>
              <a:t> : </a:t>
            </a:r>
            <a:r>
              <a:rPr lang="ar-KW" sz="2800" b="1" dirty="0" smtClean="0"/>
              <a:t>10 </a:t>
            </a:r>
            <a:r>
              <a:rPr lang="ar-KW" sz="2800" b="1" dirty="0" smtClean="0"/>
              <a:t>دقائق.</a:t>
            </a:r>
            <a:endParaRPr lang="ar-KW" sz="2800" b="1" dirty="0" smtClean="0"/>
          </a:p>
          <a:p>
            <a:pPr>
              <a:buNone/>
            </a:pPr>
            <a:r>
              <a:rPr lang="ar-KW" sz="2800" b="1" dirty="0" smtClean="0">
                <a:solidFill>
                  <a:schemeClr val="tx2"/>
                </a:solidFill>
              </a:rPr>
              <a:t>المهارات المكتسبة: </a:t>
            </a:r>
            <a:r>
              <a:rPr lang="ar-KW" sz="2800" b="1" dirty="0" smtClean="0"/>
              <a:t>ملاحظة – تصنيف.</a:t>
            </a:r>
            <a:endParaRPr lang="ar-KW" sz="2800" b="1" dirty="0" smtClean="0"/>
          </a:p>
          <a:p>
            <a:pPr>
              <a:buNone/>
            </a:pPr>
            <a:r>
              <a:rPr lang="ar-KW" sz="2800" b="1" dirty="0" smtClean="0">
                <a:solidFill>
                  <a:schemeClr val="tx2"/>
                </a:solidFill>
              </a:rPr>
              <a:t>الأدوات المستخدمة: </a:t>
            </a:r>
            <a:r>
              <a:rPr lang="ar-KW" sz="2800" b="1" dirty="0" smtClean="0"/>
              <a:t>أقنعة بأشكال مختلفة </a:t>
            </a:r>
            <a:r>
              <a:rPr lang="ar-KW" sz="2800" b="1" dirty="0" smtClean="0"/>
              <a:t>وملونة – </a:t>
            </a:r>
            <a:r>
              <a:rPr lang="ar-KW" sz="2800" b="1" dirty="0" smtClean="0"/>
              <a:t>كتاب المتعلم.</a:t>
            </a:r>
          </a:p>
        </p:txBody>
      </p:sp>
    </p:spTree>
  </p:cSld>
  <p:clrMapOvr>
    <a:masterClrMapping/>
  </p:clrMapOvr>
  <p:transition advClick="0" advTm="20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835696" y="1484784"/>
            <a:ext cx="5040560" cy="6480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ar-KW" b="1" dirty="0" smtClean="0"/>
              <a:t>بند ماذا </a:t>
            </a:r>
            <a:r>
              <a:rPr lang="ar-KW" b="1" dirty="0" smtClean="0"/>
              <a:t>تعلمت؟ </a:t>
            </a:r>
            <a:endParaRPr lang="ar-SY" b="1" dirty="0"/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1403648" y="2348880"/>
            <a:ext cx="6491064" cy="3777283"/>
          </a:xfrm>
        </p:spPr>
        <p:txBody>
          <a:bodyPr/>
          <a:lstStyle/>
          <a:p>
            <a:r>
              <a:rPr lang="ar-KW" sz="2800" b="1" dirty="0" smtClean="0"/>
              <a:t>من خلال الصورة أسأل المتعلمين عن الفرق بين سماء الليل وسماء النهار.</a:t>
            </a:r>
          </a:p>
          <a:p>
            <a:pPr>
              <a:buNone/>
            </a:pPr>
            <a:endParaRPr lang="ar-KW" dirty="0" smtClean="0"/>
          </a:p>
          <a:p>
            <a:pPr>
              <a:buNone/>
            </a:pPr>
            <a:endParaRPr lang="ar-SY" dirty="0"/>
          </a:p>
        </p:txBody>
      </p:sp>
      <p:pic>
        <p:nvPicPr>
          <p:cNvPr id="7" name="صورة 6" descr="imag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1" y="3573016"/>
            <a:ext cx="2952327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547664" y="1412776"/>
            <a:ext cx="5976664" cy="6480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pic>
        <p:nvPicPr>
          <p:cNvPr id="4" name="صورة 3" descr="87b741f3c6a7dc971005d09436f2e67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76" y="0"/>
            <a:ext cx="9153607" cy="686520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59632" y="1484784"/>
            <a:ext cx="6552728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ar-KW" dirty="0" smtClean="0"/>
              <a:t/>
            </a:r>
            <a:br>
              <a:rPr lang="ar-KW" dirty="0" smtClean="0"/>
            </a:br>
            <a:r>
              <a:rPr lang="ar-KW" dirty="0" smtClean="0"/>
              <a:t> </a:t>
            </a:r>
            <a:r>
              <a:rPr lang="ar-KW" sz="4900" b="1" dirty="0" smtClean="0"/>
              <a:t>القيم </a:t>
            </a:r>
            <a:r>
              <a:rPr lang="ar-KW" sz="4900" b="1" dirty="0" smtClean="0"/>
              <a:t>الشخصية والأمن والسلامة </a:t>
            </a:r>
            <a:r>
              <a:rPr lang="ar-KW" b="1" dirty="0" smtClean="0"/>
              <a:t/>
            </a:r>
            <a:br>
              <a:rPr lang="ar-KW" b="1" dirty="0" smtClean="0"/>
            </a:br>
            <a:endParaRPr lang="ar-SY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99592" y="2492896"/>
            <a:ext cx="7272808" cy="3456384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ar-KW" sz="2800" b="1" dirty="0" smtClean="0"/>
              <a:t>    احرص على عرض </a:t>
            </a:r>
            <a:r>
              <a:rPr lang="ar-KW" sz="2800" b="1" dirty="0" smtClean="0"/>
              <a:t>الآية القرآنية </a:t>
            </a:r>
            <a:r>
              <a:rPr lang="ar-KW" sz="2800" b="1" dirty="0" smtClean="0"/>
              <a:t>الخاصة بالدرس وناقش المتعلمين في ما تتضمنه واربطها بالكفاية الخاصة بالدرس.</a:t>
            </a:r>
            <a:endParaRPr lang="ar-KW" sz="2800" b="1" dirty="0" smtClean="0"/>
          </a:p>
          <a:p>
            <a:pPr>
              <a:buNone/>
            </a:pPr>
            <a:endParaRPr lang="ar-KW" sz="2800" dirty="0" smtClean="0"/>
          </a:p>
          <a:p>
            <a:pPr>
              <a:buNone/>
            </a:pPr>
            <a:endParaRPr lang="ar-KW" sz="2800" dirty="0" smtClean="0"/>
          </a:p>
          <a:p>
            <a:pPr>
              <a:buNone/>
            </a:pPr>
            <a:endParaRPr lang="ar-KW" sz="2800" dirty="0" smtClean="0"/>
          </a:p>
          <a:p>
            <a:pPr marL="0" indent="0">
              <a:buNone/>
            </a:pPr>
            <a:r>
              <a:rPr lang="ar-KW" sz="2800" b="1" dirty="0" smtClean="0"/>
              <a:t> </a:t>
            </a:r>
          </a:p>
          <a:p>
            <a:pPr marL="0" indent="0">
              <a:buNone/>
            </a:pPr>
            <a:r>
              <a:rPr lang="ar-KW" sz="2800" b="1" dirty="0" smtClean="0"/>
              <a:t>نبه المتعلمين إلى ضرورة اكتساب عادات إيجابية متنوعة من المفاهيم العلمية المتضمنة في الكفاية مثل: النوم المبكر وعدم السهر.</a:t>
            </a:r>
            <a:endParaRPr lang="ar-SY" sz="2800" b="1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451858"/>
              </p:ext>
            </p:extLst>
          </p:nvPr>
        </p:nvGraphicFramePr>
        <p:xfrm>
          <a:off x="1835696" y="3895328"/>
          <a:ext cx="5976664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Packager Shell Object" showAsIcon="1" r:id="rId4" imgW="3330720" imgH="685440" progId="Package">
                  <p:embed/>
                </p:oleObj>
              </mc:Choice>
              <mc:Fallback>
                <p:oleObj name="Packager Shell Object" showAsIcon="1" r:id="rId4" imgW="3330720" imgH="685440" progId="Package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3895328"/>
                        <a:ext cx="5976664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20000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دقيقة لصحتك - فوائد النوم المبك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546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71600" y="1600200"/>
            <a:ext cx="7272808" cy="4525963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ar-KW" sz="2800" dirty="0" smtClean="0"/>
              <a:t>    </a:t>
            </a:r>
            <a:r>
              <a:rPr lang="ar-KW" sz="2800" b="1" dirty="0" smtClean="0"/>
              <a:t>استخرج </a:t>
            </a:r>
            <a:r>
              <a:rPr lang="ar-KW" sz="2800" b="1" dirty="0" smtClean="0"/>
              <a:t>كلمة السر من لوحة الكلمات المتقاطعة الموجودة أمامك بعد حذف الكلمات الآتية، ثم أعد كتابة الكلمات مرة أخرى </a:t>
            </a:r>
            <a:r>
              <a:rPr lang="ar-KW" sz="1800" b="1" dirty="0" smtClean="0"/>
              <a:t>( ملاحظة: يمكن استخدام الحرف اكثر من مرة</a:t>
            </a:r>
            <a:r>
              <a:rPr lang="ar-KW" sz="1800" b="1" dirty="0" smtClean="0"/>
              <a:t>):</a:t>
            </a:r>
            <a:endParaRPr lang="ar-KW" sz="1800" b="1" dirty="0" smtClean="0"/>
          </a:p>
          <a:p>
            <a:pPr>
              <a:buNone/>
            </a:pPr>
            <a:r>
              <a:rPr lang="ar-KW" b="1" dirty="0" smtClean="0"/>
              <a:t>  </a:t>
            </a:r>
            <a:r>
              <a:rPr lang="ar-KW" sz="2800" b="1" dirty="0" smtClean="0"/>
              <a:t>نهار            ليل              شمس                قمر</a:t>
            </a:r>
          </a:p>
          <a:p>
            <a:pPr>
              <a:buNone/>
            </a:pPr>
            <a:r>
              <a:rPr lang="ar-KW" sz="2800" b="1" dirty="0" smtClean="0"/>
              <a:t> </a:t>
            </a:r>
            <a:r>
              <a:rPr lang="ar-KW" sz="2800" b="1" dirty="0" err="1" smtClean="0"/>
              <a:t>........</a:t>
            </a:r>
            <a:r>
              <a:rPr lang="ar-KW" sz="2800" b="1" dirty="0" smtClean="0"/>
              <a:t>          </a:t>
            </a:r>
            <a:r>
              <a:rPr lang="ar-KW" sz="2800" b="1" dirty="0" err="1" smtClean="0"/>
              <a:t>........</a:t>
            </a:r>
            <a:r>
              <a:rPr lang="ar-KW" sz="2800" b="1" dirty="0" smtClean="0"/>
              <a:t>          </a:t>
            </a:r>
            <a:r>
              <a:rPr lang="ar-KW" sz="2800" b="1" dirty="0" err="1" smtClean="0"/>
              <a:t>..........</a:t>
            </a:r>
            <a:r>
              <a:rPr lang="ar-KW" sz="2800" b="1" dirty="0" smtClean="0"/>
              <a:t>            </a:t>
            </a:r>
            <a:r>
              <a:rPr lang="ar-KW" sz="2800" b="1" dirty="0" err="1" smtClean="0"/>
              <a:t>........</a:t>
            </a:r>
            <a:endParaRPr lang="ar-KW" sz="2800" b="1" dirty="0" smtClean="0"/>
          </a:p>
          <a:p>
            <a:pPr>
              <a:buNone/>
            </a:pPr>
            <a:endParaRPr lang="ar-KW" dirty="0" smtClean="0"/>
          </a:p>
          <a:p>
            <a:pPr>
              <a:buNone/>
            </a:pPr>
            <a:endParaRPr lang="ar-KW" dirty="0" smtClean="0"/>
          </a:p>
          <a:p>
            <a:pPr>
              <a:buNone/>
            </a:pPr>
            <a:endParaRPr lang="ar-KW" dirty="0" smtClean="0"/>
          </a:p>
          <a:p>
            <a:pPr>
              <a:buNone/>
            </a:pPr>
            <a:r>
              <a:rPr lang="ar-KW" sz="2800" dirty="0" smtClean="0">
                <a:solidFill>
                  <a:srgbClr val="FF0000"/>
                </a:solidFill>
              </a:rPr>
              <a:t>       </a:t>
            </a:r>
            <a:r>
              <a:rPr lang="ar-KW" sz="2800" b="1" dirty="0" smtClean="0">
                <a:solidFill>
                  <a:srgbClr val="FF0000"/>
                </a:solidFill>
              </a:rPr>
              <a:t>كلمة السر </a:t>
            </a:r>
            <a:r>
              <a:rPr lang="ar-KW" sz="2800" b="1" dirty="0" err="1" smtClean="0">
                <a:solidFill>
                  <a:srgbClr val="FF0000"/>
                </a:solidFill>
              </a:rPr>
              <a:t>هي: </a:t>
            </a:r>
            <a:r>
              <a:rPr lang="ar-KW" b="1" dirty="0" err="1" smtClean="0"/>
              <a:t>...........</a:t>
            </a:r>
            <a:r>
              <a:rPr lang="ar-KW" b="1" dirty="0" smtClean="0"/>
              <a:t>  </a:t>
            </a:r>
            <a:endParaRPr lang="ar-SY" b="1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2483768" y="3933056"/>
          <a:ext cx="4223792" cy="158417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55948"/>
                <a:gridCol w="1055948"/>
                <a:gridCol w="1055948"/>
                <a:gridCol w="1055948"/>
              </a:tblGrid>
              <a:tr h="396044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ش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ل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ي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ل</a:t>
                      </a:r>
                      <a:endParaRPr lang="ar-SY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م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ق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م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ر</a:t>
                      </a:r>
                      <a:endParaRPr lang="ar-SY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س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م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ء</a:t>
                      </a:r>
                      <a:endParaRPr lang="ar-SY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ن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ه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</a:t>
                      </a:r>
                      <a:endParaRPr lang="ar-S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ر</a:t>
                      </a:r>
                      <a:endParaRPr lang="ar-SY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مستطيل 6"/>
          <p:cNvSpPr/>
          <p:nvPr/>
        </p:nvSpPr>
        <p:spPr>
          <a:xfrm>
            <a:off x="2411760" y="260648"/>
            <a:ext cx="4248472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200" b="1" i="1" dirty="0" smtClean="0">
                <a:solidFill>
                  <a:srgbClr val="FF0000"/>
                </a:solidFill>
              </a:rPr>
              <a:t>بند الكلمات الجديدة</a:t>
            </a:r>
            <a:endParaRPr lang="ar-SY" sz="3200" dirty="0"/>
          </a:p>
        </p:txBody>
      </p:sp>
    </p:spTree>
  </p:cSld>
  <p:clrMapOvr>
    <a:masterClrMapping/>
  </p:clrMapOvr>
  <p:transition advClick="0" advTm="20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997152"/>
          </a:xfrm>
        </p:spPr>
        <p:txBody>
          <a:bodyPr>
            <a:normAutofit/>
          </a:bodyPr>
          <a:lstStyle/>
          <a:p>
            <a:r>
              <a:rPr lang="ar-KW" sz="2800" b="1" dirty="0" smtClean="0">
                <a:solidFill>
                  <a:schemeClr val="tx2"/>
                </a:solidFill>
              </a:rPr>
              <a:t>الأعلى من المعيار:</a:t>
            </a:r>
            <a:r>
              <a:rPr lang="ar-KW" sz="2800" b="1" dirty="0" smtClean="0"/>
              <a:t>أوجد الرابط بين </a:t>
            </a:r>
            <a:r>
              <a:rPr lang="ar-KW" sz="2800" b="1" dirty="0" smtClean="0"/>
              <a:t>الصورتين:</a:t>
            </a:r>
            <a:endParaRPr lang="ar-KW" sz="2800" b="1" dirty="0" smtClean="0"/>
          </a:p>
          <a:p>
            <a:pPr>
              <a:buNone/>
            </a:pPr>
            <a:endParaRPr lang="ar-KW" b="1" dirty="0" smtClean="0"/>
          </a:p>
          <a:p>
            <a:endParaRPr lang="ar-KW" sz="2800" dirty="0" smtClean="0"/>
          </a:p>
          <a:p>
            <a:pPr>
              <a:buNone/>
            </a:pPr>
            <a:endParaRPr lang="ar-KW" sz="2800" dirty="0" smtClean="0"/>
          </a:p>
          <a:p>
            <a:pPr marL="0" indent="0">
              <a:buNone/>
            </a:pPr>
            <a:r>
              <a:rPr lang="ar-KW" sz="2800" b="1" dirty="0" smtClean="0"/>
              <a:t>من خلال ملاحظتك لموقع الشمس فى سماء النهار حدد</a:t>
            </a:r>
          </a:p>
          <a:p>
            <a:pPr marL="0" indent="0">
              <a:buNone/>
            </a:pPr>
            <a:r>
              <a:rPr lang="ar-KW" sz="2800" b="1" dirty="0" smtClean="0"/>
              <a:t>التوقيت  </a:t>
            </a:r>
            <a:r>
              <a:rPr lang="ar-KW" sz="2800" b="1" dirty="0" smtClean="0"/>
              <a:t>المناسب لكل صورة</a:t>
            </a:r>
          </a:p>
          <a:p>
            <a:pPr>
              <a:buNone/>
            </a:pPr>
            <a:endParaRPr lang="ar-KW" sz="2800" dirty="0" smtClean="0"/>
          </a:p>
          <a:p>
            <a:endParaRPr lang="ar-KW" sz="2800" dirty="0" smtClean="0"/>
          </a:p>
          <a:p>
            <a:endParaRPr lang="ar-KW" sz="2800" dirty="0" smtClean="0"/>
          </a:p>
          <a:p>
            <a:pPr>
              <a:buNone/>
            </a:pPr>
            <a:endParaRPr lang="ar-KW" sz="2800" dirty="0" smtClean="0"/>
          </a:p>
          <a:p>
            <a:pPr>
              <a:buNone/>
            </a:pPr>
            <a:endParaRPr lang="ar-KW" dirty="0" smtClean="0"/>
          </a:p>
          <a:p>
            <a:pPr>
              <a:buNone/>
            </a:pPr>
            <a:endParaRPr lang="ar-KW" dirty="0" smtClean="0"/>
          </a:p>
          <a:p>
            <a:pPr>
              <a:buNone/>
            </a:pPr>
            <a:endParaRPr lang="ar-KW" dirty="0" smtClean="0"/>
          </a:p>
          <a:p>
            <a:pPr>
              <a:buNone/>
            </a:pPr>
            <a:endParaRPr lang="ar-KW" dirty="0" smtClean="0"/>
          </a:p>
          <a:p>
            <a:pPr>
              <a:buNone/>
            </a:pPr>
            <a:endParaRPr lang="ar-SY" dirty="0"/>
          </a:p>
        </p:txBody>
      </p:sp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2483768" y="908720"/>
            <a:ext cx="4824536" cy="6389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ar-KW" dirty="0" smtClean="0"/>
              <a:t/>
            </a:r>
            <a:br>
              <a:rPr lang="ar-KW" dirty="0" smtClean="0"/>
            </a:br>
            <a:r>
              <a:rPr lang="ar-KW" dirty="0" smtClean="0"/>
              <a:t> </a:t>
            </a:r>
            <a:r>
              <a:rPr lang="ar-KW" b="1" dirty="0" smtClean="0"/>
              <a:t>خطة الدعم العلاجي</a:t>
            </a:r>
            <a:br>
              <a:rPr lang="ar-KW" b="1" dirty="0" smtClean="0"/>
            </a:br>
            <a:endParaRPr lang="ar-SY" b="1" dirty="0"/>
          </a:p>
        </p:txBody>
      </p:sp>
      <p:pic>
        <p:nvPicPr>
          <p:cNvPr id="9" name="صورة 8" descr="download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420888"/>
            <a:ext cx="1096541" cy="1152128"/>
          </a:xfrm>
          <a:prstGeom prst="rect">
            <a:avLst/>
          </a:prstGeom>
        </p:spPr>
      </p:pic>
      <p:pic>
        <p:nvPicPr>
          <p:cNvPr id="10" name="صورة 9" descr="images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492896"/>
            <a:ext cx="1593527" cy="1080120"/>
          </a:xfrm>
          <a:prstGeom prst="rect">
            <a:avLst/>
          </a:prstGeom>
        </p:spPr>
      </p:pic>
      <p:pic>
        <p:nvPicPr>
          <p:cNvPr id="20" name="صورة 19" descr="موقع الشم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221088"/>
            <a:ext cx="3168352" cy="1735753"/>
          </a:xfrm>
          <a:prstGeom prst="rect">
            <a:avLst/>
          </a:prstGeom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87b741f3c6a7dc971005d09436f2e67a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مستطيل 4"/>
          <p:cNvSpPr/>
          <p:nvPr/>
        </p:nvSpPr>
        <p:spPr>
          <a:xfrm>
            <a:off x="1331640" y="1700808"/>
            <a:ext cx="6480720" cy="1754326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w="139700" prst="cross"/>
          </a:sp3d>
        </p:spPr>
        <p:txBody>
          <a:bodyPr wrap="square" lIns="91440" tIns="45720" rIns="91440" bIns="45720">
            <a:spAutoFit/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ماذا نرى في السماء </a:t>
            </a:r>
            <a:r>
              <a:rPr lang="ar-KW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نهاراً وليلاً؟</a:t>
            </a:r>
            <a:endParaRPr lang="ar-SA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صورة 5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3501008"/>
            <a:ext cx="568863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عنصر نائب للمحتوى 3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4005064"/>
            <a:ext cx="3816424" cy="1959099"/>
          </a:xfrm>
          <a:prstGeom prst="rect">
            <a:avLst/>
          </a:prstGeom>
        </p:spPr>
      </p:pic>
      <p:sp>
        <p:nvSpPr>
          <p:cNvPr id="6" name="نجمة ذات 5 نقاط 5"/>
          <p:cNvSpPr/>
          <p:nvPr/>
        </p:nvSpPr>
        <p:spPr>
          <a:xfrm>
            <a:off x="2339752" y="5373216"/>
            <a:ext cx="288032" cy="360040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7" name="نجمة ذات 5 نقاط 6"/>
          <p:cNvSpPr/>
          <p:nvPr/>
        </p:nvSpPr>
        <p:spPr>
          <a:xfrm>
            <a:off x="2051720" y="4149080"/>
            <a:ext cx="288032" cy="432048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8" name="قمر 7"/>
          <p:cNvSpPr/>
          <p:nvPr/>
        </p:nvSpPr>
        <p:spPr>
          <a:xfrm>
            <a:off x="4860032" y="4149080"/>
            <a:ext cx="378042" cy="576064"/>
          </a:xfrm>
          <a:prstGeom prst="moo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9" name="مستطيل 8"/>
          <p:cNvSpPr/>
          <p:nvPr/>
        </p:nvSpPr>
        <p:spPr>
          <a:xfrm>
            <a:off x="1619672" y="3212976"/>
            <a:ext cx="6324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KW" sz="2800" b="1" dirty="0" smtClean="0"/>
              <a:t>اكتشف الخطأ في الصورة التي أمامك ثم حوطه</a:t>
            </a:r>
            <a:r>
              <a:rPr lang="ar-KW" sz="2800" dirty="0" smtClean="0"/>
              <a:t>.</a:t>
            </a:r>
            <a:endParaRPr lang="ar-SY" sz="2800" dirty="0"/>
          </a:p>
        </p:txBody>
      </p:sp>
      <p:sp>
        <p:nvSpPr>
          <p:cNvPr id="10" name="مستطيل 9"/>
          <p:cNvSpPr/>
          <p:nvPr/>
        </p:nvSpPr>
        <p:spPr>
          <a:xfrm>
            <a:off x="1043608" y="1700808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ar-KW" sz="2800" b="1" dirty="0" smtClean="0">
                <a:solidFill>
                  <a:schemeClr val="tx2"/>
                </a:solidFill>
              </a:rPr>
              <a:t>الأقل من المعيار: </a:t>
            </a:r>
            <a:r>
              <a:rPr lang="ar-KW" sz="2800" b="1" dirty="0" smtClean="0"/>
              <a:t>لوحة وبرية سوداء وأخرى زرقاء ومجموعة صور (شمس – قمر – نجوم – طائرة ) يصنفها المتعلم.</a:t>
            </a:r>
          </a:p>
        </p:txBody>
      </p:sp>
    </p:spTree>
  </p:cSld>
  <p:clrMapOvr>
    <a:masterClrMapping/>
  </p:clrMapOvr>
  <p:transition advClick="0" advTm="20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6"/>
          <p:cNvSpPr txBox="1">
            <a:spLocks noGrp="1"/>
          </p:cNvSpPr>
          <p:nvPr>
            <p:ph type="ctrTitle"/>
          </p:nvPr>
        </p:nvSpPr>
        <p:spPr>
          <a:xfrm>
            <a:off x="1115616" y="1352962"/>
            <a:ext cx="705678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ar-KW" sz="2000" b="1" dirty="0" smtClean="0">
                <a:ln w="11430">
                  <a:noFill/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الكفاية العامة (2): </a:t>
            </a:r>
            <a:r>
              <a:rPr lang="ar-KW" sz="2000" b="1" dirty="0" smtClean="0"/>
              <a:t>البحث عن الظواهر والطرق </a:t>
            </a:r>
            <a:r>
              <a:rPr lang="ar-KW" sz="2000" b="1" dirty="0" smtClean="0"/>
              <a:t>والتغير </a:t>
            </a:r>
            <a:r>
              <a:rPr lang="ar-KW" sz="2000" b="1" dirty="0" smtClean="0"/>
              <a:t>في الكائنات الحية والأشياء غير الحية باستخدام الأدوات المناسبة والنماذج والمحاكاة </a:t>
            </a:r>
            <a:r>
              <a:rPr lang="ar-KW" sz="2000" b="1" dirty="0" smtClean="0"/>
              <a:t>والعرض.</a:t>
            </a:r>
            <a:endParaRPr lang="en-US" sz="2000" b="1" dirty="0"/>
          </a:p>
        </p:txBody>
      </p:sp>
      <p:sp>
        <p:nvSpPr>
          <p:cNvPr id="6" name="TextBox 7"/>
          <p:cNvSpPr txBox="1"/>
          <p:nvPr/>
        </p:nvSpPr>
        <p:spPr>
          <a:xfrm>
            <a:off x="1115616" y="2145050"/>
            <a:ext cx="69127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ar-KW" sz="2000" b="1" dirty="0" smtClean="0">
                <a:ln w="11430">
                  <a:noFill/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الكفاية الخاصة (2 – 2): </a:t>
            </a:r>
            <a:r>
              <a:rPr lang="ar-KW" sz="2000" b="1" dirty="0" smtClean="0"/>
              <a:t>ملاحظة وتصميم نماذج، وتفسير وجود وغياب الضوء على حدوث النهار والليل </a:t>
            </a:r>
            <a:r>
              <a:rPr lang="ar-KW" sz="2000" b="1" dirty="0" smtClean="0"/>
              <a:t>والظلال.</a:t>
            </a:r>
            <a:endParaRPr lang="en-US" sz="2000" b="1" dirty="0"/>
          </a:p>
        </p:txBody>
      </p:sp>
      <p:sp>
        <p:nvSpPr>
          <p:cNvPr id="7" name="TextBox 8"/>
          <p:cNvSpPr txBox="1"/>
          <p:nvPr/>
        </p:nvSpPr>
        <p:spPr>
          <a:xfrm>
            <a:off x="1115616" y="2937138"/>
            <a:ext cx="691276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ar-KW" sz="2000" b="1" dirty="0" smtClean="0">
                <a:ln w="11430">
                  <a:noFill/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معيار المنهج: </a:t>
            </a:r>
            <a:r>
              <a:rPr lang="ar-KW" sz="2000" b="1" dirty="0" smtClean="0"/>
              <a:t>يوضح ويشرح تكوين النهار والليل باستخدام النماذج وإنشاء الظلال، وشرح العلاقة بين شكل الظل ووقت النهار عند التواجد في ضوء </a:t>
            </a:r>
            <a:r>
              <a:rPr lang="ar-KW" sz="2000" b="1" dirty="0" smtClean="0"/>
              <a:t>االشمس. . </a:t>
            </a:r>
            <a:r>
              <a:rPr lang="ar-KW" sz="2000" b="1" dirty="0" smtClean="0"/>
              <a:t>.</a:t>
            </a:r>
            <a:endParaRPr lang="en-US" sz="2000" b="1" dirty="0"/>
          </a:p>
        </p:txBody>
      </p:sp>
      <p:sp>
        <p:nvSpPr>
          <p:cNvPr id="8" name="TextBox 17"/>
          <p:cNvSpPr txBox="1"/>
          <p:nvPr/>
        </p:nvSpPr>
        <p:spPr>
          <a:xfrm>
            <a:off x="1115616" y="3780329"/>
            <a:ext cx="6912768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KW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عنوان الدرس: ماذا نرى في السماء نهارًا وليلًا؟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1115616" y="4417948"/>
            <a:ext cx="691276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KW" sz="2800" b="1" dirty="0" smtClean="0">
                <a:ln w="11430">
                  <a:noFill/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عدد الحصص المقترحة :</a:t>
            </a:r>
            <a:r>
              <a:rPr lang="ar-KW" sz="2800" b="1" dirty="0" smtClean="0">
                <a:solidFill>
                  <a:schemeClr val="tx2"/>
                </a:solidFill>
              </a:rPr>
              <a:t> </a:t>
            </a:r>
            <a:r>
              <a:rPr lang="ar-KW" b="1" dirty="0" smtClean="0"/>
              <a:t>( 7 )              </a:t>
            </a:r>
            <a:r>
              <a:rPr lang="ar-KW" sz="2800" b="1" dirty="0" smtClean="0">
                <a:ln w="11430">
                  <a:noFill/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الحصة :</a:t>
            </a:r>
            <a:r>
              <a:rPr lang="ar-KW" b="1" dirty="0" smtClean="0">
                <a:solidFill>
                  <a:schemeClr val="tx2"/>
                </a:solidFill>
              </a:rPr>
              <a:t> </a:t>
            </a:r>
            <a:r>
              <a:rPr lang="ar-KW" b="1" dirty="0" smtClean="0"/>
              <a:t>1 من 7                 </a:t>
            </a:r>
            <a:endParaRPr lang="en-US" b="1" dirty="0"/>
          </a:p>
        </p:txBody>
      </p:sp>
      <p:sp>
        <p:nvSpPr>
          <p:cNvPr id="10" name="TextBox 19"/>
          <p:cNvSpPr txBox="1"/>
          <p:nvPr/>
        </p:nvSpPr>
        <p:spPr>
          <a:xfrm>
            <a:off x="1115616" y="4941168"/>
            <a:ext cx="684076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KW" sz="2000" b="1" dirty="0" smtClean="0">
                <a:ln w="11430">
                  <a:noFill/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المفاهيم العلمية المتضمنة في الكفاية الخاصة :</a:t>
            </a:r>
          </a:p>
          <a:p>
            <a:pPr algn="r" rtl="1"/>
            <a:r>
              <a:rPr lang="ar-KW" sz="2000" b="1" dirty="0" smtClean="0">
                <a:solidFill>
                  <a:schemeClr val="dk1"/>
                </a:solidFill>
              </a:rPr>
              <a:t>1- نرى الشمس في السماء نهارًا.</a:t>
            </a:r>
          </a:p>
          <a:p>
            <a:pPr algn="r" rtl="1"/>
            <a:r>
              <a:rPr lang="ar-KW" sz="2000" b="1" dirty="0" smtClean="0">
                <a:solidFill>
                  <a:schemeClr val="dk1"/>
                </a:solidFill>
              </a:rPr>
              <a:t>2- نرى القمر في السماء في معظم الليالي.</a:t>
            </a:r>
          </a:p>
          <a:p>
            <a:pPr algn="r" rtl="1"/>
            <a:r>
              <a:rPr lang="ar-KW" sz="2000" b="1" dirty="0" smtClean="0">
                <a:solidFill>
                  <a:schemeClr val="dk1"/>
                </a:solidFill>
              </a:rPr>
              <a:t>3- نرى النجوم بوضوح في السماء الصافية ليلًا.</a:t>
            </a:r>
          </a:p>
        </p:txBody>
      </p:sp>
    </p:spTree>
  </p:cSld>
  <p:clrMapOvr>
    <a:masterClrMapping/>
  </p:clrMapOvr>
  <p:transition advClick="0" advTm="2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427984" y="1412776"/>
            <a:ext cx="3538736" cy="7780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KW" sz="3200" b="1" dirty="0" smtClean="0"/>
              <a:t>نشاط تحفيزي</a:t>
            </a:r>
            <a:endParaRPr lang="ar-SY" sz="32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43608" y="2204864"/>
            <a:ext cx="7056784" cy="1800200"/>
          </a:xfrm>
        </p:spPr>
        <p:txBody>
          <a:bodyPr>
            <a:normAutofit fontScale="25000" lnSpcReduction="20000"/>
          </a:bodyPr>
          <a:lstStyle/>
          <a:p>
            <a:pPr marL="36000" indent="-468000" algn="just">
              <a:spcBef>
                <a:spcPts val="600"/>
              </a:spcBef>
              <a:buNone/>
            </a:pPr>
            <a:endParaRPr lang="ar-KW" sz="2800" dirty="0" smtClean="0"/>
          </a:p>
          <a:p>
            <a:pPr marL="36000" indent="-468000" algn="just">
              <a:spcBef>
                <a:spcPts val="600"/>
              </a:spcBef>
              <a:buNone/>
            </a:pPr>
            <a:r>
              <a:rPr lang="ar-KW" sz="9600" b="1" dirty="0"/>
              <a:t>ا</a:t>
            </a:r>
            <a:r>
              <a:rPr lang="ar-KW" sz="9600" b="1" dirty="0" smtClean="0"/>
              <a:t>عرض </a:t>
            </a:r>
            <a:r>
              <a:rPr lang="ar-KW" sz="9600" b="1" dirty="0" smtClean="0"/>
              <a:t>على المتعلمين صورة تبين الأعمال في النهار والأعمال في الليل</a:t>
            </a:r>
            <a:r>
              <a:rPr lang="ar-KW" sz="9600" b="1" dirty="0" smtClean="0"/>
              <a:t>، واحرص على ترك فرصة للملاحظة والمقارنة (التفكير الناقد). </a:t>
            </a:r>
            <a:r>
              <a:rPr lang="ar-KW" sz="9600" b="1" dirty="0" smtClean="0"/>
              <a:t>ثم </a:t>
            </a:r>
            <a:r>
              <a:rPr lang="ar-KW" sz="9600" b="1" dirty="0" smtClean="0"/>
              <a:t>أسأل المتعلمين: </a:t>
            </a:r>
            <a:r>
              <a:rPr lang="ar-KW" sz="9600" b="1" dirty="0" smtClean="0">
                <a:solidFill>
                  <a:srgbClr val="FF0000"/>
                </a:solidFill>
              </a:rPr>
              <a:t>ما </a:t>
            </a:r>
            <a:r>
              <a:rPr lang="ar-KW" sz="9600" b="1" dirty="0" smtClean="0">
                <a:solidFill>
                  <a:srgbClr val="FF0000"/>
                </a:solidFill>
              </a:rPr>
              <a:t>الأعمال التي تقومون بها خلال النهار والأعمال التي تقومون بها خلال الليل</a:t>
            </a:r>
            <a:r>
              <a:rPr lang="ar-KW" sz="9600" b="1" dirty="0" smtClean="0">
                <a:solidFill>
                  <a:srgbClr val="FF0000"/>
                </a:solidFill>
              </a:rPr>
              <a:t>؟</a:t>
            </a:r>
            <a:r>
              <a:rPr lang="ar-KW" sz="9600" b="1" dirty="0" smtClean="0"/>
              <a:t> قد ترغب في تنفيذ هذا البند من خلال نشاط تمثيلي يحقق الهدف نفسه.</a:t>
            </a:r>
            <a:endParaRPr lang="ar-KW" sz="9600" b="1" dirty="0" smtClean="0"/>
          </a:p>
          <a:p>
            <a:pPr marL="36000" indent="-468000" algn="just">
              <a:spcBef>
                <a:spcPts val="600"/>
              </a:spcBef>
              <a:buNone/>
            </a:pPr>
            <a:endParaRPr lang="ar-SY" dirty="0"/>
          </a:p>
        </p:txBody>
      </p:sp>
      <p:pic>
        <p:nvPicPr>
          <p:cNvPr id="5" name="صورة 4" descr="429919821_28439.jpg"/>
          <p:cNvPicPr>
            <a:picLocks noChangeAspect="1"/>
          </p:cNvPicPr>
          <p:nvPr/>
        </p:nvPicPr>
        <p:blipFill>
          <a:blip r:embed="rId3" cstate="print"/>
          <a:srcRect t="30407" r="55284" b="39186"/>
          <a:stretch>
            <a:fillRect/>
          </a:stretch>
        </p:blipFill>
        <p:spPr>
          <a:xfrm rot="16200000">
            <a:off x="3441033" y="1607639"/>
            <a:ext cx="2189927" cy="698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0000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5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45424"/>
          </a:xfrm>
          <a:prstGeom prst="rect">
            <a:avLst/>
          </a:prstGeom>
        </p:spPr>
      </p:pic>
      <p:sp>
        <p:nvSpPr>
          <p:cNvPr id="5" name="عنصر نائب للمحتوى 2"/>
          <p:cNvSpPr txBox="1">
            <a:spLocks/>
          </p:cNvSpPr>
          <p:nvPr/>
        </p:nvSpPr>
        <p:spPr>
          <a:xfrm>
            <a:off x="971600" y="2492896"/>
            <a:ext cx="7128792" cy="388843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KW" sz="3600" b="1" dirty="0" smtClean="0">
                <a:solidFill>
                  <a:srgbClr val="FF0000"/>
                </a:solidFill>
              </a:rPr>
              <a:t>نوع النشاط: </a:t>
            </a:r>
            <a:r>
              <a:rPr lang="ar-KW" sz="3600" b="1" dirty="0" smtClean="0"/>
              <a:t>عرض – مشهد تمثيلي.</a:t>
            </a:r>
          </a:p>
          <a:p>
            <a:r>
              <a:rPr lang="ar-KW" sz="3600" b="1" dirty="0" smtClean="0">
                <a:solidFill>
                  <a:srgbClr val="FF0000"/>
                </a:solidFill>
              </a:rPr>
              <a:t>المهارات المكتسبة: </a:t>
            </a:r>
            <a:r>
              <a:rPr lang="ar-KW" sz="3600" b="1" dirty="0" smtClean="0"/>
              <a:t>الملاحظة – التحليل – الاستنتاج – التفكير الناقد.</a:t>
            </a:r>
            <a:endParaRPr lang="ar-KW" sz="3600" b="1" dirty="0" smtClean="0">
              <a:solidFill>
                <a:srgbClr val="FF0000"/>
              </a:solidFill>
            </a:endParaRPr>
          </a:p>
          <a:p>
            <a:r>
              <a:rPr lang="ar-KW" sz="3600" b="1" dirty="0" smtClean="0">
                <a:solidFill>
                  <a:srgbClr val="FF0000"/>
                </a:solidFill>
              </a:rPr>
              <a:t>المواد المستخدمة في النشاط: </a:t>
            </a:r>
            <a:r>
              <a:rPr lang="ar-KW" sz="3600" b="1" dirty="0" smtClean="0"/>
              <a:t>مصورات.</a:t>
            </a:r>
          </a:p>
          <a:p>
            <a:pPr marL="0" indent="0">
              <a:buNone/>
            </a:pPr>
            <a:endParaRPr lang="ar-KW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1947193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08" y="0"/>
            <a:ext cx="9144000" cy="6858000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27584" y="1916832"/>
            <a:ext cx="7416824" cy="439248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ar-KW" sz="2800" dirty="0" smtClean="0"/>
          </a:p>
          <a:p>
            <a:pPr marL="0" indent="0" algn="just">
              <a:buNone/>
            </a:pPr>
            <a:r>
              <a:rPr lang="ar-KW" sz="2800" b="1" dirty="0" smtClean="0"/>
              <a:t>اعرض</a:t>
            </a:r>
            <a:r>
              <a:rPr lang="ar-KW" sz="2800" b="1" dirty="0" smtClean="0"/>
              <a:t> </a:t>
            </a:r>
            <a:r>
              <a:rPr lang="ar-KW" sz="2800" b="1" dirty="0" smtClean="0"/>
              <a:t>أربعة صور ذات صلة بموضوع الدرس، اطلب من المتعلمين إيجاد الرابط بين الصور</a:t>
            </a:r>
            <a:r>
              <a:rPr lang="en-US" sz="2800" b="1" dirty="0"/>
              <a:t>.</a:t>
            </a:r>
            <a:endParaRPr lang="ar-KW" sz="2800" b="1" dirty="0" smtClean="0"/>
          </a:p>
          <a:p>
            <a:pPr>
              <a:buNone/>
            </a:pPr>
            <a:r>
              <a:rPr lang="ar-KW" sz="2800" b="1" i="1" u="sng" dirty="0" smtClean="0">
                <a:solidFill>
                  <a:schemeClr val="accent2"/>
                </a:solidFill>
              </a:rPr>
              <a:t> ملاحظات هامة للمعلم عند تنفيذ النشاط</a:t>
            </a:r>
          </a:p>
          <a:p>
            <a:pPr>
              <a:buNone/>
            </a:pPr>
            <a:r>
              <a:rPr lang="ar-KW" sz="2800" b="1" dirty="0" smtClean="0"/>
              <a:t> ناقش المتعلمين حول آرائهم وأفكارهم </a:t>
            </a:r>
          </a:p>
          <a:p>
            <a:pPr>
              <a:buNone/>
            </a:pPr>
            <a:r>
              <a:rPr lang="ar-KW" sz="2800" b="1" dirty="0" smtClean="0"/>
              <a:t> حول </a:t>
            </a:r>
            <a:r>
              <a:rPr lang="ar-KW" sz="2800" b="1" dirty="0" smtClean="0"/>
              <a:t>الصور.</a:t>
            </a:r>
            <a:endParaRPr lang="ar-KW" sz="2800" b="1" dirty="0" smtClean="0"/>
          </a:p>
          <a:p>
            <a:pPr>
              <a:buNone/>
            </a:pPr>
            <a:r>
              <a:rPr lang="ar-KW" sz="2800" b="1" dirty="0" smtClean="0">
                <a:solidFill>
                  <a:schemeClr val="tx2"/>
                </a:solidFill>
              </a:rPr>
              <a:t>نوع </a:t>
            </a:r>
            <a:r>
              <a:rPr lang="ar-KW" sz="2800" b="1" dirty="0" smtClean="0">
                <a:solidFill>
                  <a:schemeClr val="tx2"/>
                </a:solidFill>
              </a:rPr>
              <a:t>النشاط: </a:t>
            </a:r>
            <a:r>
              <a:rPr lang="ar-KW" sz="2800" b="1" dirty="0" smtClean="0"/>
              <a:t>فردي.</a:t>
            </a:r>
            <a:endParaRPr lang="ar-KW" sz="2800" b="1" dirty="0" smtClean="0"/>
          </a:p>
          <a:p>
            <a:pPr>
              <a:buNone/>
            </a:pPr>
            <a:r>
              <a:rPr lang="ar-SA" sz="2800" b="1" dirty="0">
                <a:solidFill>
                  <a:schemeClr val="tx2"/>
                </a:solidFill>
              </a:rPr>
              <a:t>مدة تنفيذ </a:t>
            </a:r>
            <a:r>
              <a:rPr lang="ar-SA" sz="2800" b="1" dirty="0" smtClean="0">
                <a:solidFill>
                  <a:schemeClr val="tx2"/>
                </a:solidFill>
              </a:rPr>
              <a:t>النشاط</a:t>
            </a:r>
            <a:r>
              <a:rPr lang="ar-KW" sz="2800" b="1" dirty="0" smtClean="0">
                <a:solidFill>
                  <a:schemeClr val="tx2"/>
                </a:solidFill>
              </a:rPr>
              <a:t> : </a:t>
            </a:r>
            <a:r>
              <a:rPr lang="ar-KW" sz="2800" b="1" dirty="0" smtClean="0"/>
              <a:t>7 </a:t>
            </a:r>
            <a:r>
              <a:rPr lang="ar-KW" sz="2800" b="1" dirty="0" smtClean="0"/>
              <a:t>دقائق؟</a:t>
            </a:r>
            <a:endParaRPr lang="ar-KW" sz="2800" b="1" dirty="0" smtClean="0"/>
          </a:p>
          <a:p>
            <a:pPr>
              <a:buNone/>
            </a:pPr>
            <a:r>
              <a:rPr lang="ar-KW" sz="2800" b="1" dirty="0" smtClean="0">
                <a:solidFill>
                  <a:schemeClr val="tx2"/>
                </a:solidFill>
              </a:rPr>
              <a:t>المهارات </a:t>
            </a:r>
            <a:r>
              <a:rPr lang="ar-KW" sz="2800" b="1" dirty="0" smtClean="0">
                <a:solidFill>
                  <a:schemeClr val="tx2"/>
                </a:solidFill>
              </a:rPr>
              <a:t>المكتسبة: </a:t>
            </a:r>
            <a:r>
              <a:rPr lang="ar-KW" sz="2800" b="1" dirty="0" smtClean="0"/>
              <a:t>الملاحظة – </a:t>
            </a:r>
          </a:p>
          <a:p>
            <a:pPr>
              <a:buNone/>
            </a:pPr>
            <a:r>
              <a:rPr lang="ar-KW" sz="2800" b="1" dirty="0" smtClean="0"/>
              <a:t>  الاستنتاج – التواصل اللفظي.</a:t>
            </a:r>
            <a:endParaRPr lang="ar-SY" sz="2800" b="1" dirty="0"/>
          </a:p>
        </p:txBody>
      </p:sp>
      <p:sp>
        <p:nvSpPr>
          <p:cNvPr id="4" name="عنوان 1"/>
          <p:cNvSpPr txBox="1">
            <a:spLocks noGrp="1"/>
          </p:cNvSpPr>
          <p:nvPr>
            <p:ph type="title"/>
          </p:nvPr>
        </p:nvSpPr>
        <p:spPr>
          <a:xfrm>
            <a:off x="1547664" y="1484784"/>
            <a:ext cx="5770984" cy="7780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نشاط  تحفيزي </a:t>
            </a:r>
            <a:r>
              <a:rPr lang="ar-KW" sz="2800" b="1" noProof="0" dirty="0"/>
              <a:t/>
            </a:r>
            <a:br>
              <a:rPr lang="ar-KW" sz="2800" b="1" noProof="0" dirty="0"/>
            </a:br>
            <a:r>
              <a:rPr lang="ar-KW" sz="2800" b="1" dirty="0"/>
              <a:t>إ</a:t>
            </a:r>
            <a:r>
              <a:rPr lang="ar-KW" sz="2800" b="1" dirty="0" smtClean="0"/>
              <a:t>ضافي</a:t>
            </a:r>
            <a:r>
              <a:rPr kumimoji="0" lang="ar-K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 </a:t>
            </a:r>
            <a:r>
              <a:rPr kumimoji="0" lang="ar-K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(استراتيجية حل</a:t>
            </a:r>
            <a:r>
              <a:rPr kumimoji="0" lang="ar-KW" sz="28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 لغز</a:t>
            </a:r>
            <a:r>
              <a:rPr kumimoji="0" lang="ar-K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ar-SY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صورة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212976"/>
            <a:ext cx="1440160" cy="1296144"/>
          </a:xfrm>
          <a:prstGeom prst="rect">
            <a:avLst/>
          </a:prstGeom>
        </p:spPr>
      </p:pic>
      <p:pic>
        <p:nvPicPr>
          <p:cNvPr id="7" name="صورة 6" descr="download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653136"/>
            <a:ext cx="1440160" cy="1440160"/>
          </a:xfrm>
          <a:prstGeom prst="rect">
            <a:avLst/>
          </a:prstGeom>
        </p:spPr>
      </p:pic>
      <p:pic>
        <p:nvPicPr>
          <p:cNvPr id="8" name="صورة 7" descr="images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4509120"/>
            <a:ext cx="1584176" cy="1570484"/>
          </a:xfrm>
          <a:prstGeom prst="rect">
            <a:avLst/>
          </a:prstGeom>
        </p:spPr>
      </p:pic>
      <p:pic>
        <p:nvPicPr>
          <p:cNvPr id="9" name="صورة 8" descr="A_Boy_and_a_Sunshine_Wearing_Sunglasses_with_a_Toothy_Smile_Royalty_Free_Clipart_Picture_100224-130811-6020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3212976"/>
            <a:ext cx="1296144" cy="1146968"/>
          </a:xfrm>
          <a:prstGeom prst="rect">
            <a:avLst/>
          </a:prstGeom>
        </p:spPr>
      </p:pic>
    </p:spTree>
  </p:cSld>
  <p:clrMapOvr>
    <a:masterClrMapping/>
  </p:clrMapOvr>
  <p:transition advClick="0" advTm="22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45424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71600" y="2492896"/>
            <a:ext cx="7128792" cy="3888432"/>
          </a:xfrm>
        </p:spPr>
        <p:txBody>
          <a:bodyPr>
            <a:normAutofit/>
          </a:bodyPr>
          <a:lstStyle/>
          <a:p>
            <a:r>
              <a:rPr lang="ar-KW" sz="2800" b="1" dirty="0" smtClean="0">
                <a:solidFill>
                  <a:srgbClr val="FF0000"/>
                </a:solidFill>
              </a:rPr>
              <a:t>استطلاع السماء</a:t>
            </a:r>
          </a:p>
          <a:p>
            <a:pPr algn="just">
              <a:buNone/>
            </a:pPr>
            <a:r>
              <a:rPr lang="ar-KW" sz="2800" b="1" dirty="0" smtClean="0"/>
              <a:t>    اصطحب </a:t>
            </a:r>
            <a:r>
              <a:rPr lang="ar-KW" sz="2800" b="1" dirty="0" smtClean="0"/>
              <a:t>المتعلمين إلى خارج الفصل </a:t>
            </a:r>
            <a:r>
              <a:rPr lang="ar-KW" sz="2800" b="1" dirty="0" smtClean="0"/>
              <a:t>ودعهم </a:t>
            </a:r>
            <a:r>
              <a:rPr lang="ar-KW" sz="2800" b="1" dirty="0" smtClean="0"/>
              <a:t>يأخذون معهم أدواتهم الخاصة </a:t>
            </a:r>
            <a:r>
              <a:rPr lang="ar-KW" sz="2800" b="1" dirty="0" smtClean="0"/>
              <a:t>بالنشاط. </a:t>
            </a:r>
            <a:r>
              <a:rPr lang="ar-KW" sz="2800" b="1" dirty="0"/>
              <a:t>ا</a:t>
            </a:r>
            <a:r>
              <a:rPr lang="ar-KW" sz="2800" b="1" dirty="0" smtClean="0"/>
              <a:t>طلب </a:t>
            </a:r>
            <a:r>
              <a:rPr lang="ar-KW" sz="2800" b="1" dirty="0" smtClean="0"/>
              <a:t>منهم ملاحظة السماء ورسم ما </a:t>
            </a:r>
            <a:r>
              <a:rPr lang="ar-KW" sz="2800" b="1" dirty="0" smtClean="0"/>
              <a:t>يشاهدون. ارجع مع المتعلمين إلى الفصل و </a:t>
            </a:r>
            <a:r>
              <a:rPr lang="ar-KW" sz="2800" b="1" dirty="0" smtClean="0"/>
              <a:t>حضرهم ليرسموا ما يشاهدون في السماء </a:t>
            </a:r>
            <a:r>
              <a:rPr lang="ar-KW" sz="2800" b="1" dirty="0" smtClean="0"/>
              <a:t>ليلاً.</a:t>
            </a:r>
            <a:endParaRPr lang="ar-KW" sz="2800" b="1" dirty="0" smtClean="0"/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3275856" y="1556792"/>
            <a:ext cx="3528392" cy="7780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نشاط (1)</a:t>
            </a:r>
            <a:endParaRPr kumimoji="0" lang="ar-SY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صورة 6" descr="الكتاب 1.jpg"/>
          <p:cNvPicPr/>
          <p:nvPr/>
        </p:nvPicPr>
        <p:blipFill>
          <a:blip r:embed="rId3" cstate="print"/>
          <a:srcRect l="7546" t="15512" b="51997"/>
          <a:stretch>
            <a:fillRect/>
          </a:stretch>
        </p:blipFill>
        <p:spPr>
          <a:xfrm>
            <a:off x="1187624" y="4869160"/>
            <a:ext cx="6696744" cy="1656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2240" y="1772816"/>
            <a:ext cx="11521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KW" sz="2800" dirty="0"/>
          </a:p>
        </p:txBody>
      </p:sp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5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45424"/>
          </a:xfrm>
          <a:prstGeom prst="rect">
            <a:avLst/>
          </a:prstGeom>
        </p:spPr>
      </p:pic>
      <p:sp>
        <p:nvSpPr>
          <p:cNvPr id="5" name="عنصر نائب للمحتوى 2"/>
          <p:cNvSpPr txBox="1">
            <a:spLocks/>
          </p:cNvSpPr>
          <p:nvPr/>
        </p:nvSpPr>
        <p:spPr>
          <a:xfrm>
            <a:off x="971600" y="2492896"/>
            <a:ext cx="7128792" cy="388843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KW" sz="3600" b="1" dirty="0" smtClean="0">
                <a:solidFill>
                  <a:srgbClr val="FF0000"/>
                </a:solidFill>
              </a:rPr>
              <a:t>نوع النشاط: </a:t>
            </a:r>
            <a:r>
              <a:rPr lang="ar-KW" sz="3600" b="1" dirty="0" smtClean="0"/>
              <a:t>جماعي.</a:t>
            </a:r>
          </a:p>
          <a:p>
            <a:r>
              <a:rPr lang="ar-KW" sz="3600" b="1" dirty="0" smtClean="0">
                <a:solidFill>
                  <a:srgbClr val="FF0000"/>
                </a:solidFill>
              </a:rPr>
              <a:t>المهارات المكتسبة: </a:t>
            </a:r>
            <a:r>
              <a:rPr lang="ar-KW" sz="3600" b="1" dirty="0" smtClean="0"/>
              <a:t>الملاحظة – الاستنتاج.</a:t>
            </a:r>
            <a:endParaRPr lang="ar-KW" sz="3600" b="1" dirty="0" smtClean="0">
              <a:solidFill>
                <a:srgbClr val="FF0000"/>
              </a:solidFill>
            </a:endParaRPr>
          </a:p>
          <a:p>
            <a:r>
              <a:rPr lang="ar-KW" sz="3600" b="1" dirty="0" smtClean="0">
                <a:solidFill>
                  <a:srgbClr val="FF0000"/>
                </a:solidFill>
              </a:rPr>
              <a:t>المواد المستخدمة في النشاط: </a:t>
            </a:r>
            <a:r>
              <a:rPr lang="ar-KW" sz="3600" b="1" dirty="0" smtClean="0"/>
              <a:t>مصورات – أقلام تلوين – أقلام رصاص – أوراق بيضاء – كتاب المتعلم.</a:t>
            </a:r>
          </a:p>
          <a:p>
            <a:pPr marL="0" indent="0">
              <a:buNone/>
            </a:pPr>
            <a:endParaRPr lang="ar-KW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98134836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87b741f3c6a7dc971005d09436f2e67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71600" y="1988840"/>
            <a:ext cx="7128792" cy="413732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ar-KW" sz="2800" b="1" dirty="0"/>
              <a:t>ا</a:t>
            </a:r>
            <a:r>
              <a:rPr lang="ar-KW" sz="2800" b="1" dirty="0" smtClean="0"/>
              <a:t>عرض </a:t>
            </a:r>
            <a:r>
              <a:rPr lang="ar-KW" sz="2800" b="1" dirty="0" smtClean="0"/>
              <a:t>فيديو يوضح ماذا نرى في سماء الليل </a:t>
            </a:r>
            <a:r>
              <a:rPr lang="ar-KW" sz="2800" b="1" dirty="0" smtClean="0"/>
              <a:t>والنهار</a:t>
            </a:r>
            <a:r>
              <a:rPr lang="ar-KW" sz="2800" b="1" dirty="0" smtClean="0"/>
              <a:t>؟.</a:t>
            </a:r>
            <a:endParaRPr lang="ar-KW" sz="2800" b="1" dirty="0" smtClean="0"/>
          </a:p>
          <a:p>
            <a:pPr>
              <a:buNone/>
            </a:pPr>
            <a:r>
              <a:rPr lang="ar-KW" sz="2800" b="1" dirty="0" smtClean="0">
                <a:solidFill>
                  <a:schemeClr val="accent1">
                    <a:lumMod val="50000"/>
                  </a:schemeClr>
                </a:solidFill>
              </a:rPr>
              <a:t>( </a:t>
            </a:r>
            <a:r>
              <a:rPr lang="ar-KW" sz="2800" b="1" i="1" u="sng" dirty="0" smtClean="0">
                <a:solidFill>
                  <a:schemeClr val="accent1">
                    <a:lumMod val="50000"/>
                  </a:schemeClr>
                </a:solidFill>
              </a:rPr>
              <a:t>باستخدام مفتاح القائمة العكسية</a:t>
            </a:r>
            <a:r>
              <a:rPr lang="ar-KW" sz="28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ar-KW" sz="2800" b="1" dirty="0"/>
              <a:t>ا</a:t>
            </a:r>
            <a:r>
              <a:rPr lang="ar-KW" sz="2800" b="1" dirty="0" smtClean="0"/>
              <a:t>طلب </a:t>
            </a:r>
            <a:r>
              <a:rPr lang="ar-KW" sz="2800" b="1" dirty="0" smtClean="0"/>
              <a:t>من المتعلمين:</a:t>
            </a:r>
          </a:p>
          <a:p>
            <a:pPr>
              <a:buNone/>
            </a:pPr>
            <a:r>
              <a:rPr lang="ar-KW" sz="2800" b="1" dirty="0" smtClean="0"/>
              <a:t>1- أن يذكروا ثلاثة أشياء لا يستطيعوا رؤيتها في سماء النهار.</a:t>
            </a:r>
          </a:p>
          <a:p>
            <a:pPr>
              <a:buNone/>
            </a:pPr>
            <a:r>
              <a:rPr lang="ar-KW" sz="28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ar-KW" sz="2800" b="1" i="1" u="sng" dirty="0" smtClean="0">
                <a:solidFill>
                  <a:schemeClr val="accent1">
                    <a:lumMod val="50000"/>
                  </a:schemeClr>
                </a:solidFill>
              </a:rPr>
              <a:t>باستخدام مفتاح ماذا لو</a:t>
            </a:r>
            <a:r>
              <a:rPr lang="ar-KW" sz="28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ar-KW" sz="2800" b="1" dirty="0"/>
              <a:t>ا</a:t>
            </a:r>
            <a:r>
              <a:rPr lang="ar-KW" sz="2800" b="1" dirty="0" smtClean="0"/>
              <a:t>طلب </a:t>
            </a:r>
            <a:r>
              <a:rPr lang="ar-KW" sz="2800" b="1" dirty="0" smtClean="0"/>
              <a:t>منهم أن يستنتجوا ماذا يحدث لو اختفت الشمس؟</a:t>
            </a:r>
          </a:p>
          <a:p>
            <a:pPr>
              <a:buNone/>
            </a:pPr>
            <a:r>
              <a:rPr lang="ar-KW" sz="2800" b="1" dirty="0" smtClean="0">
                <a:solidFill>
                  <a:schemeClr val="tx2"/>
                </a:solidFill>
              </a:rPr>
              <a:t>نوع النشاط: </a:t>
            </a:r>
            <a:r>
              <a:rPr lang="ar-KW" sz="2800" b="1" dirty="0" smtClean="0"/>
              <a:t>جماعي.</a:t>
            </a:r>
            <a:endParaRPr lang="ar-KW" sz="2800" b="1" dirty="0" smtClean="0"/>
          </a:p>
          <a:p>
            <a:pPr>
              <a:buNone/>
            </a:pPr>
            <a:r>
              <a:rPr lang="ar-SA" sz="2800" b="1" dirty="0">
                <a:solidFill>
                  <a:schemeClr val="tx2"/>
                </a:solidFill>
              </a:rPr>
              <a:t>مدة تنفيذ النشاط</a:t>
            </a:r>
            <a:r>
              <a:rPr lang="ar-KW" sz="2800" b="1" dirty="0">
                <a:solidFill>
                  <a:schemeClr val="tx2"/>
                </a:solidFill>
              </a:rPr>
              <a:t> : </a:t>
            </a:r>
            <a:r>
              <a:rPr lang="ar-KW" sz="2800" b="1" dirty="0" smtClean="0"/>
              <a:t>20 </a:t>
            </a:r>
            <a:r>
              <a:rPr lang="ar-KW" sz="2800" b="1" dirty="0" smtClean="0"/>
              <a:t>دقيقة.</a:t>
            </a:r>
            <a:endParaRPr lang="ar-KW" sz="2800" b="1" dirty="0" smtClean="0"/>
          </a:p>
          <a:p>
            <a:pPr>
              <a:buNone/>
            </a:pPr>
            <a:r>
              <a:rPr lang="ar-KW" sz="2800" b="1" dirty="0" smtClean="0">
                <a:solidFill>
                  <a:schemeClr val="tx2"/>
                </a:solidFill>
              </a:rPr>
              <a:t>المهارات المكتسبة: </a:t>
            </a:r>
            <a:r>
              <a:rPr lang="ar-KW" sz="2800" b="1" dirty="0" smtClean="0"/>
              <a:t>ملاحظة – </a:t>
            </a:r>
            <a:r>
              <a:rPr lang="ar-KW" sz="2800" b="1" dirty="0" smtClean="0"/>
              <a:t>توقع – استنتاج – تواصل </a:t>
            </a:r>
            <a:r>
              <a:rPr lang="ar-KW" sz="2800" b="1" dirty="0" smtClean="0"/>
              <a:t>لفظي.</a:t>
            </a:r>
            <a:endParaRPr lang="ar-KW" sz="2800" b="1" dirty="0" smtClean="0"/>
          </a:p>
          <a:p>
            <a:pPr>
              <a:buNone/>
            </a:pPr>
            <a:r>
              <a:rPr lang="ar-KW" sz="2800" b="1" dirty="0" smtClean="0">
                <a:solidFill>
                  <a:schemeClr val="tx2"/>
                </a:solidFill>
              </a:rPr>
              <a:t>الأدوات المستخدمة: </a:t>
            </a:r>
            <a:r>
              <a:rPr lang="ar-KW" sz="2800" b="1" dirty="0" smtClean="0"/>
              <a:t>فيديو – مكبر </a:t>
            </a:r>
            <a:r>
              <a:rPr lang="ar-KW" sz="2800" b="1" dirty="0" smtClean="0"/>
              <a:t>صوت - </a:t>
            </a:r>
            <a:r>
              <a:rPr lang="ar-KW" sz="2800" b="1" dirty="0" smtClean="0"/>
              <a:t>كتاب </a:t>
            </a:r>
            <a:r>
              <a:rPr lang="ar-KW" sz="2800" b="1" dirty="0" smtClean="0"/>
              <a:t>المتعلم.</a:t>
            </a:r>
            <a:endParaRPr lang="ar-SY" sz="2800" b="1" dirty="0"/>
          </a:p>
        </p:txBody>
      </p:sp>
      <p:sp>
        <p:nvSpPr>
          <p:cNvPr id="4" name="عنوان 1"/>
          <p:cNvSpPr txBox="1">
            <a:spLocks noGrp="1"/>
          </p:cNvSpPr>
          <p:nvPr>
            <p:ph type="title"/>
          </p:nvPr>
        </p:nvSpPr>
        <p:spPr>
          <a:xfrm>
            <a:off x="1331640" y="1412776"/>
            <a:ext cx="6552728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 fontScale="90000"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نشاط (</a:t>
            </a:r>
            <a:r>
              <a:rPr lang="ar-KW" sz="3200" b="1" dirty="0">
                <a:solidFill>
                  <a:srgbClr val="FF0000"/>
                </a:solidFill>
              </a:rPr>
              <a:t>إ</a:t>
            </a:r>
            <a:r>
              <a:rPr kumimoji="0" lang="ar-K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ضافي</a:t>
            </a:r>
            <a:r>
              <a:rPr kumimoji="0" lang="ar-K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) (</a:t>
            </a:r>
            <a:r>
              <a:rPr lang="ar-KW" sz="3200" b="1" dirty="0" smtClean="0"/>
              <a:t>استراتيجية مفاتيح التفكير الإبداعي</a:t>
            </a:r>
            <a:r>
              <a:rPr lang="ar-KW" sz="3200" b="1" dirty="0" err="1" smtClean="0"/>
              <a:t>)</a:t>
            </a:r>
            <a:endParaRPr kumimoji="0" lang="ar-SY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 advTm="20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892</Words>
  <Application>Microsoft Office PowerPoint</Application>
  <PresentationFormat>On-screen Show (4:3)</PresentationFormat>
  <Paragraphs>120</Paragraphs>
  <Slides>20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سمة Office</vt:lpstr>
      <vt:lpstr>Package</vt:lpstr>
      <vt:lpstr>PowerPoint Presentation</vt:lpstr>
      <vt:lpstr>PowerPoint Presentation</vt:lpstr>
      <vt:lpstr>الكفاية العامة (2): البحث عن الظواهر والطرق والتغير في الكائنات الحية والأشياء غير الحية باستخدام الأدوات المناسبة والنماذج والمحاكاة والعرض.</vt:lpstr>
      <vt:lpstr>نشاط تحفيزي</vt:lpstr>
      <vt:lpstr>PowerPoint Presentation</vt:lpstr>
      <vt:lpstr>نشاط  تحفيزي  إضافي (استراتيجية حل لغز)</vt:lpstr>
      <vt:lpstr>PowerPoint Presentation</vt:lpstr>
      <vt:lpstr>PowerPoint Presentation</vt:lpstr>
      <vt:lpstr>نشاط (إضافي) (استراتيجية مفاتيح التفكير الإبداعي)</vt:lpstr>
      <vt:lpstr>PowerPoint Presentation</vt:lpstr>
      <vt:lpstr>نشاط (2)</vt:lpstr>
      <vt:lpstr>PowerPoint Presentation</vt:lpstr>
      <vt:lpstr>نشاط (2) إضافي (استراتيجية لعب الأدوار داخل مشهد تمثيلي)</vt:lpstr>
      <vt:lpstr>PowerPoint Presentation</vt:lpstr>
      <vt:lpstr>بند ماذا تعلمت؟ </vt:lpstr>
      <vt:lpstr>  القيم الشخصية والأمن والسلامة  </vt:lpstr>
      <vt:lpstr>PowerPoint Presentation</vt:lpstr>
      <vt:lpstr>PowerPoint Presentation</vt:lpstr>
      <vt:lpstr>  خطة الدعم العلاجي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الكفاية العامة (2):البحث عن الظواهر والطرق والتغيير في الكائنات الحية والأشياء غير الحية باستخدام الأدوات المناسبة والنماذج والمحاكاة والعروض .</dc:title>
  <dc:creator>بيان</dc:creator>
  <cp:lastModifiedBy>lenovo</cp:lastModifiedBy>
  <cp:revision>117</cp:revision>
  <dcterms:created xsi:type="dcterms:W3CDTF">2017-01-11T10:38:17Z</dcterms:created>
  <dcterms:modified xsi:type="dcterms:W3CDTF">2017-02-04T10:53:38Z</dcterms:modified>
</cp:coreProperties>
</file>