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16" r:id="rId1"/>
  </p:sldMasterIdLst>
  <p:notesMasterIdLst>
    <p:notesMasterId r:id="rId21"/>
  </p:notesMasterIdLst>
  <p:sldIdLst>
    <p:sldId id="287" r:id="rId2"/>
    <p:sldId id="278" r:id="rId3"/>
    <p:sldId id="257" r:id="rId4"/>
    <p:sldId id="271" r:id="rId5"/>
    <p:sldId id="259" r:id="rId6"/>
    <p:sldId id="283" r:id="rId7"/>
    <p:sldId id="260" r:id="rId8"/>
    <p:sldId id="279" r:id="rId9"/>
    <p:sldId id="261" r:id="rId10"/>
    <p:sldId id="262" r:id="rId11"/>
    <p:sldId id="263" r:id="rId12"/>
    <p:sldId id="265" r:id="rId13"/>
    <p:sldId id="275" r:id="rId14"/>
    <p:sldId id="285" r:id="rId15"/>
    <p:sldId id="284" r:id="rId16"/>
    <p:sldId id="274" r:id="rId17"/>
    <p:sldId id="264" r:id="rId18"/>
    <p:sldId id="270" r:id="rId19"/>
    <p:sldId id="281" r:id="rId20"/>
  </p:sldIdLst>
  <p:sldSz cx="9144000" cy="6858000" type="screen4x3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2ACF96-08A6-4F31-B51C-37BD7C6D5D25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8AEC180-2761-4AFD-8BA3-0DCEB156413D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1335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EC180-2761-4AFD-8BA3-0DCEB156413D}" type="slidenum">
              <a:rPr lang="ar-KW" smtClean="0"/>
              <a:pPr/>
              <a:t>7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877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EC180-2761-4AFD-8BA3-0DCEB156413D}" type="slidenum">
              <a:rPr lang="ar-KW" smtClean="0"/>
              <a:pPr/>
              <a:t>9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3253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EC180-2761-4AFD-8BA3-0DCEB156413D}" type="slidenum">
              <a:rPr lang="ar-KW" smtClean="0"/>
              <a:pPr/>
              <a:t>10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66667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EC180-2761-4AFD-8BA3-0DCEB156413D}" type="slidenum">
              <a:rPr lang="ar-KW" smtClean="0"/>
              <a:pPr/>
              <a:t>12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2406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" name="cashreg.wav"/>
          </p:stSnd>
        </p:sndAc>
      </p:transition>
    </mc:Choice>
    <mc:Fallback xmlns="">
      <p:transition>
        <p:fade/>
        <p:sndAc>
          <p:stSnd>
            <p:snd r:embed="rId3" name="cashreg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6E54B0-CABA-408D-8849-E68825D7B5B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AE6B32-4AEA-4421-A246-B5FF164E92ED}" type="slidenum">
              <a:rPr lang="ar-KW" smtClean="0"/>
              <a:pPr/>
              <a:t>‹#›</a:t>
            </a:fld>
            <a:endParaRPr lang="ar-KW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13" name="cashreg.wav"/>
          </p:stSnd>
        </p:sndAc>
      </p:transition>
    </mc:Choice>
    <mc:Fallback xmlns="">
      <p:transition>
        <p:fade/>
        <p:sndAc>
          <p:stSnd>
            <p:snd r:embed="rId14" name="cashreg.wav"/>
          </p:stSnd>
        </p:sndAc>
      </p:transition>
    </mc:Fallback>
  </mc:AlternateConten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kw/url?sa=i&amp;rct=j&amp;q=sun+cartoon&amp;source=images&amp;cd=&amp;cad=rja&amp;docid=tEQ-CxxLqCo_LM&amp;tbnid=ZG2xcbIUP9FZ2M:&amp;ved=0CAUQjRw&amp;url=http://www.ps234.org/faculty/spetrizzi&amp;ei=CiJPUanaHMPBOOSpgAg&amp;psig=AFQjCNFPRWG7e6gQl4FpbP53k_SBGAIVqQ&amp;ust=1364226926518709" TargetMode="External"/><Relationship Id="rId11" Type="http://schemas.openxmlformats.org/officeDocument/2006/relationships/audio" Target="../media/audio10.wav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004048" y="957036"/>
            <a:ext cx="4120311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35790" y="2780928"/>
            <a:ext cx="7416824" cy="20621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الأول للصف الثاني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الابتدائي </a:t>
            </a:r>
            <a:endParaRPr lang="ar-KW" sz="3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الدراسي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الثاني العام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39" y="128361"/>
            <a:ext cx="557213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987824" y="5013176"/>
            <a:ext cx="33835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التعليم الخاص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736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dir="r"/>
        <p:sndAc>
          <p:stSnd>
            <p:snd r:embed="rId2" name="cashreg.wav"/>
          </p:stSnd>
        </p:sndAc>
      </p:transition>
    </mc:Choice>
    <mc:Fallback>
      <p:transition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30" y="0"/>
            <a:ext cx="9304534" cy="703956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79685" y="1323445"/>
            <a:ext cx="845412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ملاحظات عامة مهمة للمعلم عند تنفيذ النشاط  الإضافي ( صور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النشاط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ar-S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ar-S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ينبه المعلم المتعلمين الى </a:t>
            </a:r>
            <a:r>
              <a:rPr lang="ar-S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ال</a:t>
            </a:r>
            <a:r>
              <a:rPr lang="ar-K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إ</a:t>
            </a:r>
            <a:r>
              <a:rPr lang="ar-K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لتفاف</a:t>
            </a:r>
            <a:r>
              <a:rPr lang="ar-S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ar-S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أمام المصباح عند عرض صور الأعمال في النهار والاستدارة </a:t>
            </a:r>
            <a:r>
              <a:rPr lang="ar-K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إلى</a:t>
            </a:r>
            <a:r>
              <a:rPr lang="ar-S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ar-S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الخلف عند عرض صور الأعمال في الليل .</a:t>
            </a:r>
            <a:endParaRPr lang="ar-KW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364774" y="2933071"/>
            <a:ext cx="8430850" cy="3779994"/>
            <a:chOff x="364774" y="2933071"/>
            <a:chExt cx="8430850" cy="3779994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024" y="2933071"/>
              <a:ext cx="2065600" cy="167787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915" y="4889259"/>
              <a:ext cx="2063852" cy="16011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201" y="3650934"/>
              <a:ext cx="2448272" cy="18590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4" y="5056881"/>
              <a:ext cx="1993850" cy="16561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4" name="مجموعة 13"/>
            <p:cNvGrpSpPr/>
            <p:nvPr/>
          </p:nvGrpSpPr>
          <p:grpSpPr>
            <a:xfrm>
              <a:off x="379685" y="3002268"/>
              <a:ext cx="1972614" cy="1667621"/>
              <a:chOff x="261233" y="2188992"/>
              <a:chExt cx="1972614" cy="1667621"/>
            </a:xfrm>
          </p:grpSpPr>
          <p:pic>
            <p:nvPicPr>
              <p:cNvPr id="11" name="صورة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233" y="2188992"/>
                <a:ext cx="1972614" cy="166762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13" name="رابط كسهم مستقيم 12"/>
              <p:cNvCxnSpPr/>
              <p:nvPr/>
            </p:nvCxnSpPr>
            <p:spPr>
              <a:xfrm flipH="1">
                <a:off x="755577" y="2987921"/>
                <a:ext cx="487670" cy="2923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رابط كسهم مستقيم 23"/>
              <p:cNvCxnSpPr/>
              <p:nvPr/>
            </p:nvCxnSpPr>
            <p:spPr>
              <a:xfrm flipV="1">
                <a:off x="1247540" y="2314977"/>
                <a:ext cx="0" cy="6437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رابط كسهم مستقيم 28"/>
          <p:cNvCxnSpPr/>
          <p:nvPr/>
        </p:nvCxnSpPr>
        <p:spPr>
          <a:xfrm flipH="1">
            <a:off x="7146452" y="5689817"/>
            <a:ext cx="5583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 flipV="1">
            <a:off x="7704841" y="5067593"/>
            <a:ext cx="0" cy="622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268129" y="4669889"/>
            <a:ext cx="21263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الساعة 8:00مساء</a:t>
            </a:r>
            <a:endParaRPr lang="ar-KW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6804248" y="6528399"/>
            <a:ext cx="1932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الساعة :9:00صباحا</a:t>
            </a:r>
            <a:endParaRPr lang="ar-KW" b="1" dirty="0"/>
          </a:p>
        </p:txBody>
      </p:sp>
    </p:spTree>
    <p:extLst>
      <p:ext uri="{BB962C8B-B14F-4D97-AF65-F5344CB8AC3E}">
        <p14:creationId xmlns:p14="http://schemas.microsoft.com/office/powerpoint/2010/main" val="7874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3" name="cashreg.wav"/>
          </p:stSnd>
        </p:sndAc>
      </p:transition>
    </mc:Choice>
    <mc:Fallback xmlns="">
      <p:transition>
        <p:fade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تمرير أفقي 2"/>
          <p:cNvSpPr/>
          <p:nvPr/>
        </p:nvSpPr>
        <p:spPr>
          <a:xfrm>
            <a:off x="4283968" y="373336"/>
            <a:ext cx="4176464" cy="13681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</a:rPr>
              <a:t>ماذا تعلمت ؟</a:t>
            </a:r>
            <a:endParaRPr lang="ar-KW" sz="3600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67544" y="1772816"/>
            <a:ext cx="8424936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بالتعاون مع افراد مجموعتك عبر شفهيا او كتابيا............................</a:t>
            </a:r>
          </a:p>
          <a:p>
            <a:r>
              <a:rPr lang="ar-SA" sz="2800" b="1" dirty="0" smtClean="0"/>
              <a:t>عن ماذا تعلمت من درس اليوم بالاستعانة بالصور التالية :-</a:t>
            </a:r>
          </a:p>
          <a:p>
            <a:endParaRPr lang="ar-SA" sz="2800" b="1" dirty="0" smtClean="0"/>
          </a:p>
          <a:p>
            <a:endParaRPr lang="ar-SA" sz="2800" b="1" dirty="0"/>
          </a:p>
          <a:p>
            <a:endParaRPr lang="ar-KW" sz="2800" b="1" dirty="0">
              <a:solidFill>
                <a:schemeClr val="bg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08"/>
            <a:ext cx="9144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467544" y="1697370"/>
            <a:ext cx="829220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من خلال استراتيجية 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( بطاقة الأسئلة ) 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يسأل المعلم المتعلمين ماذا 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تعلمتم 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من درس اليوم .</a:t>
            </a:r>
            <a:endParaRPr lang="ar-SA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6" name="وسيلة شرح مستطيلة مستديرة الزوايا 5"/>
          <p:cNvSpPr/>
          <p:nvPr/>
        </p:nvSpPr>
        <p:spPr>
          <a:xfrm>
            <a:off x="3301289" y="589665"/>
            <a:ext cx="3070911" cy="764704"/>
          </a:xfrm>
          <a:prstGeom prst="wedgeRoundRectCallout">
            <a:avLst>
              <a:gd name="adj1" fmla="val -71605"/>
              <a:gd name="adj2" fmla="val 8702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/>
              <a:t>ماذا </a:t>
            </a:r>
            <a:r>
              <a:rPr lang="ar-KW" sz="3200" b="1" dirty="0" smtClean="0"/>
              <a:t>تعلمت ؟ </a:t>
            </a:r>
            <a:endParaRPr lang="ar-KW" sz="3200" b="1" dirty="0"/>
          </a:p>
        </p:txBody>
      </p:sp>
    </p:spTree>
    <p:extLst>
      <p:ext uri="{BB962C8B-B14F-4D97-AF65-F5344CB8AC3E}">
        <p14:creationId xmlns:p14="http://schemas.microsoft.com/office/powerpoint/2010/main" val="7815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611560" y="2852936"/>
            <a:ext cx="77048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27076" y="2852936"/>
            <a:ext cx="78488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دوران – كرة أرضية  -الأرض تدور حول نفسها </a:t>
            </a:r>
            <a:endParaRPr lang="ar-KW" sz="3200" dirty="0"/>
          </a:p>
        </p:txBody>
      </p:sp>
      <p:sp>
        <p:nvSpPr>
          <p:cNvPr id="2" name="وسيلة شرح مستطيلة مستديرة الزوايا 1"/>
          <p:cNvSpPr/>
          <p:nvPr/>
        </p:nvSpPr>
        <p:spPr>
          <a:xfrm>
            <a:off x="4466535" y="4149080"/>
            <a:ext cx="3456384" cy="720080"/>
          </a:xfrm>
          <a:prstGeom prst="wedgeRoundRectCallout">
            <a:avLst>
              <a:gd name="adj1" fmla="val -50770"/>
              <a:gd name="adj2" fmla="val 10803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err="1" smtClean="0">
                <a:solidFill>
                  <a:schemeClr val="tx1"/>
                </a:solidFill>
              </a:rPr>
              <a:t>المصطلحا</a:t>
            </a:r>
            <a:r>
              <a:rPr lang="ar-SA" sz="2400" dirty="0" smtClean="0">
                <a:solidFill>
                  <a:schemeClr val="tx1"/>
                </a:solidFill>
              </a:rPr>
              <a:t> العلمية </a:t>
            </a:r>
            <a:endParaRPr lang="ar-KW" sz="2400" dirty="0"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9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وسيلة شرح بيضاوية 5"/>
          <p:cNvSpPr/>
          <p:nvPr/>
        </p:nvSpPr>
        <p:spPr>
          <a:xfrm>
            <a:off x="1617644" y="188640"/>
            <a:ext cx="6264696" cy="893429"/>
          </a:xfrm>
          <a:prstGeom prst="wedgeEllipseCallout">
            <a:avLst>
              <a:gd name="adj1" fmla="val -38567"/>
              <a:gd name="adj2" fmla="val 2858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بند كتاب</a:t>
            </a:r>
            <a:r>
              <a:rPr lang="ar-KW" sz="2800" b="1" dirty="0" smtClean="0"/>
              <a:t>ة</a:t>
            </a:r>
            <a:r>
              <a:rPr lang="ar-KW" sz="2800" b="1" dirty="0"/>
              <a:t> </a:t>
            </a:r>
            <a:r>
              <a:rPr lang="ar-SA" sz="2800" b="1" dirty="0" smtClean="0"/>
              <a:t>(المصطلحات </a:t>
            </a:r>
            <a:r>
              <a:rPr lang="ar-SA" sz="2800" b="1" dirty="0" smtClean="0"/>
              <a:t>العلمية</a:t>
            </a:r>
            <a:r>
              <a:rPr lang="ar-SA" sz="2800" b="1" dirty="0" smtClean="0"/>
              <a:t>)</a:t>
            </a:r>
            <a:r>
              <a:rPr lang="ar-KW" sz="2800" b="1" dirty="0" smtClean="0"/>
              <a:t> :</a:t>
            </a:r>
            <a:endParaRPr lang="ar-KW" sz="28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395536" y="1278426"/>
            <a:ext cx="835292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>
              <a:buAutoNum type="arabicParenR"/>
            </a:pPr>
            <a:r>
              <a:rPr lang="ar-KW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عرض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كلمة دوران ينقصها حرف الألف :                 </a:t>
            </a:r>
            <a:r>
              <a:rPr lang="ar-S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د و ر _ ن</a:t>
            </a:r>
            <a:endParaRPr lang="ar-KW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95536" y="2278367"/>
            <a:ext cx="835292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2)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ا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عرض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صورة كرة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أ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رضية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واطلب من المتعلم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أ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ن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يكتب اسم المجسم المعروض :</a:t>
            </a:r>
          </a:p>
          <a:p>
            <a:endParaRPr lang="ar-SA" dirty="0"/>
          </a:p>
          <a:p>
            <a:r>
              <a:rPr lang="ar-SA" dirty="0" smtClean="0"/>
              <a:t>                                             </a:t>
            </a:r>
          </a:p>
          <a:p>
            <a:endParaRPr lang="ar-SA" dirty="0" smtClean="0"/>
          </a:p>
          <a:p>
            <a:endParaRPr lang="ar-SA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5" y="2852936"/>
            <a:ext cx="1596892" cy="8640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339751" y="2852936"/>
            <a:ext cx="1440161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_________</a:t>
            </a:r>
            <a:endParaRPr lang="ar-KW" dirty="0">
              <a:solidFill>
                <a:schemeClr val="tx1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75387" y="4135367"/>
            <a:ext cx="8352928" cy="22159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3)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ا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عرض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الجملة ( </a:t>
            </a:r>
            <a:r>
              <a:rPr lang="ar-SA" sz="24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الأرض تدور حول نفسها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) غير مرتبة ثم اطلب من المتعلم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أ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ن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يرتبها :</a:t>
            </a:r>
          </a:p>
          <a:p>
            <a:r>
              <a:rPr lang="ar-SA" dirty="0"/>
              <a:t> </a:t>
            </a:r>
            <a:r>
              <a:rPr lang="ar-SA" dirty="0" smtClean="0"/>
              <a:t>     </a:t>
            </a:r>
          </a:p>
          <a:p>
            <a:endParaRPr lang="ar-SA" dirty="0"/>
          </a:p>
          <a:p>
            <a:endParaRPr lang="ar-SA" dirty="0" smtClean="0"/>
          </a:p>
          <a:p>
            <a:endParaRPr lang="ar-SA" dirty="0" smtClean="0"/>
          </a:p>
          <a:p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647565" y="4861110"/>
            <a:ext cx="77048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تدور – نفسها – حول – الارض</a:t>
            </a:r>
          </a:p>
          <a:p>
            <a:pPr algn="ctr"/>
            <a:r>
              <a:rPr lang="ar-SA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-------------------------------- </a:t>
            </a:r>
            <a:endParaRPr lang="ar-SA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2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3" name="cashreg.wav"/>
          </p:stSnd>
        </p:sndAc>
      </p:transition>
    </mc:Choice>
    <mc:Fallback xmlns="">
      <p:transition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2483768" y="188640"/>
            <a:ext cx="5040560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القيم الشخصية والأمن والسلامة </a:t>
            </a:r>
            <a:endParaRPr lang="ar-KW" sz="32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07504" y="1124744"/>
            <a:ext cx="8789178" cy="70480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من خلال عرض صور الكتاب المدرسي :-</a:t>
            </a:r>
          </a:p>
          <a:p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endParaRPr lang="ar-S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endParaRPr lang="ar-S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           (1)                                                   (2)</a:t>
            </a:r>
          </a:p>
          <a:p>
            <a:pPr algn="just"/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ينب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ه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ال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م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علم  المتعلمين أثناء تنفيذ النشاط الى عدم توجيه ضوء المصباح مباشرة الى العين من خلال مناقشة الصورة رقم (1)</a:t>
            </a:r>
          </a:p>
          <a:p>
            <a:pPr algn="just"/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يحث المعلم المتعلمين على حماية العينين من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أ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شعة الشمس المباشرة من خلال مناقشة الصورة رقم (2) واطلب من المتعلمين أن يضع علامة (</a:t>
            </a:r>
            <a:r>
              <a:rPr lang="ar-SA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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)عند التصرف وعلامة 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(</a:t>
            </a:r>
            <a:r>
              <a:rPr lang="ar-S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Simplified Arabic Fixed"/>
                <a:cs typeface="Simplified Arabic Fixed"/>
              </a:rPr>
              <a:t>×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Simplified Arabic Fixed"/>
                <a:cs typeface="Simplified Arabic Fixed"/>
              </a:rPr>
              <a:t>)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عند التصرف غير الصحيح .</a:t>
            </a:r>
            <a:endParaRPr lang="ar-SA" sz="2000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r>
              <a:rPr lang="ar-SA" dirty="0" smtClean="0"/>
              <a:t>  </a:t>
            </a:r>
            <a:endParaRPr lang="ar-KW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16" y="1958514"/>
            <a:ext cx="1973223" cy="1666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-1959" r="1198" b="1959"/>
          <a:stretch/>
        </p:blipFill>
        <p:spPr>
          <a:xfrm>
            <a:off x="1979712" y="1936453"/>
            <a:ext cx="1800200" cy="1705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1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تمرير أفقي 2"/>
          <p:cNvSpPr/>
          <p:nvPr/>
        </p:nvSpPr>
        <p:spPr>
          <a:xfrm>
            <a:off x="4283968" y="373336"/>
            <a:ext cx="4176464" cy="13681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</a:rPr>
              <a:t>ماذا تعلمت ؟</a:t>
            </a:r>
            <a:endParaRPr lang="ar-KW" sz="3600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67544" y="1772816"/>
            <a:ext cx="8424936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بالتعاون مع افراد مجموعتك عبر شفهيا او كتابيا............................</a:t>
            </a:r>
          </a:p>
          <a:p>
            <a:r>
              <a:rPr lang="ar-SA" sz="2800" b="1" dirty="0" smtClean="0"/>
              <a:t>عن ماذا تعلمت من درس اليوم بالاستعانة بالصور التالية :-</a:t>
            </a:r>
          </a:p>
          <a:p>
            <a:endParaRPr lang="ar-SA" sz="2800" b="1" dirty="0" smtClean="0"/>
          </a:p>
          <a:p>
            <a:endParaRPr lang="ar-SA" sz="2800" b="1" dirty="0"/>
          </a:p>
          <a:p>
            <a:endParaRPr lang="ar-KW" sz="2800" b="1" dirty="0">
              <a:solidFill>
                <a:schemeClr val="bg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08"/>
            <a:ext cx="9144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1043608" y="1282381"/>
            <a:ext cx="771614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 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عبر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كتابيا عن ماذا تعلمت من درس اليوم بالاستعانة بالصور التا ل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ية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:-</a:t>
            </a:r>
          </a:p>
        </p:txBody>
      </p:sp>
      <p:grpSp>
        <p:nvGrpSpPr>
          <p:cNvPr id="13" name="مجموعة 12"/>
          <p:cNvGrpSpPr/>
          <p:nvPr/>
        </p:nvGrpSpPr>
        <p:grpSpPr>
          <a:xfrm>
            <a:off x="676106" y="2518004"/>
            <a:ext cx="7523262" cy="1559068"/>
            <a:chOff x="971599" y="2245741"/>
            <a:chExt cx="7523262" cy="1559068"/>
          </a:xfrm>
        </p:grpSpPr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2245741"/>
              <a:ext cx="1474589" cy="1541601"/>
            </a:xfrm>
            <a:prstGeom prst="rect">
              <a:avLst/>
            </a:prstGeom>
          </p:spPr>
        </p:pic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99" y="2295055"/>
              <a:ext cx="1638275" cy="1509754"/>
            </a:xfrm>
            <a:prstGeom prst="rect">
              <a:avLst/>
            </a:prstGeom>
          </p:spPr>
        </p:pic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2260458"/>
              <a:ext cx="1584176" cy="1512168"/>
            </a:xfrm>
            <a:prstGeom prst="rect">
              <a:avLst/>
            </a:prstGeom>
          </p:spPr>
        </p:pic>
      </p:grpSp>
      <p:sp>
        <p:nvSpPr>
          <p:cNvPr id="16" name="مربع نص 15"/>
          <p:cNvSpPr txBox="1"/>
          <p:nvPr/>
        </p:nvSpPr>
        <p:spPr>
          <a:xfrm>
            <a:off x="676106" y="5157192"/>
            <a:ext cx="799288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 smtClean="0"/>
          </a:p>
          <a:p>
            <a:endParaRPr lang="ar-SA" dirty="0" smtClean="0"/>
          </a:p>
          <a:p>
            <a:r>
              <a:rPr lang="ar-SA" dirty="0" smtClean="0"/>
              <a:t>---------------------------------------------------------------------------------------------------</a:t>
            </a:r>
          </a:p>
          <a:p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20" y="2527049"/>
            <a:ext cx="1634760" cy="1483560"/>
          </a:xfrm>
          <a:prstGeom prst="rect">
            <a:avLst/>
          </a:prstGeom>
        </p:spPr>
      </p:pic>
      <p:sp>
        <p:nvSpPr>
          <p:cNvPr id="15" name="شكل بيضاوي 2"/>
          <p:cNvSpPr/>
          <p:nvPr/>
        </p:nvSpPr>
        <p:spPr>
          <a:xfrm>
            <a:off x="2992131" y="113528"/>
            <a:ext cx="3967292" cy="10081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الدعم العلاجي </a:t>
            </a:r>
            <a:endParaRPr lang="ar-KW" sz="4000" b="1" dirty="0"/>
          </a:p>
        </p:txBody>
      </p:sp>
      <p:sp>
        <p:nvSpPr>
          <p:cNvPr id="17" name="مربع نص 4"/>
          <p:cNvSpPr txBox="1"/>
          <p:nvPr/>
        </p:nvSpPr>
        <p:spPr>
          <a:xfrm>
            <a:off x="138797" y="1161715"/>
            <a:ext cx="83216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AutoNum type="arabicParenR"/>
            </a:pP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للفئة الأعلى من المعيار : </a:t>
            </a:r>
            <a:endParaRPr lang="en-US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457200" indent="-457200">
              <a:buAutoNum type="arabicParenR"/>
            </a:pP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94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82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23528" y="1472612"/>
            <a:ext cx="83216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AutoNum type="arabicParenR"/>
            </a:pP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للفئة الأعلى من المعيار : </a:t>
            </a:r>
          </a:p>
          <a:p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من  خلال الحروف التي أمامك كون كلمة تتوصل من خلالها الى عنوان درس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اليوم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 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endParaRPr lang="ar-KW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9552" y="2672940"/>
            <a:ext cx="8105611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ك -ي-ف-ي-ح-د-ث-ا-ل-ي-ل –</a:t>
            </a:r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و-ا-ل-ن-ه-ا-ر</a:t>
            </a:r>
            <a:r>
              <a:rPr lang="ar-KW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؟</a:t>
            </a:r>
            <a:endParaRPr lang="ar-SA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207981" y="4918627"/>
            <a:ext cx="67687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------------------------------------------------</a:t>
            </a:r>
            <a:endParaRPr lang="ar-KW" sz="3200" dirty="0"/>
          </a:p>
        </p:txBody>
      </p:sp>
      <p:sp>
        <p:nvSpPr>
          <p:cNvPr id="3" name="شكل بيضاوي 2"/>
          <p:cNvSpPr/>
          <p:nvPr/>
        </p:nvSpPr>
        <p:spPr>
          <a:xfrm>
            <a:off x="2987815" y="332656"/>
            <a:ext cx="3967292" cy="10081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الدعم العلاجي </a:t>
            </a:r>
            <a:endParaRPr lang="ar-KW" sz="4000" b="1" dirty="0"/>
          </a:p>
        </p:txBody>
      </p:sp>
    </p:spTree>
    <p:extLst>
      <p:ext uri="{BB962C8B-B14F-4D97-AF65-F5344CB8AC3E}">
        <p14:creationId xmlns:p14="http://schemas.microsoft.com/office/powerpoint/2010/main" val="10889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8" y="-40197"/>
            <a:ext cx="9144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755576" y="1484784"/>
            <a:ext cx="792088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dirty="0" smtClean="0"/>
              <a:t>أ</a:t>
            </a:r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) ضع علامة (</a:t>
            </a:r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sym typeface="Wingdings 2"/>
              </a:rPr>
              <a:t>) أمام الجملة الصحيحة وعلامة (×)أمام الجملة غير </a:t>
            </a:r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الصحيحة</a:t>
            </a:r>
            <a:r>
              <a:rPr lang="ar-KW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:</a:t>
            </a:r>
            <a:r>
              <a:rPr lang="ar-SA" sz="2400" dirty="0" smtClean="0">
                <a:latin typeface="Simplified Arabic Fixed"/>
                <a:cs typeface="Simplified Arabic Fixed"/>
                <a:sym typeface="Wingdings 2"/>
              </a:rPr>
              <a:t> </a:t>
            </a:r>
            <a:endParaRPr lang="ar-SA" sz="2400" dirty="0" smtClean="0">
              <a:latin typeface="Simplified Arabic Fixed"/>
              <a:cs typeface="Simplified Arabic Fixed"/>
              <a:sym typeface="Wingdings 2"/>
            </a:endParaRPr>
          </a:p>
          <a:p>
            <a:endParaRPr lang="ar-S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ym typeface="Wingdings 2"/>
            </a:endParaRPr>
          </a:p>
          <a:p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     1) يحدث الليل والنهار نتيجة دوران الأرض حول نفسها أمام القمر  .  (       )                         </a:t>
            </a:r>
          </a:p>
          <a:p>
            <a:endParaRPr lang="ar-SA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ym typeface="Wingdings 2"/>
            </a:endParaRPr>
          </a:p>
          <a:p>
            <a:r>
              <a:rPr lang="ar-S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 </a:t>
            </a:r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   </a:t>
            </a:r>
          </a:p>
          <a:p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ym typeface="Wingdings 2"/>
              </a:rPr>
              <a:t>                         </a:t>
            </a:r>
            <a:endParaRPr lang="ar-KW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2886574" y="152429"/>
            <a:ext cx="468052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2) للفئة الأعلى من المعيار </a:t>
            </a:r>
            <a:endParaRPr lang="ar-KW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5576" y="3800516"/>
            <a:ext cx="792088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ب)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ماذا تتوقع ان يحدث في الحال</a:t>
            </a:r>
            <a:r>
              <a:rPr lang="ar-KW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ة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 التالية:</a:t>
            </a:r>
          </a:p>
          <a:p>
            <a:endParaRPr lang="ar-S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  <a:p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      1) إذا توقفت الأرض عن الدوران ؟</a:t>
            </a:r>
          </a:p>
          <a:p>
            <a:endParaRPr lang="ar-SA" dirty="0"/>
          </a:p>
          <a:p>
            <a:r>
              <a:rPr lang="ar-SA" dirty="0" smtClean="0"/>
              <a:t>       ----------------------------------------------------------------------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9371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395536" y="2348880"/>
            <a:ext cx="82809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            </a:t>
            </a:r>
            <a:endParaRPr lang="ar-KW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0" y="0"/>
            <a:ext cx="9144000" cy="6858000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 rot="21376478">
            <a:off x="275524" y="1703622"/>
            <a:ext cx="2486954" cy="4887341"/>
            <a:chOff x="1491814" y="3921298"/>
            <a:chExt cx="3266567" cy="5188055"/>
          </a:xfrm>
        </p:grpSpPr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3522">
              <a:off x="1711111" y="3921298"/>
              <a:ext cx="3047270" cy="25660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3522">
              <a:off x="1491814" y="6743239"/>
              <a:ext cx="3047269" cy="23661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17" name="مستطيل مستدير الزوايا 16"/>
          <p:cNvSpPr/>
          <p:nvPr/>
        </p:nvSpPr>
        <p:spPr>
          <a:xfrm>
            <a:off x="650348" y="260649"/>
            <a:ext cx="7941280" cy="1008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مستطيل 4"/>
          <p:cNvSpPr/>
          <p:nvPr/>
        </p:nvSpPr>
        <p:spPr>
          <a:xfrm>
            <a:off x="755576" y="260648"/>
            <a:ext cx="77604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اوجد الرابط بين الصور التالية وذلك بخط يصل الصورة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إ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لى 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جزء الأرض المناسب لها:-</a:t>
            </a:r>
            <a:endParaRPr lang="ar-SA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283968" y="3038441"/>
            <a:ext cx="3529825" cy="3529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2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719572" y="1268760"/>
            <a:ext cx="770485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KW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986" y="1053823"/>
            <a:ext cx="1462454" cy="143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08224"/>
            <a:ext cx="9884477" cy="7266224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مستطيل 2"/>
          <p:cNvSpPr/>
          <p:nvPr/>
        </p:nvSpPr>
        <p:spPr>
          <a:xfrm>
            <a:off x="326904" y="1284696"/>
            <a:ext cx="83526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1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)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ظلل 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الجسم الذ ي يدور حوله نفسه أمام الشمس  .</a:t>
            </a:r>
            <a:endParaRPr lang="ar-SA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680746" y="3772120"/>
            <a:ext cx="70345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2) لون الجسم الثابت 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541379" y="4418451"/>
            <a:ext cx="8173912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 smtClean="0"/>
              <a:t>    </a:t>
            </a:r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 smtClean="0"/>
          </a:p>
          <a:p>
            <a:endParaRPr lang="ar-KW" dirty="0"/>
          </a:p>
        </p:txBody>
      </p:sp>
      <p:pic>
        <p:nvPicPr>
          <p:cNvPr id="10" name="Picture 6" descr="http://static3.echalk.net/www/ps234/users/spetrizzi/ist2_1032991-smiling-sun-carto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6331506" y="4728036"/>
            <a:ext cx="1899835" cy="1412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 t="22900"/>
          <a:stretch>
            <a:fillRect/>
          </a:stretch>
        </p:blipFill>
        <p:spPr bwMode="auto">
          <a:xfrm>
            <a:off x="3647239" y="4728036"/>
            <a:ext cx="1879687" cy="142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467544" y="2020572"/>
            <a:ext cx="8214335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KW" dirty="0"/>
          </a:p>
        </p:txBody>
      </p:sp>
      <p:grpSp>
        <p:nvGrpSpPr>
          <p:cNvPr id="2" name="مجموعة 1"/>
          <p:cNvGrpSpPr/>
          <p:nvPr/>
        </p:nvGrpSpPr>
        <p:grpSpPr>
          <a:xfrm>
            <a:off x="730339" y="2187517"/>
            <a:ext cx="7367042" cy="1322011"/>
            <a:chOff x="717616" y="2074326"/>
            <a:chExt cx="7367042" cy="1322011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8188" y="2089579"/>
              <a:ext cx="1606470" cy="12836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48376" y="2074326"/>
              <a:ext cx="1878550" cy="13141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1" name="Picture 6" descr="http://static3.echalk.net/www/ps234/users/spetrizzi/ist2_1032991-smiling-sun-cartoon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717616" y="2164729"/>
              <a:ext cx="1980220" cy="12316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شكل بيضاوي 7"/>
          <p:cNvSpPr/>
          <p:nvPr/>
        </p:nvSpPr>
        <p:spPr>
          <a:xfrm>
            <a:off x="2926905" y="162923"/>
            <a:ext cx="4968552" cy="8588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2) للفئة الأقل من المعيار :-</a:t>
            </a:r>
            <a:endParaRPr lang="ar-KW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70325"/>
            <a:ext cx="17795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8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1489" y="551450"/>
            <a:ext cx="65485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اكتب كلمة  (نهار -  ليل ) في المكان المناسب :-</a:t>
            </a:r>
            <a:endParaRPr lang="ar-KW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187624" y="1296050"/>
            <a:ext cx="7356198" cy="53553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endParaRPr lang="ar-KW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78002"/>
            <a:ext cx="2994025" cy="25368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مربع نص 4"/>
          <p:cNvSpPr txBox="1"/>
          <p:nvPr/>
        </p:nvSpPr>
        <p:spPr>
          <a:xfrm>
            <a:off x="6804248" y="3789040"/>
            <a:ext cx="17395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--------------------</a:t>
            </a:r>
            <a:endParaRPr lang="ar-KW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043608" y="3946414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-------------------------</a:t>
            </a:r>
            <a:endParaRPr lang="ar-KW" dirty="0"/>
          </a:p>
        </p:txBody>
      </p:sp>
      <p:cxnSp>
        <p:nvCxnSpPr>
          <p:cNvPr id="8" name="رابط مستقيم 7"/>
          <p:cNvCxnSpPr/>
          <p:nvPr/>
        </p:nvCxnSpPr>
        <p:spPr>
          <a:xfrm>
            <a:off x="5004048" y="2996952"/>
            <a:ext cx="0" cy="18722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شمس 10"/>
          <p:cNvSpPr/>
          <p:nvPr/>
        </p:nvSpPr>
        <p:spPr>
          <a:xfrm>
            <a:off x="6907075" y="1693926"/>
            <a:ext cx="1080120" cy="1080120"/>
          </a:xfrm>
          <a:prstGeom prst="su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bg1"/>
              </a:solidFill>
            </a:endParaRPr>
          </a:p>
        </p:txBody>
      </p:sp>
      <p:sp>
        <p:nvSpPr>
          <p:cNvPr id="12" name="قمر 11"/>
          <p:cNvSpPr/>
          <p:nvPr/>
        </p:nvSpPr>
        <p:spPr>
          <a:xfrm>
            <a:off x="1735150" y="1788895"/>
            <a:ext cx="864096" cy="1121210"/>
          </a:xfrm>
          <a:prstGeom prst="moon">
            <a:avLst>
              <a:gd name="adj" fmla="val 247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12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38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611560" y="1124744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عنوان الدرس </a:t>
            </a:r>
          </a:p>
          <a:p>
            <a:pPr algn="ctr"/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كيف يحدث </a:t>
            </a:r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ال</a:t>
            </a:r>
            <a:r>
              <a:rPr lang="ar-KW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نهار والليل</a:t>
            </a:r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S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؟</a:t>
            </a:r>
            <a:endParaRPr lang="ar-SA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" y="0"/>
            <a:ext cx="9144000" cy="689947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1256" y="1589071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الكفاية الخاصة </a:t>
            </a:r>
            <a:r>
              <a:rPr lang="ar-KW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(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2-2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): ملاحظة</a:t>
            </a:r>
            <a:r>
              <a:rPr lang="ar-KW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KW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وتصميم نماذج وتفسير وجود وغياب الضوء على حدوث </a:t>
            </a:r>
            <a:r>
              <a:rPr lang="ar-KW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النهار والليل والظلال .</a:t>
            </a:r>
            <a:endParaRPr lang="ar-KW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46179" y="514126"/>
            <a:ext cx="871830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الكفاية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العامة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 (2)</a:t>
            </a:r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البحث عن الظواهر والطرق والتغير  في الكائنات الحية والأشياء الغير حية باستخدام الادوات المناسبة والنماذج والمحاكاة </a:t>
            </a:r>
            <a:r>
              <a:rPr lang="ar-S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والعرض</a:t>
            </a:r>
            <a:r>
              <a:rPr lang="ar-KW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KW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just"/>
            <a:endParaRPr lang="ar-KW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11854" y="4581128"/>
            <a:ext cx="8190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المفاهيم العلمية المتضمنة في الكفاية الخاصة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يحدث ال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نهار والليل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نتيجة لدوران </a:t>
            </a:r>
          </a:p>
          <a:p>
            <a:pPr algn="just"/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أ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رض 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حول نفسها أمام </a:t>
            </a: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الشمس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SA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61256" y="5657671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مصادر التعلم </a:t>
            </a:r>
            <a:r>
              <a:rPr lang="ar-SA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,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كتاب المتعلم , مادة لاصقة , أعلام مصغرة لدولة الكويت , مصورات , مجسم كرة , بطاقات دليليه مصباح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يدوي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just"/>
            <a:endParaRPr lang="ar-KW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33264" y="241516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معيار المنهج </a:t>
            </a:r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يوضح ويشرح تكوين النهار والليل باستخدام النماذج وانشاء الظلال وشرح العلاقة بين شكل الظل ووقت النهار عند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التواجد في ضوء الشمس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                                                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الحصص المقترحة :2-7حصص  </a:t>
            </a:r>
            <a:endParaRPr lang="ar-S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498218" y="3617810"/>
            <a:ext cx="640871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عنوان الدرس : كيف يحدث </a:t>
            </a:r>
            <a:r>
              <a:rPr lang="ar-SA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نهار والليل</a:t>
            </a:r>
            <a:r>
              <a:rPr lang="ar-SA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ar-S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6702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0" y="0"/>
            <a:ext cx="9144000" cy="7218530"/>
          </a:xfrm>
          <a:prstGeom prst="rect">
            <a:avLst/>
          </a:prstGeom>
        </p:spPr>
      </p:pic>
      <p:sp>
        <p:nvSpPr>
          <p:cNvPr id="2" name="وسيلة شرح على شكل سحابة 1"/>
          <p:cNvSpPr/>
          <p:nvPr/>
        </p:nvSpPr>
        <p:spPr>
          <a:xfrm>
            <a:off x="3233652" y="228584"/>
            <a:ext cx="3888432" cy="1224136"/>
          </a:xfrm>
          <a:prstGeom prst="cloudCallout">
            <a:avLst>
              <a:gd name="adj1" fmla="val -79539"/>
              <a:gd name="adj2" fmla="val 6151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النشاط التحفيزي </a:t>
            </a:r>
            <a:endParaRPr lang="ar-KW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79704" y="1556793"/>
            <a:ext cx="8584784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"/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-</a:t>
            </a:r>
            <a:r>
              <a:rPr lang="ar-KW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عرض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قصة مصورة عن حديث بين النجوم يبين سعادتها حينما تظهر في السماء ليلاً وحزنها حينما لا يتمكن الأولاد من رؤيتها  نهاراً .</a:t>
            </a:r>
          </a:p>
          <a:p>
            <a:pPr algn="just"/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اطلب من المتعلمين التعبير عن آرائهم حول القصة .</a:t>
            </a:r>
          </a:p>
          <a:p>
            <a:pPr algn="just"/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-</a:t>
            </a:r>
            <a:r>
              <a:rPr lang="ar-KW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عرض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على المتعلمين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فيلما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ً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تعليما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ً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مبسطا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ً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عن دوران الأرض حول نفسها أمام الشمس لحدوث الليل والنهار . واسأل المتعلمين بعد الانتهاء من عرض الفيلم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أ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ن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يعبروا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شفهيا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ً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عما شاهدوا في الفيلم التعليمي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.(نشاط إضافي )</a:t>
            </a:r>
          </a:p>
          <a:p>
            <a:pPr algn="just"/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ملاحظات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هامة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للمعلم عن تنفيذ النشاط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يحرص المعلم على عرض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آ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ة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قرآني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ة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خاصة بالدرس على المتعلمين  ومناقشتهم فيما تتضمنهُ وربطها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بالكفاية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الخاصة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بالدرس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r>
              <a:rPr lang="ar-SA" sz="2400" b="1" dirty="0" smtClean="0">
                <a:solidFill>
                  <a:schemeClr val="tx2"/>
                </a:solidFill>
              </a:rPr>
              <a:t>   </a:t>
            </a:r>
            <a:r>
              <a:rPr lang="ar-SA" sz="2400" b="1" dirty="0" smtClean="0">
                <a:solidFill>
                  <a:srgbClr val="C00000"/>
                </a:solidFill>
              </a:rPr>
              <a:t>نوع النشاط </a:t>
            </a:r>
            <a:r>
              <a:rPr lang="ar-SA" sz="2400" b="1" dirty="0"/>
              <a:t>: </a:t>
            </a:r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عرض</a:t>
            </a:r>
            <a:r>
              <a:rPr lang="ar-SA" sz="2400" b="1" dirty="0"/>
              <a:t> </a:t>
            </a:r>
            <a:r>
              <a:rPr lang="ar-KW" sz="2400" b="1" dirty="0" smtClean="0"/>
              <a:t>.</a:t>
            </a:r>
            <a:endParaRPr lang="ar-SA" sz="2400" b="1" dirty="0"/>
          </a:p>
          <a:p>
            <a:r>
              <a:rPr lang="ar-SA" sz="2400" b="1" dirty="0" smtClean="0">
                <a:solidFill>
                  <a:schemeClr val="tx2"/>
                </a:solidFill>
              </a:rPr>
              <a:t>  </a:t>
            </a:r>
            <a:r>
              <a:rPr lang="ar-SA" sz="2400" b="1" dirty="0" smtClean="0">
                <a:solidFill>
                  <a:srgbClr val="C00000"/>
                </a:solidFill>
              </a:rPr>
              <a:t>المهارات المكتسبة</a:t>
            </a:r>
            <a:r>
              <a:rPr lang="ar-SA" sz="2400" b="1" dirty="0" smtClean="0"/>
              <a:t>: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الملاحظة , التعبير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اللفظي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.</a:t>
            </a:r>
            <a:endParaRPr lang="ar-SA" sz="2400" b="1" dirty="0"/>
          </a:p>
          <a:p>
            <a:r>
              <a:rPr lang="ar-SA" sz="2400" b="1" dirty="0" smtClean="0">
                <a:solidFill>
                  <a:srgbClr val="FF0000"/>
                </a:solidFill>
              </a:rPr>
              <a:t> المواد المستخدمة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في النشاط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فيلم تعليمي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SA" sz="2400" b="1" dirty="0" smtClean="0"/>
          </a:p>
          <a:p>
            <a:r>
              <a:rPr lang="ar-SA" sz="2400" b="1" dirty="0" smtClean="0">
                <a:solidFill>
                  <a:schemeClr val="tx2"/>
                </a:solidFill>
              </a:rPr>
              <a:t>  </a:t>
            </a:r>
            <a:r>
              <a:rPr lang="ar-SA" sz="2400" b="1" dirty="0" smtClean="0">
                <a:solidFill>
                  <a:srgbClr val="C00000"/>
                </a:solidFill>
              </a:rPr>
              <a:t>استراتيجية: 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سرد قصة أو عرض فيلم تعليمي </a:t>
            </a:r>
            <a:r>
              <a:rPr lang="ar-SA" sz="2400" b="1" dirty="0" smtClean="0">
                <a:solidFill>
                  <a:schemeClr val="tx1"/>
                </a:solidFill>
              </a:rPr>
              <a:t>.</a:t>
            </a:r>
            <a:endParaRPr lang="ar-SA" sz="2400" b="1" dirty="0">
              <a:solidFill>
                <a:schemeClr val="tx1"/>
              </a:solidFill>
            </a:endParaRPr>
          </a:p>
          <a:p>
            <a:r>
              <a:rPr lang="ar-SA" sz="2400" b="1" dirty="0" smtClean="0">
                <a:solidFill>
                  <a:schemeClr val="tx2"/>
                </a:solidFill>
              </a:rPr>
              <a:t>  </a:t>
            </a:r>
            <a:r>
              <a:rPr lang="ar-SA" sz="2400" b="1" dirty="0" smtClean="0">
                <a:solidFill>
                  <a:srgbClr val="C00000"/>
                </a:solidFill>
              </a:rPr>
              <a:t>مدة تنفيذ النشاط </a:t>
            </a:r>
            <a:r>
              <a:rPr lang="ar-SA" sz="2400" b="1" dirty="0" smtClean="0"/>
              <a:t>: 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7 دقائق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.</a:t>
            </a:r>
            <a:endParaRPr lang="ar-S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133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بوير اللي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 rot="10800000" flipV="1">
            <a:off x="-689298" y="-518853"/>
            <a:ext cx="10489457" cy="78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4" name="cashreg.wav"/>
          </p:stSnd>
        </p:sndAc>
      </p:transition>
    </mc:Choice>
    <mc:Fallback xmlns="">
      <p:transition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368388" y="1628800"/>
            <a:ext cx="84249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                                             كيف يحدث الليل والنهار ؟ </a:t>
            </a:r>
            <a:endParaRPr lang="ar-KW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3" y="0"/>
            <a:ext cx="9410779" cy="705808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232147" y="1151746"/>
            <a:ext cx="8770192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S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ماذا يحدث عندما تدور الأرض حول نفسها؟</a:t>
            </a:r>
          </a:p>
          <a:p>
            <a:pPr algn="just"/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وفر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دوات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اللازمة للنشاط العملي , ودع المتعلمين يعملون ضمن مجموعات صغيرة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يعنونُ المتعلمون الكرة الأرضية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بكلمة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أرض) ويلصقون علما ً مصغراً لدولة الكويت على موقعها على الكرة الأرضية . وفر البيئة المناسبة داخل المختبر لتنفيذ النشاط بصورة صحيحة واحرص على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يكون المكان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مظلما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ً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لضمان نجاح النشاط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ar-SA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يختار المعلم مجموعة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 </a:t>
            </a:r>
            <a:r>
              <a:rPr lang="ar-KW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كثر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توصلت ل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استنتاج المطلوب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شرح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أمام زملائهم .</a:t>
            </a:r>
            <a:endParaRPr lang="ar-SA" sz="2400" b="1" dirty="0" smtClean="0"/>
          </a:p>
        </p:txBody>
      </p:sp>
      <p:sp>
        <p:nvSpPr>
          <p:cNvPr id="3" name="شريط إلى الأعلى 2"/>
          <p:cNvSpPr/>
          <p:nvPr/>
        </p:nvSpPr>
        <p:spPr>
          <a:xfrm>
            <a:off x="1619672" y="200084"/>
            <a:ext cx="6129536" cy="864096"/>
          </a:xfrm>
          <a:prstGeom prst="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نشاط (1)</a:t>
            </a:r>
            <a:endParaRPr lang="ar-KW" sz="3200" b="1" dirty="0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95760" y="4365104"/>
            <a:ext cx="8842966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الاستراتيجية المستخدمة :</a:t>
            </a:r>
            <a:r>
              <a:rPr lang="ar-SA" sz="2800" b="1" dirty="0"/>
              <a:t> الصح </a:t>
            </a:r>
            <a:r>
              <a:rPr lang="ar-SA" sz="2800" b="1" dirty="0" smtClean="0"/>
              <a:t>أو </a:t>
            </a:r>
            <a:r>
              <a:rPr lang="ar-SA" sz="2800" b="1" dirty="0"/>
              <a:t>الخطأ </a:t>
            </a:r>
            <a:endParaRPr lang="ar-SA" sz="2800" b="1" dirty="0" smtClean="0"/>
          </a:p>
          <a:p>
            <a:endParaRPr lang="ar-SA" sz="2800" b="1" dirty="0" smtClean="0"/>
          </a:p>
          <a:p>
            <a:pPr marL="457200" indent="-457200">
              <a:buAutoNum type="arabicParenR"/>
            </a:pPr>
            <a:r>
              <a:rPr lang="ar-SA" sz="2800" b="1" dirty="0" smtClean="0"/>
              <a:t>تضيء الشمس  الأرض كلها  في وقت واحد .</a:t>
            </a:r>
          </a:p>
          <a:p>
            <a:endParaRPr lang="ar-SA" sz="2800" b="1" dirty="0" smtClean="0"/>
          </a:p>
          <a:p>
            <a:r>
              <a:rPr lang="ar-SA" sz="2800" b="1" dirty="0" smtClean="0"/>
              <a:t>2) يحدث الليل والنهار نتيجة دوران الأرض حول نفسها أمام الشمس .</a:t>
            </a:r>
          </a:p>
        </p:txBody>
      </p:sp>
    </p:spTree>
    <p:extLst>
      <p:ext uri="{BB962C8B-B14F-4D97-AF65-F5344CB8AC3E}">
        <p14:creationId xmlns:p14="http://schemas.microsoft.com/office/powerpoint/2010/main" val="1524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3" name="cashreg.wav"/>
          </p:stSnd>
        </p:sndAc>
      </p:transition>
    </mc:Choice>
    <mc:Fallback xmlns="">
      <p:transition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39552" y="692696"/>
            <a:ext cx="8064896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نوع النشاط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 ضمن مجموعات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صغيرة.</a:t>
            </a:r>
            <a:endParaRPr lang="ar-KW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just"/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مدة تنفيذ النشاط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15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دقيقة. </a:t>
            </a:r>
            <a:endParaRPr lang="ar-KW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just"/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المهارات المكتسبة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الملاحظة , الاستنتاج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,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الترتيب.</a:t>
            </a:r>
            <a:endParaRPr lang="ar-KW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just"/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المواد المستخدمة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:  مصباح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يدوي , مجسم كرة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أرضية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,ملصقات (كرة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أرضية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, نهار , ليل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) </a:t>
            </a:r>
            <a:r>
              <a:rPr lang="ar-KW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مادة لاصقة , علم مصغر لدولة الكويت , كتاب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المتعلم.</a:t>
            </a:r>
            <a:endParaRPr lang="ar-KW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just"/>
            <a:endParaRPr lang="ar-KW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just"/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ملاحظات 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عامة مهمة للمعلم </a:t>
            </a:r>
            <a:r>
              <a:rPr lang="ar-KW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عند تنفيذ </a:t>
            </a:r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النشاط:</a:t>
            </a:r>
          </a:p>
          <a:p>
            <a:pPr algn="just"/>
            <a:r>
              <a:rPr lang="ar-KW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endParaRPr lang="ar-KW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just"/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يحرص المعلم قبل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البدء </a:t>
            </a:r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بتنفيذ النشاط على مناقشة المتعلمين حول مجسم الكرة الأرضية والوقت  الحالي ويطرح السؤالين :-</a:t>
            </a:r>
          </a:p>
          <a:p>
            <a:pPr algn="just"/>
            <a:r>
              <a:rPr lang="ar-KW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* </a:t>
            </a:r>
            <a:r>
              <a:rPr lang="ar-KW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هل سيبقى اليوم كله نهارا؟          * كيف يحدث الليل والنهار؟   </a:t>
            </a:r>
            <a:endParaRPr lang="ar-KW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2" name="cashreg.wav"/>
          </p:stSnd>
        </p:sndAc>
      </p:transition>
    </mc:Choice>
    <mc:Fallback xmlns="">
      <p:transition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1187624" y="1058597"/>
            <a:ext cx="7128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                               </a:t>
            </a:r>
            <a:r>
              <a:rPr lang="ar-SA" dirty="0" smtClean="0">
                <a:solidFill>
                  <a:srgbClr val="FF0000"/>
                </a:solidFill>
              </a:rPr>
              <a:t>متى يكون  نهارا ومتى يكون ليل ؟</a:t>
            </a:r>
          </a:p>
          <a:p>
            <a:endParaRPr lang="ar-KW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6" y="0"/>
            <a:ext cx="932402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-42132" y="951262"/>
            <a:ext cx="8964488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متى يكون نهارٌ؟  ومتى يكون ليلٌ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؟</a:t>
            </a:r>
            <a:r>
              <a:rPr lang="ar-KW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ar-KW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KW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دع المتعلمين يلونون الجزء الدال على النهار باللون الأصفر والجزء الدال على الليل باللون الأسود أو بأي لون غامق.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KW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دعهم يلصقون ملصق الكلمة الدالة على النهار والليل في المكان الصحيح.</a:t>
            </a:r>
            <a:endParaRPr lang="ar-KW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K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ar-KW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نشاط اضافي</a:t>
            </a:r>
            <a:r>
              <a:rPr lang="ar-K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):</a:t>
            </a:r>
            <a:endParaRPr lang="ar-KW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يلعب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المعلم مع المتعلمين لعبة ( </a:t>
            </a:r>
            <a:r>
              <a:rPr lang="ar-K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نهار وليل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بعرض صور تبين الأعمال في النهار وأخرى للأعمال في الليل أمام مصباح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يدوي.</a:t>
            </a:r>
            <a:endParaRPr lang="ar-KW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نوع النشاط </a:t>
            </a:r>
            <a:r>
              <a:rPr lang="ar-S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ar-S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فردي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المهارات المكتسبة</a:t>
            </a:r>
            <a:r>
              <a:rPr lang="ar-S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ar-SA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:</a:t>
            </a:r>
            <a:r>
              <a:rPr lang="ar-KW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الملاحظة.</a:t>
            </a:r>
            <a:endParaRPr lang="ar-KW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مدة </a:t>
            </a:r>
            <a:r>
              <a:rPr lang="ar-KW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تنفيذ النشاط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: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10 </a:t>
            </a:r>
            <a:r>
              <a:rPr lang="ar-KW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دقائق.</a:t>
            </a:r>
            <a:endParaRPr lang="ar-SA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ar-S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المواد المستخدمة في النشاط :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مصباح يدوي , صور لأعمال نها ر, صور لأعمال </a:t>
            </a:r>
            <a:r>
              <a:rPr lang="ar-KW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ليل , أقلام تلوين , ملصقات , مادة لاصقة , كتاب المتعلم.</a:t>
            </a:r>
            <a:endParaRPr lang="ar-SA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ar-SA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419872" y="177762"/>
            <a:ext cx="3744416" cy="5869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نشاط (2)</a:t>
            </a:r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27992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dir="r"/>
        <p:sndAc>
          <p:stSnd>
            <p:snd r:embed="rId3" name="cashreg.wav"/>
          </p:stSnd>
        </p:sndAc>
      </p:transition>
    </mc:Choice>
    <mc:Fallback xmlns="">
      <p:transition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1165</TotalTime>
  <Words>1098</Words>
  <Application>Microsoft Office PowerPoint</Application>
  <PresentationFormat>On-screen Show (4:3)</PresentationFormat>
  <Paragraphs>169</Paragraphs>
  <Slides>19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تدفق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lenovo</cp:lastModifiedBy>
  <cp:revision>242</cp:revision>
  <dcterms:created xsi:type="dcterms:W3CDTF">2017-01-10T14:17:58Z</dcterms:created>
  <dcterms:modified xsi:type="dcterms:W3CDTF">2017-02-04T12:54:08Z</dcterms:modified>
</cp:coreProperties>
</file>