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72" r:id="rId1"/>
  </p:sldMasterIdLst>
  <p:notesMasterIdLst>
    <p:notesMasterId r:id="rId61"/>
  </p:notesMasterIdLst>
  <p:sldIdLst>
    <p:sldId id="313" r:id="rId2"/>
    <p:sldId id="314" r:id="rId3"/>
    <p:sldId id="316" r:id="rId4"/>
    <p:sldId id="317" r:id="rId5"/>
    <p:sldId id="403" r:id="rId6"/>
    <p:sldId id="258" r:id="rId7"/>
    <p:sldId id="262" r:id="rId8"/>
    <p:sldId id="318" r:id="rId9"/>
    <p:sldId id="259" r:id="rId10"/>
    <p:sldId id="335" r:id="rId11"/>
    <p:sldId id="336" r:id="rId12"/>
    <p:sldId id="337" r:id="rId13"/>
    <p:sldId id="358" r:id="rId14"/>
    <p:sldId id="338" r:id="rId15"/>
    <p:sldId id="360" r:id="rId16"/>
    <p:sldId id="361" r:id="rId17"/>
    <p:sldId id="359" r:id="rId18"/>
    <p:sldId id="355" r:id="rId19"/>
    <p:sldId id="356" r:id="rId20"/>
    <p:sldId id="362" r:id="rId21"/>
    <p:sldId id="363" r:id="rId22"/>
    <p:sldId id="364" r:id="rId23"/>
    <p:sldId id="365" r:id="rId24"/>
    <p:sldId id="366" r:id="rId25"/>
    <p:sldId id="367" r:id="rId26"/>
    <p:sldId id="371" r:id="rId27"/>
    <p:sldId id="372" r:id="rId28"/>
    <p:sldId id="373" r:id="rId29"/>
    <p:sldId id="368" r:id="rId30"/>
    <p:sldId id="370" r:id="rId31"/>
    <p:sldId id="369" r:id="rId32"/>
    <p:sldId id="379" r:id="rId33"/>
    <p:sldId id="357" r:id="rId34"/>
    <p:sldId id="374" r:id="rId35"/>
    <p:sldId id="375" r:id="rId36"/>
    <p:sldId id="376" r:id="rId37"/>
    <p:sldId id="377" r:id="rId38"/>
    <p:sldId id="378" r:id="rId39"/>
    <p:sldId id="381" r:id="rId40"/>
    <p:sldId id="382" r:id="rId41"/>
    <p:sldId id="383" r:id="rId42"/>
    <p:sldId id="384" r:id="rId43"/>
    <p:sldId id="385" r:id="rId44"/>
    <p:sldId id="386" r:id="rId45"/>
    <p:sldId id="387" r:id="rId46"/>
    <p:sldId id="388" r:id="rId47"/>
    <p:sldId id="389" r:id="rId48"/>
    <p:sldId id="390" r:id="rId49"/>
    <p:sldId id="391" r:id="rId50"/>
    <p:sldId id="392" r:id="rId51"/>
    <p:sldId id="393" r:id="rId52"/>
    <p:sldId id="394" r:id="rId53"/>
    <p:sldId id="395" r:id="rId54"/>
    <p:sldId id="396" r:id="rId55"/>
    <p:sldId id="397" r:id="rId56"/>
    <p:sldId id="398" r:id="rId57"/>
    <p:sldId id="399" r:id="rId58"/>
    <p:sldId id="400" r:id="rId59"/>
    <p:sldId id="401" r:id="rId60"/>
  </p:sldIdLst>
  <p:sldSz cx="12192000" cy="6858000"/>
  <p:notesSz cx="6858000" cy="9144000"/>
  <p:defaultTextStyle>
    <a:defPPr>
      <a:defRPr lang="ar-KW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FFFEF"/>
    <a:srgbClr val="BDFFBD"/>
    <a:srgbClr val="F0FABE"/>
    <a:srgbClr val="BC14A4"/>
    <a:srgbClr val="EF6BDC"/>
    <a:srgbClr val="DE70DE"/>
    <a:srgbClr val="F7FCBC"/>
    <a:srgbClr val="FF9F9F"/>
    <a:srgbClr val="FFC9FF"/>
    <a:srgbClr val="FFDD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81973" autoAdjust="0"/>
    <p:restoredTop sz="94444" autoAdjust="0"/>
  </p:normalViewPr>
  <p:slideViewPr>
    <p:cSldViewPr snapToGrid="0">
      <p:cViewPr>
        <p:scale>
          <a:sx n="79" d="100"/>
          <a:sy n="79" d="100"/>
        </p:scale>
        <p:origin x="-252" y="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FF9C2F8-2C44-4111-9C5D-56C7B6067026}" type="doc">
      <dgm:prSet loTypeId="urn:microsoft.com/office/officeart/2005/8/layout/hProcess7" loCatId="list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pPr rtl="1"/>
          <a:endParaRPr lang="ar-KW"/>
        </a:p>
      </dgm:t>
    </dgm:pt>
    <dgm:pt modelId="{3785BB11-B193-4188-8092-44AB9F8FB8F7}">
      <dgm:prSet phldrT="[نص]"/>
      <dgm:spPr/>
      <dgm:t>
        <a:bodyPr/>
        <a:lstStyle/>
        <a:p>
          <a:pPr rtl="1"/>
          <a:endParaRPr lang="ar-KW" dirty="0"/>
        </a:p>
      </dgm:t>
    </dgm:pt>
    <dgm:pt modelId="{8F7F1545-38C7-46A0-BE4E-0FB6809EF6C9}" type="parTrans" cxnId="{1A0885ED-1554-4169-A93B-772CFCD51366}">
      <dgm:prSet/>
      <dgm:spPr/>
      <dgm:t>
        <a:bodyPr/>
        <a:lstStyle/>
        <a:p>
          <a:pPr rtl="1"/>
          <a:endParaRPr lang="ar-KW"/>
        </a:p>
      </dgm:t>
    </dgm:pt>
    <dgm:pt modelId="{7F8D989F-286B-4859-AE55-C6627753633F}" type="sibTrans" cxnId="{1A0885ED-1554-4169-A93B-772CFCD51366}">
      <dgm:prSet/>
      <dgm:spPr/>
      <dgm:t>
        <a:bodyPr/>
        <a:lstStyle/>
        <a:p>
          <a:pPr rtl="1"/>
          <a:endParaRPr lang="ar-KW"/>
        </a:p>
      </dgm:t>
    </dgm:pt>
    <dgm:pt modelId="{C57F9E1B-4E62-4B37-A1D4-72157B87409B}">
      <dgm:prSet phldrT="[نص]" custT="1"/>
      <dgm:spPr/>
      <dgm:t>
        <a:bodyPr/>
        <a:lstStyle/>
        <a:p>
          <a:pPr algn="ctr" rtl="1"/>
          <a:endParaRPr lang="ar-KW" sz="4500" b="1" dirty="0" smtClean="0">
            <a:solidFill>
              <a:schemeClr val="tx1"/>
            </a:solidFill>
          </a:endParaRPr>
        </a:p>
        <a:p>
          <a:pPr algn="ctr" rtl="1"/>
          <a:r>
            <a:rPr lang="ar-KW" sz="3600" b="1" dirty="0" smtClean="0">
              <a:solidFill>
                <a:schemeClr val="tx1"/>
              </a:solidFill>
            </a:rPr>
            <a:t>وزع حقائب المغناطيس</a:t>
          </a:r>
          <a:endParaRPr lang="ar-KW" sz="3600" b="1" dirty="0">
            <a:solidFill>
              <a:schemeClr val="tx1"/>
            </a:solidFill>
          </a:endParaRPr>
        </a:p>
      </dgm:t>
    </dgm:pt>
    <dgm:pt modelId="{CA941EEA-87E5-4A44-AD4D-AE3B41B6C946}" type="parTrans" cxnId="{F4B7C08E-FE1B-4ECE-99AE-85360C02F5A7}">
      <dgm:prSet/>
      <dgm:spPr/>
      <dgm:t>
        <a:bodyPr/>
        <a:lstStyle/>
        <a:p>
          <a:pPr rtl="1"/>
          <a:endParaRPr lang="ar-KW"/>
        </a:p>
      </dgm:t>
    </dgm:pt>
    <dgm:pt modelId="{EF9F28BB-6D18-45AB-9A18-C0D95D0A6D28}" type="sibTrans" cxnId="{F4B7C08E-FE1B-4ECE-99AE-85360C02F5A7}">
      <dgm:prSet/>
      <dgm:spPr/>
      <dgm:t>
        <a:bodyPr/>
        <a:lstStyle/>
        <a:p>
          <a:pPr rtl="1"/>
          <a:endParaRPr lang="ar-KW"/>
        </a:p>
      </dgm:t>
    </dgm:pt>
    <dgm:pt modelId="{3EDD89FC-839C-4A05-AE95-1FF59CB62906}">
      <dgm:prSet phldrT="[نص]"/>
      <dgm:spPr/>
      <dgm:t>
        <a:bodyPr/>
        <a:lstStyle/>
        <a:p>
          <a:pPr rtl="1"/>
          <a:endParaRPr lang="ar-KW" dirty="0"/>
        </a:p>
      </dgm:t>
    </dgm:pt>
    <dgm:pt modelId="{4D8D06E0-E801-4045-965E-879EC8568CE6}" type="parTrans" cxnId="{3A30BBDA-63B5-4A63-9698-10BF57BC00E9}">
      <dgm:prSet/>
      <dgm:spPr/>
      <dgm:t>
        <a:bodyPr/>
        <a:lstStyle/>
        <a:p>
          <a:pPr rtl="1"/>
          <a:endParaRPr lang="ar-KW"/>
        </a:p>
      </dgm:t>
    </dgm:pt>
    <dgm:pt modelId="{6668A50A-AAE2-4B94-AD34-F14B776CFFBB}" type="sibTrans" cxnId="{3A30BBDA-63B5-4A63-9698-10BF57BC00E9}">
      <dgm:prSet/>
      <dgm:spPr/>
      <dgm:t>
        <a:bodyPr/>
        <a:lstStyle/>
        <a:p>
          <a:pPr rtl="1"/>
          <a:endParaRPr lang="ar-KW"/>
        </a:p>
      </dgm:t>
    </dgm:pt>
    <dgm:pt modelId="{61FE31DF-18D9-40F1-AD73-CA82CA5CA13C}">
      <dgm:prSet phldrT="[نص]" custT="1"/>
      <dgm:spPr/>
      <dgm:t>
        <a:bodyPr/>
        <a:lstStyle/>
        <a:p>
          <a:pPr algn="ctr" rtl="1"/>
          <a:r>
            <a:rPr lang="ar-KW" sz="3200" b="1" dirty="0" smtClean="0">
              <a:solidFill>
                <a:schemeClr val="tx1"/>
              </a:solidFill>
            </a:rPr>
            <a:t>وزع الأدوات على المجموعات واطلب منهم إيجاد طريقة للمحافظة على المغناطيس من التلف</a:t>
          </a:r>
          <a:endParaRPr lang="ar-KW" sz="3200" b="1" dirty="0">
            <a:solidFill>
              <a:schemeClr val="tx1"/>
            </a:solidFill>
          </a:endParaRPr>
        </a:p>
      </dgm:t>
    </dgm:pt>
    <dgm:pt modelId="{410AAA37-0BE2-42F7-8872-AFB578863FBA}" type="parTrans" cxnId="{86A97DB4-39E9-4B76-85C1-571D9D7BA248}">
      <dgm:prSet/>
      <dgm:spPr/>
      <dgm:t>
        <a:bodyPr/>
        <a:lstStyle/>
        <a:p>
          <a:pPr rtl="1"/>
          <a:endParaRPr lang="ar-KW"/>
        </a:p>
      </dgm:t>
    </dgm:pt>
    <dgm:pt modelId="{8C8BA680-6D07-4226-B92D-DE3D6AFC3A56}" type="sibTrans" cxnId="{86A97DB4-39E9-4B76-85C1-571D9D7BA248}">
      <dgm:prSet/>
      <dgm:spPr/>
      <dgm:t>
        <a:bodyPr/>
        <a:lstStyle/>
        <a:p>
          <a:pPr rtl="1"/>
          <a:endParaRPr lang="ar-KW"/>
        </a:p>
      </dgm:t>
    </dgm:pt>
    <dgm:pt modelId="{7AA3851F-5CAB-4309-A063-80D3A5B92592}">
      <dgm:prSet phldrT="[نص]"/>
      <dgm:spPr/>
      <dgm:t>
        <a:bodyPr/>
        <a:lstStyle/>
        <a:p>
          <a:pPr rtl="1"/>
          <a:endParaRPr lang="ar-KW" dirty="0"/>
        </a:p>
      </dgm:t>
    </dgm:pt>
    <dgm:pt modelId="{61720967-D874-4167-BC6E-4920C3240042}" type="parTrans" cxnId="{D1DC40AB-C4B8-4FF7-A3A2-17E2B7910607}">
      <dgm:prSet/>
      <dgm:spPr/>
      <dgm:t>
        <a:bodyPr/>
        <a:lstStyle/>
        <a:p>
          <a:pPr rtl="1"/>
          <a:endParaRPr lang="ar-KW"/>
        </a:p>
      </dgm:t>
    </dgm:pt>
    <dgm:pt modelId="{FB53C87D-7D06-42EF-9EF7-DED42AB78AC5}" type="sibTrans" cxnId="{D1DC40AB-C4B8-4FF7-A3A2-17E2B7910607}">
      <dgm:prSet/>
      <dgm:spPr/>
      <dgm:t>
        <a:bodyPr/>
        <a:lstStyle/>
        <a:p>
          <a:pPr rtl="1"/>
          <a:endParaRPr lang="ar-KW"/>
        </a:p>
      </dgm:t>
    </dgm:pt>
    <dgm:pt modelId="{B3589798-EB8F-4D83-9AA4-090D1B8AD3B3}">
      <dgm:prSet phldrT="[نص]"/>
      <dgm:spPr/>
      <dgm:t>
        <a:bodyPr/>
        <a:lstStyle/>
        <a:p>
          <a:pPr rtl="1"/>
          <a:endParaRPr lang="ar-KW" dirty="0"/>
        </a:p>
      </dgm:t>
    </dgm:pt>
    <dgm:pt modelId="{D7F0E812-1339-4B8F-A1DE-FA2D83B32AA8}" type="parTrans" cxnId="{7EB31C38-F89D-4B3D-B109-FBCB580CF265}">
      <dgm:prSet/>
      <dgm:spPr/>
      <dgm:t>
        <a:bodyPr/>
        <a:lstStyle/>
        <a:p>
          <a:pPr rtl="1"/>
          <a:endParaRPr lang="ar-KW"/>
        </a:p>
      </dgm:t>
    </dgm:pt>
    <dgm:pt modelId="{ADBA6861-619A-4336-9B00-234FBE9BD94E}" type="sibTrans" cxnId="{7EB31C38-F89D-4B3D-B109-FBCB580CF265}">
      <dgm:prSet/>
      <dgm:spPr/>
      <dgm:t>
        <a:bodyPr/>
        <a:lstStyle/>
        <a:p>
          <a:pPr rtl="1"/>
          <a:endParaRPr lang="ar-KW"/>
        </a:p>
      </dgm:t>
    </dgm:pt>
    <dgm:pt modelId="{E920BC30-CFCD-4EC2-85DB-06058A290482}" type="pres">
      <dgm:prSet presAssocID="{3FF9C2F8-2C44-4111-9C5D-56C7B6067026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pPr rtl="1"/>
          <a:endParaRPr lang="ar-KW"/>
        </a:p>
      </dgm:t>
    </dgm:pt>
    <dgm:pt modelId="{0ED2C716-3FA4-45B3-B5A4-5FA39103D902}" type="pres">
      <dgm:prSet presAssocID="{3785BB11-B193-4188-8092-44AB9F8FB8F7}" presName="compositeNode" presStyleCnt="0">
        <dgm:presLayoutVars>
          <dgm:bulletEnabled val="1"/>
        </dgm:presLayoutVars>
      </dgm:prSet>
      <dgm:spPr/>
    </dgm:pt>
    <dgm:pt modelId="{CA5A0991-2333-4BA6-8EB9-B0F5D69B0E6C}" type="pres">
      <dgm:prSet presAssocID="{3785BB11-B193-4188-8092-44AB9F8FB8F7}" presName="bgRect" presStyleLbl="node1" presStyleIdx="0" presStyleCnt="3" custScaleY="123608"/>
      <dgm:spPr/>
      <dgm:t>
        <a:bodyPr/>
        <a:lstStyle/>
        <a:p>
          <a:pPr rtl="1"/>
          <a:endParaRPr lang="ar-KW"/>
        </a:p>
      </dgm:t>
    </dgm:pt>
    <dgm:pt modelId="{A48CDC46-2C01-4E6F-8411-589EB730D12E}" type="pres">
      <dgm:prSet presAssocID="{3785BB11-B193-4188-8092-44AB9F8FB8F7}" presName="parentNode" presStyleLbl="node1" presStyleIdx="0" presStyleCnt="3">
        <dgm:presLayoutVars>
          <dgm:chMax val="0"/>
          <dgm:bulletEnabled val="1"/>
        </dgm:presLayoutVars>
      </dgm:prSet>
      <dgm:spPr/>
      <dgm:t>
        <a:bodyPr/>
        <a:lstStyle/>
        <a:p>
          <a:pPr rtl="1"/>
          <a:endParaRPr lang="ar-KW"/>
        </a:p>
      </dgm:t>
    </dgm:pt>
    <dgm:pt modelId="{890FE3C7-253C-4E08-85DE-17C0603C875F}" type="pres">
      <dgm:prSet presAssocID="{3785BB11-B193-4188-8092-44AB9F8FB8F7}" presName="child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pPr rtl="1"/>
          <a:endParaRPr lang="ar-KW"/>
        </a:p>
      </dgm:t>
    </dgm:pt>
    <dgm:pt modelId="{6789B9D1-CE66-46C3-A11A-E2CDAFAF28A9}" type="pres">
      <dgm:prSet presAssocID="{7F8D989F-286B-4859-AE55-C6627753633F}" presName="hSp" presStyleCnt="0"/>
      <dgm:spPr/>
    </dgm:pt>
    <dgm:pt modelId="{F53BE245-00B9-4DB8-ADCF-CF3081F348C5}" type="pres">
      <dgm:prSet presAssocID="{7F8D989F-286B-4859-AE55-C6627753633F}" presName="vProcSp" presStyleCnt="0"/>
      <dgm:spPr/>
    </dgm:pt>
    <dgm:pt modelId="{ACB920EB-BB4B-4888-B5C0-D7C16FC19AF2}" type="pres">
      <dgm:prSet presAssocID="{7F8D989F-286B-4859-AE55-C6627753633F}" presName="vSp1" presStyleCnt="0"/>
      <dgm:spPr/>
    </dgm:pt>
    <dgm:pt modelId="{E976FD4A-86AB-44E2-82D7-D229E6CCA37D}" type="pres">
      <dgm:prSet presAssocID="{7F8D989F-286B-4859-AE55-C6627753633F}" presName="simulatedConn" presStyleLbl="solidFgAcc1" presStyleIdx="0" presStyleCnt="2"/>
      <dgm:spPr/>
    </dgm:pt>
    <dgm:pt modelId="{6489BC48-1A9E-41AE-B781-BE8443A3355A}" type="pres">
      <dgm:prSet presAssocID="{7F8D989F-286B-4859-AE55-C6627753633F}" presName="vSp2" presStyleCnt="0"/>
      <dgm:spPr/>
    </dgm:pt>
    <dgm:pt modelId="{D0BA6958-B959-4BC9-868B-23E6122262F1}" type="pres">
      <dgm:prSet presAssocID="{7F8D989F-286B-4859-AE55-C6627753633F}" presName="sibTrans" presStyleCnt="0"/>
      <dgm:spPr/>
    </dgm:pt>
    <dgm:pt modelId="{33D01B7C-7E5D-4D2F-AC10-AC9489421A03}" type="pres">
      <dgm:prSet presAssocID="{3EDD89FC-839C-4A05-AE95-1FF59CB62906}" presName="compositeNode" presStyleCnt="0">
        <dgm:presLayoutVars>
          <dgm:bulletEnabled val="1"/>
        </dgm:presLayoutVars>
      </dgm:prSet>
      <dgm:spPr/>
    </dgm:pt>
    <dgm:pt modelId="{FAF7AA2E-D2E1-4D58-BD80-F1E045399CF7}" type="pres">
      <dgm:prSet presAssocID="{3EDD89FC-839C-4A05-AE95-1FF59CB62906}" presName="bgRect" presStyleLbl="node1" presStyleIdx="1" presStyleCnt="3" custScaleY="125302"/>
      <dgm:spPr/>
      <dgm:t>
        <a:bodyPr/>
        <a:lstStyle/>
        <a:p>
          <a:pPr rtl="1"/>
          <a:endParaRPr lang="ar-KW"/>
        </a:p>
      </dgm:t>
    </dgm:pt>
    <dgm:pt modelId="{9D0C9424-CF53-4905-AA57-EEDA83A3770A}" type="pres">
      <dgm:prSet presAssocID="{3EDD89FC-839C-4A05-AE95-1FF59CB62906}" presName="parentNode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pPr rtl="1"/>
          <a:endParaRPr lang="ar-KW"/>
        </a:p>
      </dgm:t>
    </dgm:pt>
    <dgm:pt modelId="{4F51CB9A-4E50-4F59-86AE-6FD71B7467A1}" type="pres">
      <dgm:prSet presAssocID="{3EDD89FC-839C-4A05-AE95-1FF59CB62906}" presName="child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pPr rtl="1"/>
          <a:endParaRPr lang="ar-KW"/>
        </a:p>
      </dgm:t>
    </dgm:pt>
    <dgm:pt modelId="{8C9DF05D-ED0F-45C1-B2B1-EC437823C928}" type="pres">
      <dgm:prSet presAssocID="{6668A50A-AAE2-4B94-AD34-F14B776CFFBB}" presName="hSp" presStyleCnt="0"/>
      <dgm:spPr/>
    </dgm:pt>
    <dgm:pt modelId="{8677CE5B-291C-4F2A-98F4-CE8C266C3E86}" type="pres">
      <dgm:prSet presAssocID="{6668A50A-AAE2-4B94-AD34-F14B776CFFBB}" presName="vProcSp" presStyleCnt="0"/>
      <dgm:spPr/>
    </dgm:pt>
    <dgm:pt modelId="{442ECC64-B154-467D-B07F-6D0289680B6B}" type="pres">
      <dgm:prSet presAssocID="{6668A50A-AAE2-4B94-AD34-F14B776CFFBB}" presName="vSp1" presStyleCnt="0"/>
      <dgm:spPr/>
    </dgm:pt>
    <dgm:pt modelId="{E305231E-8A62-479A-8960-5E03498816D0}" type="pres">
      <dgm:prSet presAssocID="{6668A50A-AAE2-4B94-AD34-F14B776CFFBB}" presName="simulatedConn" presStyleLbl="solidFgAcc1" presStyleIdx="1" presStyleCnt="2"/>
      <dgm:spPr/>
    </dgm:pt>
    <dgm:pt modelId="{E1FC7724-1995-41FE-AF98-8DE6FA1BC2C2}" type="pres">
      <dgm:prSet presAssocID="{6668A50A-AAE2-4B94-AD34-F14B776CFFBB}" presName="vSp2" presStyleCnt="0"/>
      <dgm:spPr/>
    </dgm:pt>
    <dgm:pt modelId="{22D5584E-40D8-481B-A0AF-CF6F5BE51337}" type="pres">
      <dgm:prSet presAssocID="{6668A50A-AAE2-4B94-AD34-F14B776CFFBB}" presName="sibTrans" presStyleCnt="0"/>
      <dgm:spPr/>
    </dgm:pt>
    <dgm:pt modelId="{12B86F18-53C8-4300-B50B-0C40330FA8FF}" type="pres">
      <dgm:prSet presAssocID="{7AA3851F-5CAB-4309-A063-80D3A5B92592}" presName="compositeNode" presStyleCnt="0">
        <dgm:presLayoutVars>
          <dgm:bulletEnabled val="1"/>
        </dgm:presLayoutVars>
      </dgm:prSet>
      <dgm:spPr/>
    </dgm:pt>
    <dgm:pt modelId="{79173303-F268-4DED-ACE0-58AB86583CEE}" type="pres">
      <dgm:prSet presAssocID="{7AA3851F-5CAB-4309-A063-80D3A5B92592}" presName="bgRect" presStyleLbl="node1" presStyleIdx="2" presStyleCnt="3" custScaleY="123706" custLinFactNeighborX="-1705" custLinFactNeighborY="-424"/>
      <dgm:spPr/>
      <dgm:t>
        <a:bodyPr/>
        <a:lstStyle/>
        <a:p>
          <a:pPr rtl="1"/>
          <a:endParaRPr lang="ar-KW"/>
        </a:p>
      </dgm:t>
    </dgm:pt>
    <dgm:pt modelId="{697C9912-73D6-479F-95F8-66EB0F741993}" type="pres">
      <dgm:prSet presAssocID="{7AA3851F-5CAB-4309-A063-80D3A5B92592}" presName="parentNode" presStyleLbl="node1" presStyleIdx="2" presStyleCnt="3">
        <dgm:presLayoutVars>
          <dgm:chMax val="0"/>
          <dgm:bulletEnabled val="1"/>
        </dgm:presLayoutVars>
      </dgm:prSet>
      <dgm:spPr/>
      <dgm:t>
        <a:bodyPr/>
        <a:lstStyle/>
        <a:p>
          <a:pPr rtl="1"/>
          <a:endParaRPr lang="ar-KW"/>
        </a:p>
      </dgm:t>
    </dgm:pt>
    <dgm:pt modelId="{BA604E23-C191-4B1B-A9C0-440DB255D49D}" type="pres">
      <dgm:prSet presAssocID="{7AA3851F-5CAB-4309-A063-80D3A5B92592}" presName="child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pPr rtl="1"/>
          <a:endParaRPr lang="ar-KW"/>
        </a:p>
      </dgm:t>
    </dgm:pt>
  </dgm:ptLst>
  <dgm:cxnLst>
    <dgm:cxn modelId="{7EB31C38-F89D-4B3D-B109-FBCB580CF265}" srcId="{7AA3851F-5CAB-4309-A063-80D3A5B92592}" destId="{B3589798-EB8F-4D83-9AA4-090D1B8AD3B3}" srcOrd="0" destOrd="0" parTransId="{D7F0E812-1339-4B8F-A1DE-FA2D83B32AA8}" sibTransId="{ADBA6861-619A-4336-9B00-234FBE9BD94E}"/>
    <dgm:cxn modelId="{597D42E5-0A61-426B-8265-5868B6BB827C}" type="presOf" srcId="{3785BB11-B193-4188-8092-44AB9F8FB8F7}" destId="{CA5A0991-2333-4BA6-8EB9-B0F5D69B0E6C}" srcOrd="0" destOrd="0" presId="urn:microsoft.com/office/officeart/2005/8/layout/hProcess7"/>
    <dgm:cxn modelId="{30DB0810-F54E-4786-81FB-143844EFF25C}" type="presOf" srcId="{7AA3851F-5CAB-4309-A063-80D3A5B92592}" destId="{697C9912-73D6-479F-95F8-66EB0F741993}" srcOrd="1" destOrd="0" presId="urn:microsoft.com/office/officeart/2005/8/layout/hProcess7"/>
    <dgm:cxn modelId="{62A3B170-1965-4CB3-BA0E-F7C03E4F74A2}" type="presOf" srcId="{3FF9C2F8-2C44-4111-9C5D-56C7B6067026}" destId="{E920BC30-CFCD-4EC2-85DB-06058A290482}" srcOrd="0" destOrd="0" presId="urn:microsoft.com/office/officeart/2005/8/layout/hProcess7"/>
    <dgm:cxn modelId="{CFFF13B8-DFBD-4D69-9835-38EE8C00CB20}" type="presOf" srcId="{3785BB11-B193-4188-8092-44AB9F8FB8F7}" destId="{A48CDC46-2C01-4E6F-8411-589EB730D12E}" srcOrd="1" destOrd="0" presId="urn:microsoft.com/office/officeart/2005/8/layout/hProcess7"/>
    <dgm:cxn modelId="{D9BAC2C1-28C5-46D8-9899-004C665634EB}" type="presOf" srcId="{3EDD89FC-839C-4A05-AE95-1FF59CB62906}" destId="{9D0C9424-CF53-4905-AA57-EEDA83A3770A}" srcOrd="1" destOrd="0" presId="urn:microsoft.com/office/officeart/2005/8/layout/hProcess7"/>
    <dgm:cxn modelId="{AA1BDE00-2C02-4D65-ADD3-5ED066FA42D2}" type="presOf" srcId="{7AA3851F-5CAB-4309-A063-80D3A5B92592}" destId="{79173303-F268-4DED-ACE0-58AB86583CEE}" srcOrd="0" destOrd="0" presId="urn:microsoft.com/office/officeart/2005/8/layout/hProcess7"/>
    <dgm:cxn modelId="{668F5F71-493D-4D29-837C-923224A03F2D}" type="presOf" srcId="{61FE31DF-18D9-40F1-AD73-CA82CA5CA13C}" destId="{4F51CB9A-4E50-4F59-86AE-6FD71B7467A1}" srcOrd="0" destOrd="0" presId="urn:microsoft.com/office/officeart/2005/8/layout/hProcess7"/>
    <dgm:cxn modelId="{3A30BBDA-63B5-4A63-9698-10BF57BC00E9}" srcId="{3FF9C2F8-2C44-4111-9C5D-56C7B6067026}" destId="{3EDD89FC-839C-4A05-AE95-1FF59CB62906}" srcOrd="1" destOrd="0" parTransId="{4D8D06E0-E801-4045-965E-879EC8568CE6}" sibTransId="{6668A50A-AAE2-4B94-AD34-F14B776CFFBB}"/>
    <dgm:cxn modelId="{D1DC40AB-C4B8-4FF7-A3A2-17E2B7910607}" srcId="{3FF9C2F8-2C44-4111-9C5D-56C7B6067026}" destId="{7AA3851F-5CAB-4309-A063-80D3A5B92592}" srcOrd="2" destOrd="0" parTransId="{61720967-D874-4167-BC6E-4920C3240042}" sibTransId="{FB53C87D-7D06-42EF-9EF7-DED42AB78AC5}"/>
    <dgm:cxn modelId="{1DC4AA73-AF96-44C6-B907-DD554CC2F44A}" type="presOf" srcId="{C57F9E1B-4E62-4B37-A1D4-72157B87409B}" destId="{890FE3C7-253C-4E08-85DE-17C0603C875F}" srcOrd="0" destOrd="0" presId="urn:microsoft.com/office/officeart/2005/8/layout/hProcess7"/>
    <dgm:cxn modelId="{E9CFA92F-9C81-4DB0-B406-CEFB31BEBFB0}" type="presOf" srcId="{3EDD89FC-839C-4A05-AE95-1FF59CB62906}" destId="{FAF7AA2E-D2E1-4D58-BD80-F1E045399CF7}" srcOrd="0" destOrd="0" presId="urn:microsoft.com/office/officeart/2005/8/layout/hProcess7"/>
    <dgm:cxn modelId="{86A97DB4-39E9-4B76-85C1-571D9D7BA248}" srcId="{3EDD89FC-839C-4A05-AE95-1FF59CB62906}" destId="{61FE31DF-18D9-40F1-AD73-CA82CA5CA13C}" srcOrd="0" destOrd="0" parTransId="{410AAA37-0BE2-42F7-8872-AFB578863FBA}" sibTransId="{8C8BA680-6D07-4226-B92D-DE3D6AFC3A56}"/>
    <dgm:cxn modelId="{1A0885ED-1554-4169-A93B-772CFCD51366}" srcId="{3FF9C2F8-2C44-4111-9C5D-56C7B6067026}" destId="{3785BB11-B193-4188-8092-44AB9F8FB8F7}" srcOrd="0" destOrd="0" parTransId="{8F7F1545-38C7-46A0-BE4E-0FB6809EF6C9}" sibTransId="{7F8D989F-286B-4859-AE55-C6627753633F}"/>
    <dgm:cxn modelId="{AB9DA6E6-7B00-461A-B718-198341CF12EF}" type="presOf" srcId="{B3589798-EB8F-4D83-9AA4-090D1B8AD3B3}" destId="{BA604E23-C191-4B1B-A9C0-440DB255D49D}" srcOrd="0" destOrd="0" presId="urn:microsoft.com/office/officeart/2005/8/layout/hProcess7"/>
    <dgm:cxn modelId="{F4B7C08E-FE1B-4ECE-99AE-85360C02F5A7}" srcId="{3785BB11-B193-4188-8092-44AB9F8FB8F7}" destId="{C57F9E1B-4E62-4B37-A1D4-72157B87409B}" srcOrd="0" destOrd="0" parTransId="{CA941EEA-87E5-4A44-AD4D-AE3B41B6C946}" sibTransId="{EF9F28BB-6D18-45AB-9A18-C0D95D0A6D28}"/>
    <dgm:cxn modelId="{29715BF7-910E-4633-8EB1-25DBCD651BB0}" type="presParOf" srcId="{E920BC30-CFCD-4EC2-85DB-06058A290482}" destId="{0ED2C716-3FA4-45B3-B5A4-5FA39103D902}" srcOrd="0" destOrd="0" presId="urn:microsoft.com/office/officeart/2005/8/layout/hProcess7"/>
    <dgm:cxn modelId="{4D4C4171-51EE-4919-8855-0BEFEB1C3496}" type="presParOf" srcId="{0ED2C716-3FA4-45B3-B5A4-5FA39103D902}" destId="{CA5A0991-2333-4BA6-8EB9-B0F5D69B0E6C}" srcOrd="0" destOrd="0" presId="urn:microsoft.com/office/officeart/2005/8/layout/hProcess7"/>
    <dgm:cxn modelId="{B713E4D0-FF3A-4A55-9054-149011567088}" type="presParOf" srcId="{0ED2C716-3FA4-45B3-B5A4-5FA39103D902}" destId="{A48CDC46-2C01-4E6F-8411-589EB730D12E}" srcOrd="1" destOrd="0" presId="urn:microsoft.com/office/officeart/2005/8/layout/hProcess7"/>
    <dgm:cxn modelId="{1B5FB3D8-5C15-42A9-88D5-CE2396904934}" type="presParOf" srcId="{0ED2C716-3FA4-45B3-B5A4-5FA39103D902}" destId="{890FE3C7-253C-4E08-85DE-17C0603C875F}" srcOrd="2" destOrd="0" presId="urn:microsoft.com/office/officeart/2005/8/layout/hProcess7"/>
    <dgm:cxn modelId="{44BE55C2-6AAF-4BC1-833D-40D4C8C44461}" type="presParOf" srcId="{E920BC30-CFCD-4EC2-85DB-06058A290482}" destId="{6789B9D1-CE66-46C3-A11A-E2CDAFAF28A9}" srcOrd="1" destOrd="0" presId="urn:microsoft.com/office/officeart/2005/8/layout/hProcess7"/>
    <dgm:cxn modelId="{C0E24023-86F5-4BCC-AFA7-2C8EEBCD59AD}" type="presParOf" srcId="{E920BC30-CFCD-4EC2-85DB-06058A290482}" destId="{F53BE245-00B9-4DB8-ADCF-CF3081F348C5}" srcOrd="2" destOrd="0" presId="urn:microsoft.com/office/officeart/2005/8/layout/hProcess7"/>
    <dgm:cxn modelId="{E24EF53E-627D-4AA5-B343-E7E7C7E7C1C9}" type="presParOf" srcId="{F53BE245-00B9-4DB8-ADCF-CF3081F348C5}" destId="{ACB920EB-BB4B-4888-B5C0-D7C16FC19AF2}" srcOrd="0" destOrd="0" presId="urn:microsoft.com/office/officeart/2005/8/layout/hProcess7"/>
    <dgm:cxn modelId="{FD802D11-17D5-4F09-9717-B856718E212E}" type="presParOf" srcId="{F53BE245-00B9-4DB8-ADCF-CF3081F348C5}" destId="{E976FD4A-86AB-44E2-82D7-D229E6CCA37D}" srcOrd="1" destOrd="0" presId="urn:microsoft.com/office/officeart/2005/8/layout/hProcess7"/>
    <dgm:cxn modelId="{0A20EEC6-9CF4-467E-B722-895026DAD051}" type="presParOf" srcId="{F53BE245-00B9-4DB8-ADCF-CF3081F348C5}" destId="{6489BC48-1A9E-41AE-B781-BE8443A3355A}" srcOrd="2" destOrd="0" presId="urn:microsoft.com/office/officeart/2005/8/layout/hProcess7"/>
    <dgm:cxn modelId="{A24F7CD0-1CC0-4BFE-9EFC-FC39F7E6C8FD}" type="presParOf" srcId="{E920BC30-CFCD-4EC2-85DB-06058A290482}" destId="{D0BA6958-B959-4BC9-868B-23E6122262F1}" srcOrd="3" destOrd="0" presId="urn:microsoft.com/office/officeart/2005/8/layout/hProcess7"/>
    <dgm:cxn modelId="{80950BD6-8EBC-4C6D-B6E2-5F3B9B09C366}" type="presParOf" srcId="{E920BC30-CFCD-4EC2-85DB-06058A290482}" destId="{33D01B7C-7E5D-4D2F-AC10-AC9489421A03}" srcOrd="4" destOrd="0" presId="urn:microsoft.com/office/officeart/2005/8/layout/hProcess7"/>
    <dgm:cxn modelId="{02B9E57E-71BA-420C-8286-39B7F3E1CADA}" type="presParOf" srcId="{33D01B7C-7E5D-4D2F-AC10-AC9489421A03}" destId="{FAF7AA2E-D2E1-4D58-BD80-F1E045399CF7}" srcOrd="0" destOrd="0" presId="urn:microsoft.com/office/officeart/2005/8/layout/hProcess7"/>
    <dgm:cxn modelId="{2C44D7EE-387D-4F2A-BBEF-BA7B54A8577E}" type="presParOf" srcId="{33D01B7C-7E5D-4D2F-AC10-AC9489421A03}" destId="{9D0C9424-CF53-4905-AA57-EEDA83A3770A}" srcOrd="1" destOrd="0" presId="urn:microsoft.com/office/officeart/2005/8/layout/hProcess7"/>
    <dgm:cxn modelId="{4EFD353D-72C1-48F7-97C3-07628B5AD6E8}" type="presParOf" srcId="{33D01B7C-7E5D-4D2F-AC10-AC9489421A03}" destId="{4F51CB9A-4E50-4F59-86AE-6FD71B7467A1}" srcOrd="2" destOrd="0" presId="urn:microsoft.com/office/officeart/2005/8/layout/hProcess7"/>
    <dgm:cxn modelId="{0BF7B39E-CE0E-4BDE-A963-553B0D8FB793}" type="presParOf" srcId="{E920BC30-CFCD-4EC2-85DB-06058A290482}" destId="{8C9DF05D-ED0F-45C1-B2B1-EC437823C928}" srcOrd="5" destOrd="0" presId="urn:microsoft.com/office/officeart/2005/8/layout/hProcess7"/>
    <dgm:cxn modelId="{31A4075A-FA4D-4C97-81DD-5F76DE018BF3}" type="presParOf" srcId="{E920BC30-CFCD-4EC2-85DB-06058A290482}" destId="{8677CE5B-291C-4F2A-98F4-CE8C266C3E86}" srcOrd="6" destOrd="0" presId="urn:microsoft.com/office/officeart/2005/8/layout/hProcess7"/>
    <dgm:cxn modelId="{1E7A5D5D-52C4-41E0-AA6C-F6E17F165F61}" type="presParOf" srcId="{8677CE5B-291C-4F2A-98F4-CE8C266C3E86}" destId="{442ECC64-B154-467D-B07F-6D0289680B6B}" srcOrd="0" destOrd="0" presId="urn:microsoft.com/office/officeart/2005/8/layout/hProcess7"/>
    <dgm:cxn modelId="{BD373F02-C059-4367-B7D3-9E5DFE3CE0D2}" type="presParOf" srcId="{8677CE5B-291C-4F2A-98F4-CE8C266C3E86}" destId="{E305231E-8A62-479A-8960-5E03498816D0}" srcOrd="1" destOrd="0" presId="urn:microsoft.com/office/officeart/2005/8/layout/hProcess7"/>
    <dgm:cxn modelId="{0A3809E9-9C23-4AD0-972E-15A9A19F8D90}" type="presParOf" srcId="{8677CE5B-291C-4F2A-98F4-CE8C266C3E86}" destId="{E1FC7724-1995-41FE-AF98-8DE6FA1BC2C2}" srcOrd="2" destOrd="0" presId="urn:microsoft.com/office/officeart/2005/8/layout/hProcess7"/>
    <dgm:cxn modelId="{7600097E-C299-47C7-9796-976378FFD961}" type="presParOf" srcId="{E920BC30-CFCD-4EC2-85DB-06058A290482}" destId="{22D5584E-40D8-481B-A0AF-CF6F5BE51337}" srcOrd="7" destOrd="0" presId="urn:microsoft.com/office/officeart/2005/8/layout/hProcess7"/>
    <dgm:cxn modelId="{AC0E72EC-CB0A-4F38-B5A7-47669DB050CC}" type="presParOf" srcId="{E920BC30-CFCD-4EC2-85DB-06058A290482}" destId="{12B86F18-53C8-4300-B50B-0C40330FA8FF}" srcOrd="8" destOrd="0" presId="urn:microsoft.com/office/officeart/2005/8/layout/hProcess7"/>
    <dgm:cxn modelId="{51D3AD6B-E78D-405E-B32E-0D6E220F015A}" type="presParOf" srcId="{12B86F18-53C8-4300-B50B-0C40330FA8FF}" destId="{79173303-F268-4DED-ACE0-58AB86583CEE}" srcOrd="0" destOrd="0" presId="urn:microsoft.com/office/officeart/2005/8/layout/hProcess7"/>
    <dgm:cxn modelId="{2C3A7E56-B0E4-467E-8F1D-B7D6A3540E2E}" type="presParOf" srcId="{12B86F18-53C8-4300-B50B-0C40330FA8FF}" destId="{697C9912-73D6-479F-95F8-66EB0F741993}" srcOrd="1" destOrd="0" presId="urn:microsoft.com/office/officeart/2005/8/layout/hProcess7"/>
    <dgm:cxn modelId="{DD95F0E5-35F2-4002-9257-16CE375C5AB8}" type="presParOf" srcId="{12B86F18-53C8-4300-B50B-0C40330FA8FF}" destId="{BA604E23-C191-4B1B-A9C0-440DB255D49D}" srcOrd="2" destOrd="0" presId="urn:microsoft.com/office/officeart/2005/8/layout/hProcess7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AE264BEE-D6C3-4B38-AF0A-F11D22B75F0A}" type="doc">
      <dgm:prSet loTypeId="urn:microsoft.com/office/officeart/2008/layout/VerticalAccentList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pPr rtl="1"/>
          <a:endParaRPr lang="ar-KW"/>
        </a:p>
      </dgm:t>
    </dgm:pt>
    <dgm:pt modelId="{90912AD2-C566-4D8A-B966-A09DBD1DACFC}">
      <dgm:prSet phldrT="[نص]"/>
      <dgm:spPr/>
      <dgm:t>
        <a:bodyPr/>
        <a:lstStyle/>
        <a:p>
          <a:pPr rtl="1"/>
          <a:r>
            <a:rPr lang="ar-KW" b="1" u="sng" dirty="0" smtClean="0">
              <a:solidFill>
                <a:srgbClr val="FF0000"/>
              </a:solidFill>
            </a:rPr>
            <a:t>ملاحظات عامة ومهمة</a:t>
          </a:r>
          <a:endParaRPr lang="ar-KW" u="sng" dirty="0">
            <a:solidFill>
              <a:srgbClr val="FF0000"/>
            </a:solidFill>
          </a:endParaRPr>
        </a:p>
      </dgm:t>
    </dgm:pt>
    <dgm:pt modelId="{AF8EDE41-8DA2-47BD-98D9-FF3A91E2CB4F}" type="parTrans" cxnId="{83A162B6-EAFB-4C52-9C5D-75DF4CF546CE}">
      <dgm:prSet/>
      <dgm:spPr/>
      <dgm:t>
        <a:bodyPr/>
        <a:lstStyle/>
        <a:p>
          <a:pPr rtl="1"/>
          <a:endParaRPr lang="ar-KW"/>
        </a:p>
      </dgm:t>
    </dgm:pt>
    <dgm:pt modelId="{216996F4-9D12-4D57-8D5F-82FC4E91FB76}" type="sibTrans" cxnId="{83A162B6-EAFB-4C52-9C5D-75DF4CF546CE}">
      <dgm:prSet/>
      <dgm:spPr/>
      <dgm:t>
        <a:bodyPr/>
        <a:lstStyle/>
        <a:p>
          <a:pPr rtl="1"/>
          <a:endParaRPr lang="ar-KW"/>
        </a:p>
      </dgm:t>
    </dgm:pt>
    <dgm:pt modelId="{01AC5E40-8C88-4928-BFE2-016F049B3F5A}">
      <dgm:prSet phldrT="[نص]"/>
      <dgm:spPr/>
      <dgm:t>
        <a:bodyPr/>
        <a:lstStyle/>
        <a:p>
          <a:pPr rtl="1"/>
          <a:r>
            <a:rPr lang="ar-KW" dirty="0" smtClean="0"/>
            <a:t>وزع بطاريات صالحة للاستعمال وبطاريات غير صالحة للاستعمال وأسلاك ومصابيح صالحة </a:t>
          </a:r>
          <a:r>
            <a:rPr lang="ar-KW" dirty="0" smtClean="0"/>
            <a:t>للاستعمال.</a:t>
          </a:r>
          <a:endParaRPr lang="ar-KW" dirty="0"/>
        </a:p>
      </dgm:t>
    </dgm:pt>
    <dgm:pt modelId="{DBA5C4DD-B21B-405D-88EA-B0E9D81581EA}" type="parTrans" cxnId="{32896682-B2BF-417D-9F68-0994A16BBB24}">
      <dgm:prSet/>
      <dgm:spPr/>
      <dgm:t>
        <a:bodyPr/>
        <a:lstStyle/>
        <a:p>
          <a:pPr rtl="1"/>
          <a:endParaRPr lang="ar-KW"/>
        </a:p>
      </dgm:t>
    </dgm:pt>
    <dgm:pt modelId="{1315DEDB-4065-4B45-8A21-6D00C8913734}" type="sibTrans" cxnId="{32896682-B2BF-417D-9F68-0994A16BBB24}">
      <dgm:prSet/>
      <dgm:spPr/>
      <dgm:t>
        <a:bodyPr/>
        <a:lstStyle/>
        <a:p>
          <a:pPr rtl="1"/>
          <a:endParaRPr lang="ar-KW"/>
        </a:p>
      </dgm:t>
    </dgm:pt>
    <dgm:pt modelId="{DC061395-6E90-47F8-95CE-DD096700EF7E}">
      <dgm:prSet phldrT="[نص]"/>
      <dgm:spPr/>
      <dgm:t>
        <a:bodyPr/>
        <a:lstStyle/>
        <a:p>
          <a:pPr rtl="1"/>
          <a:endParaRPr lang="ar-KW" dirty="0"/>
        </a:p>
      </dgm:t>
    </dgm:pt>
    <dgm:pt modelId="{5509BDEE-7E92-4B07-BBAA-1A06AFD82A11}" type="parTrans" cxnId="{DAB11740-9646-4951-8CD0-63D5C723760A}">
      <dgm:prSet/>
      <dgm:spPr/>
      <dgm:t>
        <a:bodyPr/>
        <a:lstStyle/>
        <a:p>
          <a:pPr rtl="1"/>
          <a:endParaRPr lang="ar-KW"/>
        </a:p>
      </dgm:t>
    </dgm:pt>
    <dgm:pt modelId="{FE50B800-7E22-4396-9EC9-4D8442694CF2}" type="sibTrans" cxnId="{DAB11740-9646-4951-8CD0-63D5C723760A}">
      <dgm:prSet/>
      <dgm:spPr/>
      <dgm:t>
        <a:bodyPr/>
        <a:lstStyle/>
        <a:p>
          <a:pPr rtl="1"/>
          <a:endParaRPr lang="ar-KW"/>
        </a:p>
      </dgm:t>
    </dgm:pt>
    <dgm:pt modelId="{6C869FA8-7099-47E9-83A1-33411F179D99}">
      <dgm:prSet phldrT="[نص]"/>
      <dgm:spPr/>
      <dgm:t>
        <a:bodyPr/>
        <a:lstStyle/>
        <a:p>
          <a:pPr rtl="1"/>
          <a:r>
            <a:rPr lang="ar-KW" dirty="0" smtClean="0"/>
            <a:t>احرص على مراقبة أداء المتعلمين أثناء وضع البطاريات داخل المصباح (  - ,+ </a:t>
          </a:r>
          <a:r>
            <a:rPr lang="ar-KW" dirty="0" smtClean="0"/>
            <a:t>).</a:t>
          </a:r>
          <a:endParaRPr lang="ar-KW" dirty="0"/>
        </a:p>
      </dgm:t>
    </dgm:pt>
    <dgm:pt modelId="{E4D4A758-77C5-4F10-8BD6-1BD7075D7733}" type="parTrans" cxnId="{B230AB80-C55B-4FCC-A64B-CB7C21C4BE97}">
      <dgm:prSet/>
      <dgm:spPr/>
      <dgm:t>
        <a:bodyPr/>
        <a:lstStyle/>
        <a:p>
          <a:pPr rtl="1"/>
          <a:endParaRPr lang="ar-KW"/>
        </a:p>
      </dgm:t>
    </dgm:pt>
    <dgm:pt modelId="{A1E1547C-6419-4F22-826D-F6CD1CB32076}" type="sibTrans" cxnId="{B230AB80-C55B-4FCC-A64B-CB7C21C4BE97}">
      <dgm:prSet/>
      <dgm:spPr/>
      <dgm:t>
        <a:bodyPr/>
        <a:lstStyle/>
        <a:p>
          <a:pPr rtl="1"/>
          <a:endParaRPr lang="ar-KW"/>
        </a:p>
      </dgm:t>
    </dgm:pt>
    <dgm:pt modelId="{04C19857-B86C-4A6A-B8DA-31723217638B}">
      <dgm:prSet phldrT="[نص]"/>
      <dgm:spPr/>
      <dgm:t>
        <a:bodyPr/>
        <a:lstStyle/>
        <a:p>
          <a:pPr rtl="1"/>
          <a:endParaRPr lang="ar-KW" dirty="0"/>
        </a:p>
      </dgm:t>
    </dgm:pt>
    <dgm:pt modelId="{9EAB7ABE-F7A1-4D4C-9D06-6A06AFA24905}" type="parTrans" cxnId="{6E5C3AE0-CC1E-4DD2-AFAF-B2C2B759993C}">
      <dgm:prSet/>
      <dgm:spPr/>
      <dgm:t>
        <a:bodyPr/>
        <a:lstStyle/>
        <a:p>
          <a:pPr rtl="1"/>
          <a:endParaRPr lang="ar-KW"/>
        </a:p>
      </dgm:t>
    </dgm:pt>
    <dgm:pt modelId="{A653EBAA-A315-4444-AA18-E9AE75FA13AC}" type="sibTrans" cxnId="{6E5C3AE0-CC1E-4DD2-AFAF-B2C2B759993C}">
      <dgm:prSet/>
      <dgm:spPr/>
      <dgm:t>
        <a:bodyPr/>
        <a:lstStyle/>
        <a:p>
          <a:pPr rtl="1"/>
          <a:endParaRPr lang="ar-KW"/>
        </a:p>
      </dgm:t>
    </dgm:pt>
    <dgm:pt modelId="{F712CEE3-478A-4A74-B30A-3DDF7DF9C0CD}">
      <dgm:prSet phldrT="[نص]"/>
      <dgm:spPr/>
      <dgm:t>
        <a:bodyPr/>
        <a:lstStyle/>
        <a:p>
          <a:pPr rtl="1"/>
          <a:r>
            <a:rPr lang="ar-KW" dirty="0" smtClean="0"/>
            <a:t>اسأل المتعلمين كيف يمكن أن يعرفوا أن البطارية صالحة </a:t>
          </a:r>
          <a:r>
            <a:rPr lang="ar-KW" dirty="0" smtClean="0"/>
            <a:t>للاستعمال.</a:t>
          </a:r>
          <a:endParaRPr lang="ar-KW" dirty="0"/>
        </a:p>
      </dgm:t>
    </dgm:pt>
    <dgm:pt modelId="{87F0E7E9-687C-4E8D-964E-758614EECF8D}" type="parTrans" cxnId="{7EA7404B-EAB1-4C10-A67E-8AFCC7CF8453}">
      <dgm:prSet/>
      <dgm:spPr/>
      <dgm:t>
        <a:bodyPr/>
        <a:lstStyle/>
        <a:p>
          <a:pPr rtl="1"/>
          <a:endParaRPr lang="ar-KW"/>
        </a:p>
      </dgm:t>
    </dgm:pt>
    <dgm:pt modelId="{61936581-2299-425F-8FFB-281564D492CA}" type="sibTrans" cxnId="{7EA7404B-EAB1-4C10-A67E-8AFCC7CF8453}">
      <dgm:prSet/>
      <dgm:spPr/>
      <dgm:t>
        <a:bodyPr/>
        <a:lstStyle/>
        <a:p>
          <a:pPr rtl="1"/>
          <a:endParaRPr lang="ar-KW"/>
        </a:p>
      </dgm:t>
    </dgm:pt>
    <dgm:pt modelId="{013B2CDB-7533-42A6-ACA3-AAB66A599B4A}" type="pres">
      <dgm:prSet presAssocID="{AE264BEE-D6C3-4B38-AF0A-F11D22B75F0A}" presName="Name0" presStyleCnt="0">
        <dgm:presLayoutVars>
          <dgm:chMax/>
          <dgm:chPref/>
          <dgm:dir/>
        </dgm:presLayoutVars>
      </dgm:prSet>
      <dgm:spPr/>
      <dgm:t>
        <a:bodyPr/>
        <a:lstStyle/>
        <a:p>
          <a:pPr rtl="1"/>
          <a:endParaRPr lang="ar-KW"/>
        </a:p>
      </dgm:t>
    </dgm:pt>
    <dgm:pt modelId="{51C6814D-2BC6-4F1D-97D6-BCCEE89E3527}" type="pres">
      <dgm:prSet presAssocID="{90912AD2-C566-4D8A-B966-A09DBD1DACFC}" presName="parenttextcomposite" presStyleCnt="0"/>
      <dgm:spPr/>
    </dgm:pt>
    <dgm:pt modelId="{37214790-4085-4A45-9E76-442FFC1A93E8}" type="pres">
      <dgm:prSet presAssocID="{90912AD2-C566-4D8A-B966-A09DBD1DACFC}" presName="parenttext" presStyleLbl="revTx" presStyleIdx="0" presStyleCnt="3">
        <dgm:presLayoutVars>
          <dgm:chMax/>
          <dgm:chPref val="2"/>
          <dgm:bulletEnabled val="1"/>
        </dgm:presLayoutVars>
      </dgm:prSet>
      <dgm:spPr/>
      <dgm:t>
        <a:bodyPr/>
        <a:lstStyle/>
        <a:p>
          <a:pPr rtl="1"/>
          <a:endParaRPr lang="ar-KW"/>
        </a:p>
      </dgm:t>
    </dgm:pt>
    <dgm:pt modelId="{4097E9AB-B243-457B-90CE-DBB70742185F}" type="pres">
      <dgm:prSet presAssocID="{90912AD2-C566-4D8A-B966-A09DBD1DACFC}" presName="composite" presStyleCnt="0"/>
      <dgm:spPr/>
    </dgm:pt>
    <dgm:pt modelId="{66FA554D-08FA-4DEC-B5A6-F73D9D397D61}" type="pres">
      <dgm:prSet presAssocID="{90912AD2-C566-4D8A-B966-A09DBD1DACFC}" presName="chevron1" presStyleLbl="alignNode1" presStyleIdx="0" presStyleCnt="21"/>
      <dgm:spPr/>
    </dgm:pt>
    <dgm:pt modelId="{85EB6AF7-5811-49F1-8F10-025FBD850B84}" type="pres">
      <dgm:prSet presAssocID="{90912AD2-C566-4D8A-B966-A09DBD1DACFC}" presName="chevron2" presStyleLbl="alignNode1" presStyleIdx="1" presStyleCnt="21"/>
      <dgm:spPr/>
    </dgm:pt>
    <dgm:pt modelId="{C6B6E0B6-604D-42D7-BC03-D79641E7D790}" type="pres">
      <dgm:prSet presAssocID="{90912AD2-C566-4D8A-B966-A09DBD1DACFC}" presName="chevron3" presStyleLbl="alignNode1" presStyleIdx="2" presStyleCnt="21"/>
      <dgm:spPr/>
    </dgm:pt>
    <dgm:pt modelId="{00D531F8-3318-4924-8320-7E5052D48D35}" type="pres">
      <dgm:prSet presAssocID="{90912AD2-C566-4D8A-B966-A09DBD1DACFC}" presName="chevron4" presStyleLbl="alignNode1" presStyleIdx="3" presStyleCnt="21"/>
      <dgm:spPr/>
    </dgm:pt>
    <dgm:pt modelId="{31C0FBE4-B15B-4423-BAE0-7D3A3AE0F414}" type="pres">
      <dgm:prSet presAssocID="{90912AD2-C566-4D8A-B966-A09DBD1DACFC}" presName="chevron5" presStyleLbl="alignNode1" presStyleIdx="4" presStyleCnt="21"/>
      <dgm:spPr/>
    </dgm:pt>
    <dgm:pt modelId="{DFFF27FC-7BEF-46EA-8BD1-6BFBD47113C2}" type="pres">
      <dgm:prSet presAssocID="{90912AD2-C566-4D8A-B966-A09DBD1DACFC}" presName="chevron6" presStyleLbl="alignNode1" presStyleIdx="5" presStyleCnt="21"/>
      <dgm:spPr/>
    </dgm:pt>
    <dgm:pt modelId="{F51A0C62-F058-4A7C-B729-CB4452CEFDD9}" type="pres">
      <dgm:prSet presAssocID="{90912AD2-C566-4D8A-B966-A09DBD1DACFC}" presName="chevron7" presStyleLbl="alignNode1" presStyleIdx="6" presStyleCnt="21"/>
      <dgm:spPr/>
    </dgm:pt>
    <dgm:pt modelId="{2D94E325-40D8-414A-9FC9-15D5AC5FCBDC}" type="pres">
      <dgm:prSet presAssocID="{90912AD2-C566-4D8A-B966-A09DBD1DACFC}" presName="childtext" presStyleLbl="solidFgAcc1" presStyleIdx="0" presStyleCnt="3">
        <dgm:presLayoutVars>
          <dgm:chMax/>
          <dgm:chPref val="0"/>
          <dgm:bulletEnabled val="1"/>
        </dgm:presLayoutVars>
      </dgm:prSet>
      <dgm:spPr/>
      <dgm:t>
        <a:bodyPr/>
        <a:lstStyle/>
        <a:p>
          <a:pPr rtl="1"/>
          <a:endParaRPr lang="ar-KW"/>
        </a:p>
      </dgm:t>
    </dgm:pt>
    <dgm:pt modelId="{5B43DEA5-3E5C-413F-943E-5B0E3412A3C6}" type="pres">
      <dgm:prSet presAssocID="{216996F4-9D12-4D57-8D5F-82FC4E91FB76}" presName="sibTrans" presStyleCnt="0"/>
      <dgm:spPr/>
    </dgm:pt>
    <dgm:pt modelId="{55478855-BB97-4259-BE8E-C1E4356B524C}" type="pres">
      <dgm:prSet presAssocID="{DC061395-6E90-47F8-95CE-DD096700EF7E}" presName="parenttextcomposite" presStyleCnt="0"/>
      <dgm:spPr/>
    </dgm:pt>
    <dgm:pt modelId="{7B891C29-641F-4379-995C-11C05BD4CE1E}" type="pres">
      <dgm:prSet presAssocID="{DC061395-6E90-47F8-95CE-DD096700EF7E}" presName="parenttext" presStyleLbl="revTx" presStyleIdx="1" presStyleCnt="3">
        <dgm:presLayoutVars>
          <dgm:chMax/>
          <dgm:chPref val="2"/>
          <dgm:bulletEnabled val="1"/>
        </dgm:presLayoutVars>
      </dgm:prSet>
      <dgm:spPr/>
      <dgm:t>
        <a:bodyPr/>
        <a:lstStyle/>
        <a:p>
          <a:pPr rtl="1"/>
          <a:endParaRPr lang="ar-KW"/>
        </a:p>
      </dgm:t>
    </dgm:pt>
    <dgm:pt modelId="{D5B9EBD7-B710-42EF-A150-FF1B6AED4CCB}" type="pres">
      <dgm:prSet presAssocID="{DC061395-6E90-47F8-95CE-DD096700EF7E}" presName="composite" presStyleCnt="0"/>
      <dgm:spPr/>
    </dgm:pt>
    <dgm:pt modelId="{1EF4F95C-B985-4816-88DB-A19246F89BE7}" type="pres">
      <dgm:prSet presAssocID="{DC061395-6E90-47F8-95CE-DD096700EF7E}" presName="chevron1" presStyleLbl="alignNode1" presStyleIdx="7" presStyleCnt="21"/>
      <dgm:spPr/>
    </dgm:pt>
    <dgm:pt modelId="{B330A9F3-4FE9-4D6E-9299-CFA9CF7E8119}" type="pres">
      <dgm:prSet presAssocID="{DC061395-6E90-47F8-95CE-DD096700EF7E}" presName="chevron2" presStyleLbl="alignNode1" presStyleIdx="8" presStyleCnt="21"/>
      <dgm:spPr/>
    </dgm:pt>
    <dgm:pt modelId="{A8BF2CA4-1C47-4433-B009-6F5B059AEA04}" type="pres">
      <dgm:prSet presAssocID="{DC061395-6E90-47F8-95CE-DD096700EF7E}" presName="chevron3" presStyleLbl="alignNode1" presStyleIdx="9" presStyleCnt="21"/>
      <dgm:spPr/>
    </dgm:pt>
    <dgm:pt modelId="{0B84DA7F-D9BA-480C-80A4-6860E3C643A0}" type="pres">
      <dgm:prSet presAssocID="{DC061395-6E90-47F8-95CE-DD096700EF7E}" presName="chevron4" presStyleLbl="alignNode1" presStyleIdx="10" presStyleCnt="21"/>
      <dgm:spPr/>
    </dgm:pt>
    <dgm:pt modelId="{E4F44939-5184-4C1B-AE1B-0D5614DA448E}" type="pres">
      <dgm:prSet presAssocID="{DC061395-6E90-47F8-95CE-DD096700EF7E}" presName="chevron5" presStyleLbl="alignNode1" presStyleIdx="11" presStyleCnt="21"/>
      <dgm:spPr/>
    </dgm:pt>
    <dgm:pt modelId="{3E2225B9-49A7-4465-BFF1-3FC5D4AAA578}" type="pres">
      <dgm:prSet presAssocID="{DC061395-6E90-47F8-95CE-DD096700EF7E}" presName="chevron6" presStyleLbl="alignNode1" presStyleIdx="12" presStyleCnt="21"/>
      <dgm:spPr/>
    </dgm:pt>
    <dgm:pt modelId="{CC8E149C-CC37-46C7-937E-8E7B4AC87132}" type="pres">
      <dgm:prSet presAssocID="{DC061395-6E90-47F8-95CE-DD096700EF7E}" presName="chevron7" presStyleLbl="alignNode1" presStyleIdx="13" presStyleCnt="21"/>
      <dgm:spPr/>
    </dgm:pt>
    <dgm:pt modelId="{E428F97D-5D3B-48F8-9138-18B41C613ADC}" type="pres">
      <dgm:prSet presAssocID="{DC061395-6E90-47F8-95CE-DD096700EF7E}" presName="childtext" presStyleLbl="solidFgAcc1" presStyleIdx="1" presStyleCnt="3">
        <dgm:presLayoutVars>
          <dgm:chMax/>
          <dgm:chPref val="0"/>
          <dgm:bulletEnabled val="1"/>
        </dgm:presLayoutVars>
      </dgm:prSet>
      <dgm:spPr/>
      <dgm:t>
        <a:bodyPr/>
        <a:lstStyle/>
        <a:p>
          <a:pPr rtl="1"/>
          <a:endParaRPr lang="ar-KW"/>
        </a:p>
      </dgm:t>
    </dgm:pt>
    <dgm:pt modelId="{EE0C1E5A-5140-42BD-B0E7-9E289AE31E12}" type="pres">
      <dgm:prSet presAssocID="{FE50B800-7E22-4396-9EC9-4D8442694CF2}" presName="sibTrans" presStyleCnt="0"/>
      <dgm:spPr/>
    </dgm:pt>
    <dgm:pt modelId="{25E7F177-9A7A-40E7-86B3-5AC2CBDE4744}" type="pres">
      <dgm:prSet presAssocID="{04C19857-B86C-4A6A-B8DA-31723217638B}" presName="parenttextcomposite" presStyleCnt="0"/>
      <dgm:spPr/>
    </dgm:pt>
    <dgm:pt modelId="{3D8CBCA4-D57B-4BB0-AF1D-6B1CF6F7BD47}" type="pres">
      <dgm:prSet presAssocID="{04C19857-B86C-4A6A-B8DA-31723217638B}" presName="parenttext" presStyleLbl="revTx" presStyleIdx="2" presStyleCnt="3">
        <dgm:presLayoutVars>
          <dgm:chMax/>
          <dgm:chPref val="2"/>
          <dgm:bulletEnabled val="1"/>
        </dgm:presLayoutVars>
      </dgm:prSet>
      <dgm:spPr/>
      <dgm:t>
        <a:bodyPr/>
        <a:lstStyle/>
        <a:p>
          <a:pPr rtl="1"/>
          <a:endParaRPr lang="ar-KW"/>
        </a:p>
      </dgm:t>
    </dgm:pt>
    <dgm:pt modelId="{510A6B77-07C0-4181-B1A9-9EC8042673F8}" type="pres">
      <dgm:prSet presAssocID="{04C19857-B86C-4A6A-B8DA-31723217638B}" presName="composite" presStyleCnt="0"/>
      <dgm:spPr/>
    </dgm:pt>
    <dgm:pt modelId="{E9527F55-D990-42AB-922A-930A0FF0C90A}" type="pres">
      <dgm:prSet presAssocID="{04C19857-B86C-4A6A-B8DA-31723217638B}" presName="chevron1" presStyleLbl="alignNode1" presStyleIdx="14" presStyleCnt="21"/>
      <dgm:spPr/>
    </dgm:pt>
    <dgm:pt modelId="{96841EF2-A46E-44D6-B107-B8A583D43DDC}" type="pres">
      <dgm:prSet presAssocID="{04C19857-B86C-4A6A-B8DA-31723217638B}" presName="chevron2" presStyleLbl="alignNode1" presStyleIdx="15" presStyleCnt="21"/>
      <dgm:spPr/>
    </dgm:pt>
    <dgm:pt modelId="{F14104E1-6A21-49F6-897E-83AE4B6CACEA}" type="pres">
      <dgm:prSet presAssocID="{04C19857-B86C-4A6A-B8DA-31723217638B}" presName="chevron3" presStyleLbl="alignNode1" presStyleIdx="16" presStyleCnt="21"/>
      <dgm:spPr/>
    </dgm:pt>
    <dgm:pt modelId="{495DBC0A-B58F-4774-86AC-5D24056E86DD}" type="pres">
      <dgm:prSet presAssocID="{04C19857-B86C-4A6A-B8DA-31723217638B}" presName="chevron4" presStyleLbl="alignNode1" presStyleIdx="17" presStyleCnt="21"/>
      <dgm:spPr/>
    </dgm:pt>
    <dgm:pt modelId="{A85D8303-B1DA-40D9-8263-F52EEF89A54D}" type="pres">
      <dgm:prSet presAssocID="{04C19857-B86C-4A6A-B8DA-31723217638B}" presName="chevron5" presStyleLbl="alignNode1" presStyleIdx="18" presStyleCnt="21"/>
      <dgm:spPr/>
    </dgm:pt>
    <dgm:pt modelId="{7398CA82-7CC2-4277-86BB-D0CCAFE818FF}" type="pres">
      <dgm:prSet presAssocID="{04C19857-B86C-4A6A-B8DA-31723217638B}" presName="chevron6" presStyleLbl="alignNode1" presStyleIdx="19" presStyleCnt="21"/>
      <dgm:spPr/>
    </dgm:pt>
    <dgm:pt modelId="{C0174189-EEF6-4723-8BA1-F5C36EDB72F0}" type="pres">
      <dgm:prSet presAssocID="{04C19857-B86C-4A6A-B8DA-31723217638B}" presName="chevron7" presStyleLbl="alignNode1" presStyleIdx="20" presStyleCnt="21"/>
      <dgm:spPr/>
    </dgm:pt>
    <dgm:pt modelId="{7DFAD420-783C-4868-B0E2-A95D5BB757FB}" type="pres">
      <dgm:prSet presAssocID="{04C19857-B86C-4A6A-B8DA-31723217638B}" presName="childtext" presStyleLbl="solidFgAcc1" presStyleIdx="2" presStyleCnt="3">
        <dgm:presLayoutVars>
          <dgm:chMax/>
          <dgm:chPref val="0"/>
          <dgm:bulletEnabled val="1"/>
        </dgm:presLayoutVars>
      </dgm:prSet>
      <dgm:spPr/>
      <dgm:t>
        <a:bodyPr/>
        <a:lstStyle/>
        <a:p>
          <a:pPr rtl="1"/>
          <a:endParaRPr lang="ar-KW"/>
        </a:p>
      </dgm:t>
    </dgm:pt>
  </dgm:ptLst>
  <dgm:cxnLst>
    <dgm:cxn modelId="{6E5C3AE0-CC1E-4DD2-AFAF-B2C2B759993C}" srcId="{AE264BEE-D6C3-4B38-AF0A-F11D22B75F0A}" destId="{04C19857-B86C-4A6A-B8DA-31723217638B}" srcOrd="2" destOrd="0" parTransId="{9EAB7ABE-F7A1-4D4C-9D06-6A06AFA24905}" sibTransId="{A653EBAA-A315-4444-AA18-E9AE75FA13AC}"/>
    <dgm:cxn modelId="{CF4C446D-74AC-45AB-AB3C-9BB1105969EE}" type="presOf" srcId="{90912AD2-C566-4D8A-B966-A09DBD1DACFC}" destId="{37214790-4085-4A45-9E76-442FFC1A93E8}" srcOrd="0" destOrd="0" presId="urn:microsoft.com/office/officeart/2008/layout/VerticalAccentList"/>
    <dgm:cxn modelId="{3C271E58-68FA-41AB-A03E-66CCD053BD6B}" type="presOf" srcId="{04C19857-B86C-4A6A-B8DA-31723217638B}" destId="{3D8CBCA4-D57B-4BB0-AF1D-6B1CF6F7BD47}" srcOrd="0" destOrd="0" presId="urn:microsoft.com/office/officeart/2008/layout/VerticalAccentList"/>
    <dgm:cxn modelId="{32896682-B2BF-417D-9F68-0994A16BBB24}" srcId="{90912AD2-C566-4D8A-B966-A09DBD1DACFC}" destId="{01AC5E40-8C88-4928-BFE2-016F049B3F5A}" srcOrd="0" destOrd="0" parTransId="{DBA5C4DD-B21B-405D-88EA-B0E9D81581EA}" sibTransId="{1315DEDB-4065-4B45-8A21-6D00C8913734}"/>
    <dgm:cxn modelId="{DAB11740-9646-4951-8CD0-63D5C723760A}" srcId="{AE264BEE-D6C3-4B38-AF0A-F11D22B75F0A}" destId="{DC061395-6E90-47F8-95CE-DD096700EF7E}" srcOrd="1" destOrd="0" parTransId="{5509BDEE-7E92-4B07-BBAA-1A06AFD82A11}" sibTransId="{FE50B800-7E22-4396-9EC9-4D8442694CF2}"/>
    <dgm:cxn modelId="{2DC62A45-A872-4C53-9668-366DD6E0979D}" type="presOf" srcId="{6C869FA8-7099-47E9-83A1-33411F179D99}" destId="{E428F97D-5D3B-48F8-9138-18B41C613ADC}" srcOrd="0" destOrd="0" presId="urn:microsoft.com/office/officeart/2008/layout/VerticalAccentList"/>
    <dgm:cxn modelId="{E1EDEB6E-33AA-4557-9EFF-5AAE6EAA63E3}" type="presOf" srcId="{AE264BEE-D6C3-4B38-AF0A-F11D22B75F0A}" destId="{013B2CDB-7533-42A6-ACA3-AAB66A599B4A}" srcOrd="0" destOrd="0" presId="urn:microsoft.com/office/officeart/2008/layout/VerticalAccentList"/>
    <dgm:cxn modelId="{83A162B6-EAFB-4C52-9C5D-75DF4CF546CE}" srcId="{AE264BEE-D6C3-4B38-AF0A-F11D22B75F0A}" destId="{90912AD2-C566-4D8A-B966-A09DBD1DACFC}" srcOrd="0" destOrd="0" parTransId="{AF8EDE41-8DA2-47BD-98D9-FF3A91E2CB4F}" sibTransId="{216996F4-9D12-4D57-8D5F-82FC4E91FB76}"/>
    <dgm:cxn modelId="{93A555E6-7270-4CBB-B3FE-0A1E01768772}" type="presOf" srcId="{F712CEE3-478A-4A74-B30A-3DDF7DF9C0CD}" destId="{7DFAD420-783C-4868-B0E2-A95D5BB757FB}" srcOrd="0" destOrd="0" presId="urn:microsoft.com/office/officeart/2008/layout/VerticalAccentList"/>
    <dgm:cxn modelId="{B230AB80-C55B-4FCC-A64B-CB7C21C4BE97}" srcId="{DC061395-6E90-47F8-95CE-DD096700EF7E}" destId="{6C869FA8-7099-47E9-83A1-33411F179D99}" srcOrd="0" destOrd="0" parTransId="{E4D4A758-77C5-4F10-8BD6-1BD7075D7733}" sibTransId="{A1E1547C-6419-4F22-826D-F6CD1CB32076}"/>
    <dgm:cxn modelId="{7EA7404B-EAB1-4C10-A67E-8AFCC7CF8453}" srcId="{04C19857-B86C-4A6A-B8DA-31723217638B}" destId="{F712CEE3-478A-4A74-B30A-3DDF7DF9C0CD}" srcOrd="0" destOrd="0" parTransId="{87F0E7E9-687C-4E8D-964E-758614EECF8D}" sibTransId="{61936581-2299-425F-8FFB-281564D492CA}"/>
    <dgm:cxn modelId="{CE9953CD-57A2-4E16-A5CA-D8BDE0860754}" type="presOf" srcId="{01AC5E40-8C88-4928-BFE2-016F049B3F5A}" destId="{2D94E325-40D8-414A-9FC9-15D5AC5FCBDC}" srcOrd="0" destOrd="0" presId="urn:microsoft.com/office/officeart/2008/layout/VerticalAccentList"/>
    <dgm:cxn modelId="{0F66F6AD-8F25-48B2-98B5-B77ECD04C7E9}" type="presOf" srcId="{DC061395-6E90-47F8-95CE-DD096700EF7E}" destId="{7B891C29-641F-4379-995C-11C05BD4CE1E}" srcOrd="0" destOrd="0" presId="urn:microsoft.com/office/officeart/2008/layout/VerticalAccentList"/>
    <dgm:cxn modelId="{A8D060FE-32AB-414C-938A-C23F5C5C958D}" type="presParOf" srcId="{013B2CDB-7533-42A6-ACA3-AAB66A599B4A}" destId="{51C6814D-2BC6-4F1D-97D6-BCCEE89E3527}" srcOrd="0" destOrd="0" presId="urn:microsoft.com/office/officeart/2008/layout/VerticalAccentList"/>
    <dgm:cxn modelId="{E4A92C76-446B-4151-B354-BFB5E03E198E}" type="presParOf" srcId="{51C6814D-2BC6-4F1D-97D6-BCCEE89E3527}" destId="{37214790-4085-4A45-9E76-442FFC1A93E8}" srcOrd="0" destOrd="0" presId="urn:microsoft.com/office/officeart/2008/layout/VerticalAccentList"/>
    <dgm:cxn modelId="{648415FC-3DC5-4994-AEFF-81D032FFB6EE}" type="presParOf" srcId="{013B2CDB-7533-42A6-ACA3-AAB66A599B4A}" destId="{4097E9AB-B243-457B-90CE-DBB70742185F}" srcOrd="1" destOrd="0" presId="urn:microsoft.com/office/officeart/2008/layout/VerticalAccentList"/>
    <dgm:cxn modelId="{83196191-60CD-4C7F-BFE2-F3F2DDE75562}" type="presParOf" srcId="{4097E9AB-B243-457B-90CE-DBB70742185F}" destId="{66FA554D-08FA-4DEC-B5A6-F73D9D397D61}" srcOrd="0" destOrd="0" presId="urn:microsoft.com/office/officeart/2008/layout/VerticalAccentList"/>
    <dgm:cxn modelId="{7C13FFA1-1119-4E1F-87A8-8FD08AE10AD9}" type="presParOf" srcId="{4097E9AB-B243-457B-90CE-DBB70742185F}" destId="{85EB6AF7-5811-49F1-8F10-025FBD850B84}" srcOrd="1" destOrd="0" presId="urn:microsoft.com/office/officeart/2008/layout/VerticalAccentList"/>
    <dgm:cxn modelId="{F7C3F6B7-8B46-40CD-9FFC-00081BD857F8}" type="presParOf" srcId="{4097E9AB-B243-457B-90CE-DBB70742185F}" destId="{C6B6E0B6-604D-42D7-BC03-D79641E7D790}" srcOrd="2" destOrd="0" presId="urn:microsoft.com/office/officeart/2008/layout/VerticalAccentList"/>
    <dgm:cxn modelId="{D396A522-22BC-4005-87B6-F5FF1F5979E7}" type="presParOf" srcId="{4097E9AB-B243-457B-90CE-DBB70742185F}" destId="{00D531F8-3318-4924-8320-7E5052D48D35}" srcOrd="3" destOrd="0" presId="urn:microsoft.com/office/officeart/2008/layout/VerticalAccentList"/>
    <dgm:cxn modelId="{230C2B59-AD4A-41BB-97FA-74321041F21F}" type="presParOf" srcId="{4097E9AB-B243-457B-90CE-DBB70742185F}" destId="{31C0FBE4-B15B-4423-BAE0-7D3A3AE0F414}" srcOrd="4" destOrd="0" presId="urn:microsoft.com/office/officeart/2008/layout/VerticalAccentList"/>
    <dgm:cxn modelId="{14FC62DB-7831-4D95-A959-82A9B5BC8E9C}" type="presParOf" srcId="{4097E9AB-B243-457B-90CE-DBB70742185F}" destId="{DFFF27FC-7BEF-46EA-8BD1-6BFBD47113C2}" srcOrd="5" destOrd="0" presId="urn:microsoft.com/office/officeart/2008/layout/VerticalAccentList"/>
    <dgm:cxn modelId="{7B3A2576-522E-4407-9F26-16D889ECECC7}" type="presParOf" srcId="{4097E9AB-B243-457B-90CE-DBB70742185F}" destId="{F51A0C62-F058-4A7C-B729-CB4452CEFDD9}" srcOrd="6" destOrd="0" presId="urn:microsoft.com/office/officeart/2008/layout/VerticalAccentList"/>
    <dgm:cxn modelId="{0040D11B-66CA-4A3B-8A78-AB09CB1719B4}" type="presParOf" srcId="{4097E9AB-B243-457B-90CE-DBB70742185F}" destId="{2D94E325-40D8-414A-9FC9-15D5AC5FCBDC}" srcOrd="7" destOrd="0" presId="urn:microsoft.com/office/officeart/2008/layout/VerticalAccentList"/>
    <dgm:cxn modelId="{EE7EEB0A-A3BB-4340-BB11-DFEA1C81E4DF}" type="presParOf" srcId="{013B2CDB-7533-42A6-ACA3-AAB66A599B4A}" destId="{5B43DEA5-3E5C-413F-943E-5B0E3412A3C6}" srcOrd="2" destOrd="0" presId="urn:microsoft.com/office/officeart/2008/layout/VerticalAccentList"/>
    <dgm:cxn modelId="{5998F118-354A-4398-9E1E-C9484CC3F902}" type="presParOf" srcId="{013B2CDB-7533-42A6-ACA3-AAB66A599B4A}" destId="{55478855-BB97-4259-BE8E-C1E4356B524C}" srcOrd="3" destOrd="0" presId="urn:microsoft.com/office/officeart/2008/layout/VerticalAccentList"/>
    <dgm:cxn modelId="{283F9D30-DB36-41DA-A604-521A01751CB9}" type="presParOf" srcId="{55478855-BB97-4259-BE8E-C1E4356B524C}" destId="{7B891C29-641F-4379-995C-11C05BD4CE1E}" srcOrd="0" destOrd="0" presId="urn:microsoft.com/office/officeart/2008/layout/VerticalAccentList"/>
    <dgm:cxn modelId="{CB7C27F9-4B4B-4A5D-B2B5-651FAC492474}" type="presParOf" srcId="{013B2CDB-7533-42A6-ACA3-AAB66A599B4A}" destId="{D5B9EBD7-B710-42EF-A150-FF1B6AED4CCB}" srcOrd="4" destOrd="0" presId="urn:microsoft.com/office/officeart/2008/layout/VerticalAccentList"/>
    <dgm:cxn modelId="{BECF300C-B2B3-45F7-B600-A1F564239128}" type="presParOf" srcId="{D5B9EBD7-B710-42EF-A150-FF1B6AED4CCB}" destId="{1EF4F95C-B985-4816-88DB-A19246F89BE7}" srcOrd="0" destOrd="0" presId="urn:microsoft.com/office/officeart/2008/layout/VerticalAccentList"/>
    <dgm:cxn modelId="{1F82B433-3CB5-49C0-97F4-42E5D529822F}" type="presParOf" srcId="{D5B9EBD7-B710-42EF-A150-FF1B6AED4CCB}" destId="{B330A9F3-4FE9-4D6E-9299-CFA9CF7E8119}" srcOrd="1" destOrd="0" presId="urn:microsoft.com/office/officeart/2008/layout/VerticalAccentList"/>
    <dgm:cxn modelId="{5BB36299-BE28-48CB-B7B0-AB747C8D0A13}" type="presParOf" srcId="{D5B9EBD7-B710-42EF-A150-FF1B6AED4CCB}" destId="{A8BF2CA4-1C47-4433-B009-6F5B059AEA04}" srcOrd="2" destOrd="0" presId="urn:microsoft.com/office/officeart/2008/layout/VerticalAccentList"/>
    <dgm:cxn modelId="{48DCE3F3-9D36-42ED-807B-E3A62D1BEEAA}" type="presParOf" srcId="{D5B9EBD7-B710-42EF-A150-FF1B6AED4CCB}" destId="{0B84DA7F-D9BA-480C-80A4-6860E3C643A0}" srcOrd="3" destOrd="0" presId="urn:microsoft.com/office/officeart/2008/layout/VerticalAccentList"/>
    <dgm:cxn modelId="{D1199F50-96CA-42FB-87C1-E0B52F6F7FD8}" type="presParOf" srcId="{D5B9EBD7-B710-42EF-A150-FF1B6AED4CCB}" destId="{E4F44939-5184-4C1B-AE1B-0D5614DA448E}" srcOrd="4" destOrd="0" presId="urn:microsoft.com/office/officeart/2008/layout/VerticalAccentList"/>
    <dgm:cxn modelId="{16A41197-A2A9-415B-A33B-D8048F345C63}" type="presParOf" srcId="{D5B9EBD7-B710-42EF-A150-FF1B6AED4CCB}" destId="{3E2225B9-49A7-4465-BFF1-3FC5D4AAA578}" srcOrd="5" destOrd="0" presId="urn:microsoft.com/office/officeart/2008/layout/VerticalAccentList"/>
    <dgm:cxn modelId="{90410F01-384D-4E5F-A0A0-B92801324BDD}" type="presParOf" srcId="{D5B9EBD7-B710-42EF-A150-FF1B6AED4CCB}" destId="{CC8E149C-CC37-46C7-937E-8E7B4AC87132}" srcOrd="6" destOrd="0" presId="urn:microsoft.com/office/officeart/2008/layout/VerticalAccentList"/>
    <dgm:cxn modelId="{DCA56730-8F87-4D9E-BD0A-F755B7FAD3F2}" type="presParOf" srcId="{D5B9EBD7-B710-42EF-A150-FF1B6AED4CCB}" destId="{E428F97D-5D3B-48F8-9138-18B41C613ADC}" srcOrd="7" destOrd="0" presId="urn:microsoft.com/office/officeart/2008/layout/VerticalAccentList"/>
    <dgm:cxn modelId="{A09887C4-EF96-482C-99E9-EC057771BC4C}" type="presParOf" srcId="{013B2CDB-7533-42A6-ACA3-AAB66A599B4A}" destId="{EE0C1E5A-5140-42BD-B0E7-9E289AE31E12}" srcOrd="5" destOrd="0" presId="urn:microsoft.com/office/officeart/2008/layout/VerticalAccentList"/>
    <dgm:cxn modelId="{1F8F2B54-3741-41A1-B238-E01D424E1473}" type="presParOf" srcId="{013B2CDB-7533-42A6-ACA3-AAB66A599B4A}" destId="{25E7F177-9A7A-40E7-86B3-5AC2CBDE4744}" srcOrd="6" destOrd="0" presId="urn:microsoft.com/office/officeart/2008/layout/VerticalAccentList"/>
    <dgm:cxn modelId="{66E963BE-68B4-466F-BDCE-D328493C8AF1}" type="presParOf" srcId="{25E7F177-9A7A-40E7-86B3-5AC2CBDE4744}" destId="{3D8CBCA4-D57B-4BB0-AF1D-6B1CF6F7BD47}" srcOrd="0" destOrd="0" presId="urn:microsoft.com/office/officeart/2008/layout/VerticalAccentList"/>
    <dgm:cxn modelId="{E74E43B5-7B41-469C-9F77-8D7F14F770E4}" type="presParOf" srcId="{013B2CDB-7533-42A6-ACA3-AAB66A599B4A}" destId="{510A6B77-07C0-4181-B1A9-9EC8042673F8}" srcOrd="7" destOrd="0" presId="urn:microsoft.com/office/officeart/2008/layout/VerticalAccentList"/>
    <dgm:cxn modelId="{D2D5BC96-3D28-4141-A879-5761C83C3D3E}" type="presParOf" srcId="{510A6B77-07C0-4181-B1A9-9EC8042673F8}" destId="{E9527F55-D990-42AB-922A-930A0FF0C90A}" srcOrd="0" destOrd="0" presId="urn:microsoft.com/office/officeart/2008/layout/VerticalAccentList"/>
    <dgm:cxn modelId="{B27CA52F-CDC8-4D07-8572-2A68A0E1F37B}" type="presParOf" srcId="{510A6B77-07C0-4181-B1A9-9EC8042673F8}" destId="{96841EF2-A46E-44D6-B107-B8A583D43DDC}" srcOrd="1" destOrd="0" presId="urn:microsoft.com/office/officeart/2008/layout/VerticalAccentList"/>
    <dgm:cxn modelId="{8C0D9DDD-2B07-4F99-A239-AD1283CB8D98}" type="presParOf" srcId="{510A6B77-07C0-4181-B1A9-9EC8042673F8}" destId="{F14104E1-6A21-49F6-897E-83AE4B6CACEA}" srcOrd="2" destOrd="0" presId="urn:microsoft.com/office/officeart/2008/layout/VerticalAccentList"/>
    <dgm:cxn modelId="{2366B327-F4D8-4004-A4F0-98D6E3BB82A0}" type="presParOf" srcId="{510A6B77-07C0-4181-B1A9-9EC8042673F8}" destId="{495DBC0A-B58F-4774-86AC-5D24056E86DD}" srcOrd="3" destOrd="0" presId="urn:microsoft.com/office/officeart/2008/layout/VerticalAccentList"/>
    <dgm:cxn modelId="{7E9B6762-1861-4A3D-800A-4ED424FCA1E2}" type="presParOf" srcId="{510A6B77-07C0-4181-B1A9-9EC8042673F8}" destId="{A85D8303-B1DA-40D9-8263-F52EEF89A54D}" srcOrd="4" destOrd="0" presId="urn:microsoft.com/office/officeart/2008/layout/VerticalAccentList"/>
    <dgm:cxn modelId="{223C3C93-8497-4D0D-BB7A-723D59233255}" type="presParOf" srcId="{510A6B77-07C0-4181-B1A9-9EC8042673F8}" destId="{7398CA82-7CC2-4277-86BB-D0CCAFE818FF}" srcOrd="5" destOrd="0" presId="urn:microsoft.com/office/officeart/2008/layout/VerticalAccentList"/>
    <dgm:cxn modelId="{1CC65DB5-16EA-4A50-BDDD-734668A88D8E}" type="presParOf" srcId="{510A6B77-07C0-4181-B1A9-9EC8042673F8}" destId="{C0174189-EEF6-4723-8BA1-F5C36EDB72F0}" srcOrd="6" destOrd="0" presId="urn:microsoft.com/office/officeart/2008/layout/VerticalAccentList"/>
    <dgm:cxn modelId="{5746B6BF-E157-4EE5-981E-5892C85147FC}" type="presParOf" srcId="{510A6B77-07C0-4181-B1A9-9EC8042673F8}" destId="{7DFAD420-783C-4868-B0E2-A95D5BB757FB}" srcOrd="7" destOrd="0" presId="urn:microsoft.com/office/officeart/2008/layout/VerticalAccent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915117F8-C1B3-49FC-A093-DC52B9574B58}" type="doc">
      <dgm:prSet loTypeId="urn:microsoft.com/office/officeart/2005/8/layout/chevron1" loCatId="process" qsTypeId="urn:microsoft.com/office/officeart/2005/8/quickstyle/simple1" qsCatId="simple" csTypeId="urn:microsoft.com/office/officeart/2005/8/colors/colorful2" csCatId="colorful" phldr="1"/>
      <dgm:spPr/>
    </dgm:pt>
    <dgm:pt modelId="{90393360-7CBA-4ABA-97DB-9CB35DE9D451}">
      <dgm:prSet phldrT="[نص]"/>
      <dgm:spPr>
        <a:solidFill>
          <a:schemeClr val="accent4">
            <a:lumMod val="20000"/>
            <a:lumOff val="80000"/>
          </a:schemeClr>
        </a:solidFill>
      </dgm:spPr>
      <dgm:t>
        <a:bodyPr/>
        <a:lstStyle/>
        <a:p>
          <a:pPr rtl="1"/>
          <a:r>
            <a:rPr lang="ar-KW" b="1" dirty="0" smtClean="0">
              <a:solidFill>
                <a:schemeClr val="tx1"/>
              </a:solidFill>
            </a:rPr>
            <a:t>اطلب من المتعلمين وضع الصورة المناسبة تحت التعامل المناسب مع الأدوات البسيطة.</a:t>
          </a:r>
          <a:endParaRPr lang="ar-KW" b="1" dirty="0">
            <a:solidFill>
              <a:schemeClr val="tx1"/>
            </a:solidFill>
          </a:endParaRPr>
        </a:p>
      </dgm:t>
    </dgm:pt>
    <dgm:pt modelId="{79F0D976-FE5F-4BF3-9A54-06C5A75E8691}" type="parTrans" cxnId="{12E54688-F4F2-4BDA-8183-3AEEF5FEDB0B}">
      <dgm:prSet/>
      <dgm:spPr/>
      <dgm:t>
        <a:bodyPr/>
        <a:lstStyle/>
        <a:p>
          <a:pPr rtl="1"/>
          <a:endParaRPr lang="ar-KW"/>
        </a:p>
      </dgm:t>
    </dgm:pt>
    <dgm:pt modelId="{40B715E2-AA8A-4192-8442-6744B469343F}" type="sibTrans" cxnId="{12E54688-F4F2-4BDA-8183-3AEEF5FEDB0B}">
      <dgm:prSet/>
      <dgm:spPr/>
      <dgm:t>
        <a:bodyPr/>
        <a:lstStyle/>
        <a:p>
          <a:pPr rtl="1"/>
          <a:endParaRPr lang="ar-KW"/>
        </a:p>
      </dgm:t>
    </dgm:pt>
    <dgm:pt modelId="{10EB6016-6FCC-4D06-B4EB-C6617917A673}">
      <dgm:prSet phldrT="[نص]"/>
      <dgm:spPr>
        <a:solidFill>
          <a:schemeClr val="accent1">
            <a:lumMod val="20000"/>
            <a:lumOff val="80000"/>
          </a:schemeClr>
        </a:solidFill>
      </dgm:spPr>
      <dgm:t>
        <a:bodyPr/>
        <a:lstStyle/>
        <a:p>
          <a:pPr rtl="1"/>
          <a:r>
            <a:rPr lang="ar-KW" b="1" dirty="0" smtClean="0">
              <a:solidFill>
                <a:schemeClr val="tx1"/>
              </a:solidFill>
            </a:rPr>
            <a:t>اطلب من المتعلمين اختيار الصورة اللاصقة المناسبة للبطاريات الملائمة ووضعها بالطريقة الصحيحة داخل الجهاز.</a:t>
          </a:r>
          <a:endParaRPr lang="ar-KW" b="1" dirty="0">
            <a:solidFill>
              <a:schemeClr val="tx1"/>
            </a:solidFill>
          </a:endParaRPr>
        </a:p>
      </dgm:t>
    </dgm:pt>
    <dgm:pt modelId="{74B0941B-2FFD-434E-9C34-FCD532ED999E}" type="parTrans" cxnId="{B5880030-7F1E-4CBD-AEF8-2D1C18B2BE71}">
      <dgm:prSet/>
      <dgm:spPr/>
      <dgm:t>
        <a:bodyPr/>
        <a:lstStyle/>
        <a:p>
          <a:pPr rtl="1"/>
          <a:endParaRPr lang="ar-KW"/>
        </a:p>
      </dgm:t>
    </dgm:pt>
    <dgm:pt modelId="{04B9E0F6-342C-474C-99FC-215087F38AFE}" type="sibTrans" cxnId="{B5880030-7F1E-4CBD-AEF8-2D1C18B2BE71}">
      <dgm:prSet/>
      <dgm:spPr/>
      <dgm:t>
        <a:bodyPr/>
        <a:lstStyle/>
        <a:p>
          <a:pPr rtl="1"/>
          <a:endParaRPr lang="ar-KW"/>
        </a:p>
      </dgm:t>
    </dgm:pt>
    <dgm:pt modelId="{C8DE5E56-A3BF-4C00-BD30-8A59ECAC9512}" type="pres">
      <dgm:prSet presAssocID="{915117F8-C1B3-49FC-A093-DC52B9574B58}" presName="Name0" presStyleCnt="0">
        <dgm:presLayoutVars>
          <dgm:dir/>
          <dgm:animLvl val="lvl"/>
          <dgm:resizeHandles val="exact"/>
        </dgm:presLayoutVars>
      </dgm:prSet>
      <dgm:spPr/>
    </dgm:pt>
    <dgm:pt modelId="{EC6D7DDB-A82B-464E-B90D-EB418E3CD441}" type="pres">
      <dgm:prSet presAssocID="{90393360-7CBA-4ABA-97DB-9CB35DE9D451}" presName="parTxOnly" presStyleLbl="node1" presStyleIdx="0" presStyleCnt="2" custLinFactNeighborX="17045" custLinFactNeighborY="19717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pPr rtl="1"/>
          <a:endParaRPr lang="ar-KW"/>
        </a:p>
      </dgm:t>
    </dgm:pt>
    <dgm:pt modelId="{FE9D5EF2-B19A-4583-AD2A-42931B626718}" type="pres">
      <dgm:prSet presAssocID="{40B715E2-AA8A-4192-8442-6744B469343F}" presName="parTxOnlySpace" presStyleCnt="0"/>
      <dgm:spPr/>
    </dgm:pt>
    <dgm:pt modelId="{12FBAB55-3598-4B23-8FBF-04555EEDBB0B}" type="pres">
      <dgm:prSet presAssocID="{10EB6016-6FCC-4D06-B4EB-C6617917A673}" presName="parTxOnly" presStyleLbl="node1" presStyleIdx="1" presStyleCnt="2" custLinFactNeighborX="-5258" custLinFactNeighborY="21689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pPr rtl="1"/>
          <a:endParaRPr lang="ar-KW"/>
        </a:p>
      </dgm:t>
    </dgm:pt>
  </dgm:ptLst>
  <dgm:cxnLst>
    <dgm:cxn modelId="{7707D055-AE27-4305-87AE-C7F26A54BCE3}" type="presOf" srcId="{915117F8-C1B3-49FC-A093-DC52B9574B58}" destId="{C8DE5E56-A3BF-4C00-BD30-8A59ECAC9512}" srcOrd="0" destOrd="0" presId="urn:microsoft.com/office/officeart/2005/8/layout/chevron1"/>
    <dgm:cxn modelId="{8092A7FA-3B68-47BF-A7EE-79DBCBCA6F1D}" type="presOf" srcId="{90393360-7CBA-4ABA-97DB-9CB35DE9D451}" destId="{EC6D7DDB-A82B-464E-B90D-EB418E3CD441}" srcOrd="0" destOrd="0" presId="urn:microsoft.com/office/officeart/2005/8/layout/chevron1"/>
    <dgm:cxn modelId="{12E54688-F4F2-4BDA-8183-3AEEF5FEDB0B}" srcId="{915117F8-C1B3-49FC-A093-DC52B9574B58}" destId="{90393360-7CBA-4ABA-97DB-9CB35DE9D451}" srcOrd="0" destOrd="0" parTransId="{79F0D976-FE5F-4BF3-9A54-06C5A75E8691}" sibTransId="{40B715E2-AA8A-4192-8442-6744B469343F}"/>
    <dgm:cxn modelId="{B5880030-7F1E-4CBD-AEF8-2D1C18B2BE71}" srcId="{915117F8-C1B3-49FC-A093-DC52B9574B58}" destId="{10EB6016-6FCC-4D06-B4EB-C6617917A673}" srcOrd="1" destOrd="0" parTransId="{74B0941B-2FFD-434E-9C34-FCD532ED999E}" sibTransId="{04B9E0F6-342C-474C-99FC-215087F38AFE}"/>
    <dgm:cxn modelId="{5D8A1C77-FAE2-4B18-A020-6D62A90151B7}" type="presOf" srcId="{10EB6016-6FCC-4D06-B4EB-C6617917A673}" destId="{12FBAB55-3598-4B23-8FBF-04555EEDBB0B}" srcOrd="0" destOrd="0" presId="urn:microsoft.com/office/officeart/2005/8/layout/chevron1"/>
    <dgm:cxn modelId="{3FA1F213-376E-44E0-8967-B2833A85375B}" type="presParOf" srcId="{C8DE5E56-A3BF-4C00-BD30-8A59ECAC9512}" destId="{EC6D7DDB-A82B-464E-B90D-EB418E3CD441}" srcOrd="0" destOrd="0" presId="urn:microsoft.com/office/officeart/2005/8/layout/chevron1"/>
    <dgm:cxn modelId="{5DFC1D96-A742-4C77-8A7A-F34FFF0DFA82}" type="presParOf" srcId="{C8DE5E56-A3BF-4C00-BD30-8A59ECAC9512}" destId="{FE9D5EF2-B19A-4583-AD2A-42931B626718}" srcOrd="1" destOrd="0" presId="urn:microsoft.com/office/officeart/2005/8/layout/chevron1"/>
    <dgm:cxn modelId="{3022A2C0-AC96-4EA3-A0A1-637DBD583411}" type="presParOf" srcId="{C8DE5E56-A3BF-4C00-BD30-8A59ECAC9512}" destId="{12FBAB55-3598-4B23-8FBF-04555EEDBB0B}" srcOrd="2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A5A0991-2333-4BA6-8EB9-B0F5D69B0E6C}">
      <dsp:nvSpPr>
        <dsp:cNvPr id="0" name=""/>
        <dsp:cNvSpPr/>
      </dsp:nvSpPr>
      <dsp:spPr>
        <a:xfrm>
          <a:off x="615" y="719169"/>
          <a:ext cx="2647156" cy="3926516"/>
        </a:xfrm>
        <a:prstGeom prst="roundRect">
          <a:avLst>
            <a:gd name="adj" fmla="val 5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106299" rIns="137795" bIns="0" numCol="1" spcCol="1270" anchor="t" anchorCtr="0">
          <a:noAutofit/>
        </a:bodyPr>
        <a:lstStyle/>
        <a:p>
          <a:pPr lvl="0" algn="r" defTabSz="137795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ar-KW" sz="3100" kern="1200" dirty="0"/>
        </a:p>
      </dsp:txBody>
      <dsp:txXfrm rot="16200000">
        <a:off x="-1344540" y="2064325"/>
        <a:ext cx="3219743" cy="529431"/>
      </dsp:txXfrm>
    </dsp:sp>
    <dsp:sp modelId="{890FE3C7-253C-4E08-85DE-17C0603C875F}">
      <dsp:nvSpPr>
        <dsp:cNvPr id="0" name=""/>
        <dsp:cNvSpPr/>
      </dsp:nvSpPr>
      <dsp:spPr>
        <a:xfrm>
          <a:off x="530046" y="719169"/>
          <a:ext cx="1972131" cy="3926516"/>
        </a:xfrm>
        <a:prstGeom prst="rect">
          <a:avLst/>
        </a:prstGeom>
        <a:noFill/>
        <a:ln w="12700" cap="flat" cmpd="sng" algn="ctr">
          <a:noFill/>
          <a:prstDash val="solid"/>
          <a:miter lim="800000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154305" rIns="0" bIns="0" numCol="1" spcCol="1270" anchor="t" anchorCtr="0">
          <a:noAutofit/>
        </a:bodyPr>
        <a:lstStyle/>
        <a:p>
          <a:pPr lvl="0" algn="ctr" defTabSz="200025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ar-KW" sz="4500" b="1" kern="1200" dirty="0" smtClean="0">
            <a:solidFill>
              <a:schemeClr val="tx1"/>
            </a:solidFill>
          </a:endParaRPr>
        </a:p>
        <a:p>
          <a:pPr lvl="0" algn="ctr" defTabSz="200025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KW" sz="3600" b="1" kern="1200" dirty="0" smtClean="0">
              <a:solidFill>
                <a:schemeClr val="tx1"/>
              </a:solidFill>
            </a:rPr>
            <a:t>وزع حقائب المغناطيس</a:t>
          </a:r>
          <a:endParaRPr lang="ar-KW" sz="3600" b="1" kern="1200" dirty="0">
            <a:solidFill>
              <a:schemeClr val="tx1"/>
            </a:solidFill>
          </a:endParaRPr>
        </a:p>
      </dsp:txBody>
      <dsp:txXfrm>
        <a:off x="530046" y="719169"/>
        <a:ext cx="1972131" cy="3926516"/>
      </dsp:txXfrm>
    </dsp:sp>
    <dsp:sp modelId="{FAF7AA2E-D2E1-4D58-BD80-F1E045399CF7}">
      <dsp:nvSpPr>
        <dsp:cNvPr id="0" name=""/>
        <dsp:cNvSpPr/>
      </dsp:nvSpPr>
      <dsp:spPr>
        <a:xfrm>
          <a:off x="2740421" y="719169"/>
          <a:ext cx="2647156" cy="3980327"/>
        </a:xfrm>
        <a:prstGeom prst="roundRect">
          <a:avLst>
            <a:gd name="adj" fmla="val 5000"/>
          </a:avLst>
        </a:prstGeom>
        <a:solidFill>
          <a:schemeClr val="accent4">
            <a:hueOff val="5197847"/>
            <a:satOff val="-23984"/>
            <a:lumOff val="88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106299" rIns="137795" bIns="0" numCol="1" spcCol="1270" anchor="t" anchorCtr="0">
          <a:noAutofit/>
        </a:bodyPr>
        <a:lstStyle/>
        <a:p>
          <a:pPr lvl="0" algn="r" defTabSz="137795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ar-KW" sz="3100" kern="1200" dirty="0"/>
        </a:p>
      </dsp:txBody>
      <dsp:txXfrm rot="16200000">
        <a:off x="1373203" y="2086388"/>
        <a:ext cx="3263868" cy="529431"/>
      </dsp:txXfrm>
    </dsp:sp>
    <dsp:sp modelId="{E976FD4A-86AB-44E2-82D7-D229E6CCA37D}">
      <dsp:nvSpPr>
        <dsp:cNvPr id="0" name=""/>
        <dsp:cNvSpPr/>
      </dsp:nvSpPr>
      <dsp:spPr>
        <a:xfrm rot="5400000">
          <a:off x="2520299" y="3243141"/>
          <a:ext cx="466715" cy="397073"/>
        </a:xfrm>
        <a:prstGeom prst="flowChartExtra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F51CB9A-4E50-4F59-86AE-6FD71B7467A1}">
      <dsp:nvSpPr>
        <dsp:cNvPr id="0" name=""/>
        <dsp:cNvSpPr/>
      </dsp:nvSpPr>
      <dsp:spPr>
        <a:xfrm>
          <a:off x="3269853" y="719169"/>
          <a:ext cx="1972131" cy="3980327"/>
        </a:xfrm>
        <a:prstGeom prst="rect">
          <a:avLst/>
        </a:prstGeom>
        <a:noFill/>
        <a:ln w="12700" cap="flat" cmpd="sng" algn="ctr">
          <a:noFill/>
          <a:prstDash val="solid"/>
          <a:miter lim="800000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109728" rIns="0" bIns="0" numCol="1" spcCol="1270" anchor="t" anchorCtr="0">
          <a:noAutofit/>
        </a:bodyPr>
        <a:lstStyle/>
        <a:p>
          <a:pPr lvl="0" algn="ctr" defTabSz="14224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KW" sz="3200" b="1" kern="1200" dirty="0" smtClean="0">
              <a:solidFill>
                <a:schemeClr val="tx1"/>
              </a:solidFill>
            </a:rPr>
            <a:t>وزع الأدوات على المجموعات واطلب منهم إيجاد طريقة للمحافظة على المغناطيس من التلف</a:t>
          </a:r>
          <a:endParaRPr lang="ar-KW" sz="3200" b="1" kern="1200" dirty="0">
            <a:solidFill>
              <a:schemeClr val="tx1"/>
            </a:solidFill>
          </a:endParaRPr>
        </a:p>
      </dsp:txBody>
      <dsp:txXfrm>
        <a:off x="3269853" y="719169"/>
        <a:ext cx="1972131" cy="3980327"/>
      </dsp:txXfrm>
    </dsp:sp>
    <dsp:sp modelId="{79173303-F268-4DED-ACE0-58AB86583CEE}">
      <dsp:nvSpPr>
        <dsp:cNvPr id="0" name=""/>
        <dsp:cNvSpPr/>
      </dsp:nvSpPr>
      <dsp:spPr>
        <a:xfrm>
          <a:off x="5435094" y="705700"/>
          <a:ext cx="2647156" cy="3929629"/>
        </a:xfrm>
        <a:prstGeom prst="roundRect">
          <a:avLst>
            <a:gd name="adj" fmla="val 5000"/>
          </a:avLst>
        </a:prstGeom>
        <a:solidFill>
          <a:schemeClr val="accent4">
            <a:hueOff val="10395693"/>
            <a:satOff val="-47968"/>
            <a:lumOff val="176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106299" rIns="137795" bIns="0" numCol="1" spcCol="1270" anchor="t" anchorCtr="0">
          <a:noAutofit/>
        </a:bodyPr>
        <a:lstStyle/>
        <a:p>
          <a:pPr lvl="0" algn="r" defTabSz="137795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ar-KW" sz="3100" kern="1200" dirty="0"/>
        </a:p>
      </dsp:txBody>
      <dsp:txXfrm rot="16200000">
        <a:off x="4088662" y="2052133"/>
        <a:ext cx="3222296" cy="529431"/>
      </dsp:txXfrm>
    </dsp:sp>
    <dsp:sp modelId="{E305231E-8A62-479A-8960-5E03498816D0}">
      <dsp:nvSpPr>
        <dsp:cNvPr id="0" name=""/>
        <dsp:cNvSpPr/>
      </dsp:nvSpPr>
      <dsp:spPr>
        <a:xfrm rot="5400000">
          <a:off x="5260106" y="3243141"/>
          <a:ext cx="466715" cy="397073"/>
        </a:xfrm>
        <a:prstGeom prst="flowChartExtra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10395693"/>
              <a:satOff val="-47968"/>
              <a:lumOff val="1765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A604E23-C191-4B1B-A9C0-440DB255D49D}">
      <dsp:nvSpPr>
        <dsp:cNvPr id="0" name=""/>
        <dsp:cNvSpPr/>
      </dsp:nvSpPr>
      <dsp:spPr>
        <a:xfrm>
          <a:off x="5964525" y="705700"/>
          <a:ext cx="1972131" cy="3929629"/>
        </a:xfrm>
        <a:prstGeom prst="rect">
          <a:avLst/>
        </a:prstGeom>
        <a:noFill/>
        <a:ln w="12700" cap="flat" cmpd="sng" algn="ctr">
          <a:noFill/>
          <a:prstDash val="solid"/>
          <a:miter lim="800000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222885" rIns="0" bIns="0" numCol="1" spcCol="1270" anchor="t" anchorCtr="0">
          <a:noAutofit/>
        </a:bodyPr>
        <a:lstStyle/>
        <a:p>
          <a:pPr lvl="0" algn="r" defTabSz="288925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ar-KW" sz="6500" kern="1200" dirty="0"/>
        </a:p>
      </dsp:txBody>
      <dsp:txXfrm>
        <a:off x="5964525" y="705700"/>
        <a:ext cx="1972131" cy="3929629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7214790-4085-4A45-9E76-442FFC1A93E8}">
      <dsp:nvSpPr>
        <dsp:cNvPr id="0" name=""/>
        <dsp:cNvSpPr/>
      </dsp:nvSpPr>
      <dsp:spPr>
        <a:xfrm>
          <a:off x="1863755" y="27"/>
          <a:ext cx="7384456" cy="67131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1920" tIns="121920" rIns="121920" bIns="121920" numCol="1" spcCol="1270" anchor="b" anchorCtr="0">
          <a:noAutofit/>
        </a:bodyPr>
        <a:lstStyle/>
        <a:p>
          <a:pPr lvl="0" algn="ctr" defTabSz="14224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KW" sz="3200" b="1" u="sng" kern="1200" dirty="0" smtClean="0">
              <a:solidFill>
                <a:srgbClr val="FF0000"/>
              </a:solidFill>
            </a:rPr>
            <a:t>ملاحظات عامة ومهمة</a:t>
          </a:r>
          <a:endParaRPr lang="ar-KW" sz="3200" u="sng" kern="1200" dirty="0">
            <a:solidFill>
              <a:srgbClr val="FF0000"/>
            </a:solidFill>
          </a:endParaRPr>
        </a:p>
      </dsp:txBody>
      <dsp:txXfrm>
        <a:off x="1863755" y="27"/>
        <a:ext cx="7384456" cy="671314"/>
      </dsp:txXfrm>
    </dsp:sp>
    <dsp:sp modelId="{66FA554D-08FA-4DEC-B5A6-F73D9D397D61}">
      <dsp:nvSpPr>
        <dsp:cNvPr id="0" name=""/>
        <dsp:cNvSpPr/>
      </dsp:nvSpPr>
      <dsp:spPr>
        <a:xfrm>
          <a:off x="1863755" y="671341"/>
          <a:ext cx="1727962" cy="1367491"/>
        </a:xfrm>
        <a:prstGeom prst="chevron">
          <a:avLst>
            <a:gd name="adj" fmla="val 7061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5EB6AF7-5811-49F1-8F10-025FBD850B84}">
      <dsp:nvSpPr>
        <dsp:cNvPr id="0" name=""/>
        <dsp:cNvSpPr/>
      </dsp:nvSpPr>
      <dsp:spPr>
        <a:xfrm>
          <a:off x="2901682" y="671341"/>
          <a:ext cx="1727962" cy="1367491"/>
        </a:xfrm>
        <a:prstGeom prst="chevron">
          <a:avLst>
            <a:gd name="adj" fmla="val 7061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6B6E0B6-604D-42D7-BC03-D79641E7D790}">
      <dsp:nvSpPr>
        <dsp:cNvPr id="0" name=""/>
        <dsp:cNvSpPr/>
      </dsp:nvSpPr>
      <dsp:spPr>
        <a:xfrm>
          <a:off x="3940429" y="671341"/>
          <a:ext cx="1727962" cy="1367491"/>
        </a:xfrm>
        <a:prstGeom prst="chevron">
          <a:avLst>
            <a:gd name="adj" fmla="val 7061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0D531F8-3318-4924-8320-7E5052D48D35}">
      <dsp:nvSpPr>
        <dsp:cNvPr id="0" name=""/>
        <dsp:cNvSpPr/>
      </dsp:nvSpPr>
      <dsp:spPr>
        <a:xfrm>
          <a:off x="4978355" y="671341"/>
          <a:ext cx="1727962" cy="1367491"/>
        </a:xfrm>
        <a:prstGeom prst="chevron">
          <a:avLst>
            <a:gd name="adj" fmla="val 7061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1C0FBE4-B15B-4423-BAE0-7D3A3AE0F414}">
      <dsp:nvSpPr>
        <dsp:cNvPr id="0" name=""/>
        <dsp:cNvSpPr/>
      </dsp:nvSpPr>
      <dsp:spPr>
        <a:xfrm>
          <a:off x="6017102" y="671341"/>
          <a:ext cx="1727962" cy="1367491"/>
        </a:xfrm>
        <a:prstGeom prst="chevron">
          <a:avLst>
            <a:gd name="adj" fmla="val 7061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FFF27FC-7BEF-46EA-8BD1-6BFBD47113C2}">
      <dsp:nvSpPr>
        <dsp:cNvPr id="0" name=""/>
        <dsp:cNvSpPr/>
      </dsp:nvSpPr>
      <dsp:spPr>
        <a:xfrm>
          <a:off x="7055028" y="671341"/>
          <a:ext cx="1727962" cy="1367491"/>
        </a:xfrm>
        <a:prstGeom prst="chevron">
          <a:avLst>
            <a:gd name="adj" fmla="val 7061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51A0C62-F058-4A7C-B729-CB4452CEFDD9}">
      <dsp:nvSpPr>
        <dsp:cNvPr id="0" name=""/>
        <dsp:cNvSpPr/>
      </dsp:nvSpPr>
      <dsp:spPr>
        <a:xfrm>
          <a:off x="8093775" y="671341"/>
          <a:ext cx="1727962" cy="1367491"/>
        </a:xfrm>
        <a:prstGeom prst="chevron">
          <a:avLst>
            <a:gd name="adj" fmla="val 7061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D94E325-40D8-414A-9FC9-15D5AC5FCBDC}">
      <dsp:nvSpPr>
        <dsp:cNvPr id="0" name=""/>
        <dsp:cNvSpPr/>
      </dsp:nvSpPr>
      <dsp:spPr>
        <a:xfrm>
          <a:off x="1863755" y="808090"/>
          <a:ext cx="7480454" cy="1093993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1280" tIns="81280" rIns="81280" bIns="81280" numCol="1" spcCol="1270" anchor="ctr" anchorCtr="0">
          <a:noAutofit/>
        </a:bodyPr>
        <a:lstStyle/>
        <a:p>
          <a:pPr lvl="0" algn="ctr" defTabSz="14224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KW" sz="3200" kern="1200" dirty="0" smtClean="0"/>
            <a:t>وزع بطاريات صالحة للاستعمال وبطاريات غير صالحة للاستعمال وأسلاك ومصابيح صالحة </a:t>
          </a:r>
          <a:r>
            <a:rPr lang="ar-KW" sz="3200" kern="1200" dirty="0" smtClean="0"/>
            <a:t>للاستعمال.</a:t>
          </a:r>
          <a:endParaRPr lang="ar-KW" sz="3200" kern="1200" dirty="0"/>
        </a:p>
      </dsp:txBody>
      <dsp:txXfrm>
        <a:off x="1863755" y="808090"/>
        <a:ext cx="7480454" cy="1093993"/>
      </dsp:txXfrm>
    </dsp:sp>
    <dsp:sp modelId="{7B891C29-641F-4379-995C-11C05BD4CE1E}">
      <dsp:nvSpPr>
        <dsp:cNvPr id="0" name=""/>
        <dsp:cNvSpPr/>
      </dsp:nvSpPr>
      <dsp:spPr>
        <a:xfrm>
          <a:off x="1863755" y="2127208"/>
          <a:ext cx="7384456" cy="67131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1920" tIns="121920" rIns="121920" bIns="121920" numCol="1" spcCol="1270" anchor="b" anchorCtr="0">
          <a:noAutofit/>
        </a:bodyPr>
        <a:lstStyle/>
        <a:p>
          <a:pPr lvl="0" algn="ctr" defTabSz="14224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ar-KW" sz="3200" kern="1200" dirty="0"/>
        </a:p>
      </dsp:txBody>
      <dsp:txXfrm>
        <a:off x="1863755" y="2127208"/>
        <a:ext cx="7384456" cy="671314"/>
      </dsp:txXfrm>
    </dsp:sp>
    <dsp:sp modelId="{1EF4F95C-B985-4816-88DB-A19246F89BE7}">
      <dsp:nvSpPr>
        <dsp:cNvPr id="0" name=""/>
        <dsp:cNvSpPr/>
      </dsp:nvSpPr>
      <dsp:spPr>
        <a:xfrm>
          <a:off x="1863755" y="2798523"/>
          <a:ext cx="1727962" cy="1367491"/>
        </a:xfrm>
        <a:prstGeom prst="chevron">
          <a:avLst>
            <a:gd name="adj" fmla="val 7061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330A9F3-4FE9-4D6E-9299-CFA9CF7E8119}">
      <dsp:nvSpPr>
        <dsp:cNvPr id="0" name=""/>
        <dsp:cNvSpPr/>
      </dsp:nvSpPr>
      <dsp:spPr>
        <a:xfrm>
          <a:off x="2901682" y="2798523"/>
          <a:ext cx="1727962" cy="1367491"/>
        </a:xfrm>
        <a:prstGeom prst="chevron">
          <a:avLst>
            <a:gd name="adj" fmla="val 7061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8BF2CA4-1C47-4433-B009-6F5B059AEA04}">
      <dsp:nvSpPr>
        <dsp:cNvPr id="0" name=""/>
        <dsp:cNvSpPr/>
      </dsp:nvSpPr>
      <dsp:spPr>
        <a:xfrm>
          <a:off x="3940429" y="2798523"/>
          <a:ext cx="1727962" cy="1367491"/>
        </a:xfrm>
        <a:prstGeom prst="chevron">
          <a:avLst>
            <a:gd name="adj" fmla="val 7061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B84DA7F-D9BA-480C-80A4-6860E3C643A0}">
      <dsp:nvSpPr>
        <dsp:cNvPr id="0" name=""/>
        <dsp:cNvSpPr/>
      </dsp:nvSpPr>
      <dsp:spPr>
        <a:xfrm>
          <a:off x="4978355" y="2798523"/>
          <a:ext cx="1727962" cy="1367491"/>
        </a:xfrm>
        <a:prstGeom prst="chevron">
          <a:avLst>
            <a:gd name="adj" fmla="val 7061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4F44939-5184-4C1B-AE1B-0D5614DA448E}">
      <dsp:nvSpPr>
        <dsp:cNvPr id="0" name=""/>
        <dsp:cNvSpPr/>
      </dsp:nvSpPr>
      <dsp:spPr>
        <a:xfrm>
          <a:off x="6017102" y="2798523"/>
          <a:ext cx="1727962" cy="1367491"/>
        </a:xfrm>
        <a:prstGeom prst="chevron">
          <a:avLst>
            <a:gd name="adj" fmla="val 7061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E2225B9-49A7-4465-BFF1-3FC5D4AAA578}">
      <dsp:nvSpPr>
        <dsp:cNvPr id="0" name=""/>
        <dsp:cNvSpPr/>
      </dsp:nvSpPr>
      <dsp:spPr>
        <a:xfrm>
          <a:off x="7055028" y="2798523"/>
          <a:ext cx="1727962" cy="1367491"/>
        </a:xfrm>
        <a:prstGeom prst="chevron">
          <a:avLst>
            <a:gd name="adj" fmla="val 7061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C8E149C-CC37-46C7-937E-8E7B4AC87132}">
      <dsp:nvSpPr>
        <dsp:cNvPr id="0" name=""/>
        <dsp:cNvSpPr/>
      </dsp:nvSpPr>
      <dsp:spPr>
        <a:xfrm>
          <a:off x="8093775" y="2798523"/>
          <a:ext cx="1727962" cy="1367491"/>
        </a:xfrm>
        <a:prstGeom prst="chevron">
          <a:avLst>
            <a:gd name="adj" fmla="val 7061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428F97D-5D3B-48F8-9138-18B41C613ADC}">
      <dsp:nvSpPr>
        <dsp:cNvPr id="0" name=""/>
        <dsp:cNvSpPr/>
      </dsp:nvSpPr>
      <dsp:spPr>
        <a:xfrm>
          <a:off x="1863755" y="2935272"/>
          <a:ext cx="7480454" cy="1093993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1280" tIns="81280" rIns="81280" bIns="81280" numCol="1" spcCol="1270" anchor="ctr" anchorCtr="0">
          <a:noAutofit/>
        </a:bodyPr>
        <a:lstStyle/>
        <a:p>
          <a:pPr lvl="0" algn="ctr" defTabSz="14224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KW" sz="3200" kern="1200" dirty="0" smtClean="0"/>
            <a:t>احرص على مراقبة أداء المتعلمين أثناء وضع البطاريات داخل المصباح (  - ,+ </a:t>
          </a:r>
          <a:r>
            <a:rPr lang="ar-KW" sz="3200" kern="1200" dirty="0" smtClean="0"/>
            <a:t>).</a:t>
          </a:r>
          <a:endParaRPr lang="ar-KW" sz="3200" kern="1200" dirty="0"/>
        </a:p>
      </dsp:txBody>
      <dsp:txXfrm>
        <a:off x="1863755" y="2935272"/>
        <a:ext cx="7480454" cy="1093993"/>
      </dsp:txXfrm>
    </dsp:sp>
    <dsp:sp modelId="{3D8CBCA4-D57B-4BB0-AF1D-6B1CF6F7BD47}">
      <dsp:nvSpPr>
        <dsp:cNvPr id="0" name=""/>
        <dsp:cNvSpPr/>
      </dsp:nvSpPr>
      <dsp:spPr>
        <a:xfrm>
          <a:off x="1863755" y="4254390"/>
          <a:ext cx="7384456" cy="67131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1920" tIns="121920" rIns="121920" bIns="121920" numCol="1" spcCol="1270" anchor="b" anchorCtr="0">
          <a:noAutofit/>
        </a:bodyPr>
        <a:lstStyle/>
        <a:p>
          <a:pPr lvl="0" algn="ctr" defTabSz="14224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ar-KW" sz="3200" kern="1200" dirty="0"/>
        </a:p>
      </dsp:txBody>
      <dsp:txXfrm>
        <a:off x="1863755" y="4254390"/>
        <a:ext cx="7384456" cy="671314"/>
      </dsp:txXfrm>
    </dsp:sp>
    <dsp:sp modelId="{E9527F55-D990-42AB-922A-930A0FF0C90A}">
      <dsp:nvSpPr>
        <dsp:cNvPr id="0" name=""/>
        <dsp:cNvSpPr/>
      </dsp:nvSpPr>
      <dsp:spPr>
        <a:xfrm>
          <a:off x="1863755" y="4925704"/>
          <a:ext cx="1727962" cy="1367491"/>
        </a:xfrm>
        <a:prstGeom prst="chevron">
          <a:avLst>
            <a:gd name="adj" fmla="val 7061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6841EF2-A46E-44D6-B107-B8A583D43DDC}">
      <dsp:nvSpPr>
        <dsp:cNvPr id="0" name=""/>
        <dsp:cNvSpPr/>
      </dsp:nvSpPr>
      <dsp:spPr>
        <a:xfrm>
          <a:off x="2901682" y="4925704"/>
          <a:ext cx="1727962" cy="1367491"/>
        </a:xfrm>
        <a:prstGeom prst="chevron">
          <a:avLst>
            <a:gd name="adj" fmla="val 7061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14104E1-6A21-49F6-897E-83AE4B6CACEA}">
      <dsp:nvSpPr>
        <dsp:cNvPr id="0" name=""/>
        <dsp:cNvSpPr/>
      </dsp:nvSpPr>
      <dsp:spPr>
        <a:xfrm>
          <a:off x="3940429" y="4925704"/>
          <a:ext cx="1727962" cy="1367491"/>
        </a:xfrm>
        <a:prstGeom prst="chevron">
          <a:avLst>
            <a:gd name="adj" fmla="val 7061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95DBC0A-B58F-4774-86AC-5D24056E86DD}">
      <dsp:nvSpPr>
        <dsp:cNvPr id="0" name=""/>
        <dsp:cNvSpPr/>
      </dsp:nvSpPr>
      <dsp:spPr>
        <a:xfrm>
          <a:off x="4978355" y="4925704"/>
          <a:ext cx="1727962" cy="1367491"/>
        </a:xfrm>
        <a:prstGeom prst="chevron">
          <a:avLst>
            <a:gd name="adj" fmla="val 7061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85D8303-B1DA-40D9-8263-F52EEF89A54D}">
      <dsp:nvSpPr>
        <dsp:cNvPr id="0" name=""/>
        <dsp:cNvSpPr/>
      </dsp:nvSpPr>
      <dsp:spPr>
        <a:xfrm>
          <a:off x="6017102" y="4925704"/>
          <a:ext cx="1727962" cy="1367491"/>
        </a:xfrm>
        <a:prstGeom prst="chevron">
          <a:avLst>
            <a:gd name="adj" fmla="val 7061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398CA82-7CC2-4277-86BB-D0CCAFE818FF}">
      <dsp:nvSpPr>
        <dsp:cNvPr id="0" name=""/>
        <dsp:cNvSpPr/>
      </dsp:nvSpPr>
      <dsp:spPr>
        <a:xfrm>
          <a:off x="7055028" y="4925704"/>
          <a:ext cx="1727962" cy="1367491"/>
        </a:xfrm>
        <a:prstGeom prst="chevron">
          <a:avLst>
            <a:gd name="adj" fmla="val 7061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0174189-EEF6-4723-8BA1-F5C36EDB72F0}">
      <dsp:nvSpPr>
        <dsp:cNvPr id="0" name=""/>
        <dsp:cNvSpPr/>
      </dsp:nvSpPr>
      <dsp:spPr>
        <a:xfrm>
          <a:off x="8093775" y="4925704"/>
          <a:ext cx="1727962" cy="1367491"/>
        </a:xfrm>
        <a:prstGeom prst="chevron">
          <a:avLst>
            <a:gd name="adj" fmla="val 7061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DFAD420-783C-4868-B0E2-A95D5BB757FB}">
      <dsp:nvSpPr>
        <dsp:cNvPr id="0" name=""/>
        <dsp:cNvSpPr/>
      </dsp:nvSpPr>
      <dsp:spPr>
        <a:xfrm>
          <a:off x="1863755" y="5062453"/>
          <a:ext cx="7480454" cy="1093993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1280" tIns="81280" rIns="81280" bIns="81280" numCol="1" spcCol="1270" anchor="ctr" anchorCtr="0">
          <a:noAutofit/>
        </a:bodyPr>
        <a:lstStyle/>
        <a:p>
          <a:pPr lvl="0" algn="ctr" defTabSz="14224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KW" sz="3200" kern="1200" dirty="0" smtClean="0"/>
            <a:t>اسأل المتعلمين كيف يمكن أن يعرفوا أن البطارية صالحة </a:t>
          </a:r>
          <a:r>
            <a:rPr lang="ar-KW" sz="3200" kern="1200" dirty="0" smtClean="0"/>
            <a:t>للاستعمال.</a:t>
          </a:r>
          <a:endParaRPr lang="ar-KW" sz="3200" kern="1200" dirty="0"/>
        </a:p>
      </dsp:txBody>
      <dsp:txXfrm>
        <a:off x="1863755" y="5062453"/>
        <a:ext cx="7480454" cy="1093993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C6D7DDB-A82B-464E-B90D-EB418E3CD441}">
      <dsp:nvSpPr>
        <dsp:cNvPr id="0" name=""/>
        <dsp:cNvSpPr/>
      </dsp:nvSpPr>
      <dsp:spPr>
        <a:xfrm>
          <a:off x="106139" y="2125083"/>
          <a:ext cx="5670497" cy="2268199"/>
        </a:xfrm>
        <a:prstGeom prst="chevron">
          <a:avLst/>
        </a:prstGeom>
        <a:solidFill>
          <a:schemeClr val="accent4">
            <a:lumMod val="20000"/>
            <a:lumOff val="8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015" tIns="40005" rIns="40005" bIns="40005" numCol="1" spcCol="1270" anchor="ctr" anchorCtr="0">
          <a:noAutofit/>
        </a:bodyPr>
        <a:lstStyle/>
        <a:p>
          <a:pPr lvl="0" algn="ctr" defTabSz="13335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KW" sz="3000" b="1" kern="1200" dirty="0" smtClean="0">
              <a:solidFill>
                <a:schemeClr val="tx1"/>
              </a:solidFill>
            </a:rPr>
            <a:t>اطلب من المتعلمين وضع الصورة المناسبة تحت التعامل المناسب مع الأدوات البسيطة.</a:t>
          </a:r>
          <a:endParaRPr lang="ar-KW" sz="3000" b="1" kern="1200" dirty="0">
            <a:solidFill>
              <a:schemeClr val="tx1"/>
            </a:solidFill>
          </a:endParaRPr>
        </a:p>
      </dsp:txBody>
      <dsp:txXfrm>
        <a:off x="1240239" y="2125083"/>
        <a:ext cx="3402298" cy="2268199"/>
      </dsp:txXfrm>
    </dsp:sp>
    <dsp:sp modelId="{12FBAB55-3598-4B23-8FBF-04555EEDBB0B}">
      <dsp:nvSpPr>
        <dsp:cNvPr id="0" name=""/>
        <dsp:cNvSpPr/>
      </dsp:nvSpPr>
      <dsp:spPr>
        <a:xfrm>
          <a:off x="5083118" y="2169812"/>
          <a:ext cx="5670497" cy="2268199"/>
        </a:xfrm>
        <a:prstGeom prst="chevron">
          <a:avLst/>
        </a:prstGeom>
        <a:solidFill>
          <a:schemeClr val="accent1">
            <a:lumMod val="20000"/>
            <a:lumOff val="8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015" tIns="40005" rIns="40005" bIns="40005" numCol="1" spcCol="1270" anchor="ctr" anchorCtr="0">
          <a:noAutofit/>
        </a:bodyPr>
        <a:lstStyle/>
        <a:p>
          <a:pPr lvl="0" algn="ctr" defTabSz="13335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KW" sz="3000" b="1" kern="1200" dirty="0" smtClean="0">
              <a:solidFill>
                <a:schemeClr val="tx1"/>
              </a:solidFill>
            </a:rPr>
            <a:t>اطلب من المتعلمين اختيار الصورة اللاصقة المناسبة للبطاريات الملائمة ووضعها بالطريقة الصحيحة داخل الجهاز.</a:t>
          </a:r>
          <a:endParaRPr lang="ar-KW" sz="3000" b="1" kern="1200" dirty="0">
            <a:solidFill>
              <a:schemeClr val="tx1"/>
            </a:solidFill>
          </a:endParaRPr>
        </a:p>
      </dsp:txBody>
      <dsp:txXfrm>
        <a:off x="6217218" y="2169812"/>
        <a:ext cx="3402298" cy="226819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Process7">
  <dgm:title val=""/>
  <dgm:desc val=""/>
  <dgm:catLst>
    <dgm:cat type="process" pri="21000"/>
    <dgm:cat type="list" pri="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23" srcId="2" destId="21" srcOrd="0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Node" refType="h"/>
      <dgm:constr type="w" for="ch" forName="compositeNode" refType="w"/>
      <dgm:constr type="w" for="ch" forName="hSp" refType="w" refFor="ch" refForName="compositeNode" fact="-0.035"/>
      <dgm:constr type="w" for="des" forName="simulatedConn" refType="w" refFor="ch" refForName="compositeNode" fact="0.15"/>
      <dgm:constr type="h" for="des" forName="simulatedConn" refType="w" refFor="des" refForName="simulatedConn"/>
      <dgm:constr type="h" for="des" forName="vSp1" refType="w" refFor="ch" refForName="compositeNode" fact="0.8"/>
      <dgm:constr type="h" for="des" forName="vSp2" refType="w" refFor="ch" refForName="compositeNode" fact="0.07"/>
      <dgm:constr type="w" for="ch" forName="vProcSp" refType="w" refFor="des" refForName="simulatedConn" op="equ"/>
      <dgm:constr type="h" for="ch" forName="vProcSp" refType="h" refFor="ch" refForName="compositeNode" op="equ"/>
      <dgm:constr type="w" for="ch" forName="sibTrans" refType="w" refFor="ch" refForName="compositeNode" fact="-0.08"/>
      <dgm:constr type="primFontSz" for="des" forName="parentNode" op="equ"/>
      <dgm:constr type="primFontSz" for="des" forName="childNode" op="equ"/>
    </dgm:constrLst>
    <dgm:ruleLst/>
    <dgm:forEach name="Name4" axis="ch" ptType="node">
      <dgm:layoutNode name="compositeNode">
        <dgm:varLst>
          <dgm:bulletEnabled val="1"/>
        </dgm:varLst>
        <dgm:alg type="composite"/>
        <dgm:choose name="Name5">
          <dgm:if name="Name6" func="var" arg="dir" op="equ" val="norm">
            <dgm:constrLst>
              <dgm:constr type="h" refType="w" op="lte" fact="1.2"/>
              <dgm:constr type="w" for="ch" forName="bgRect" refType="w"/>
              <dgm:constr type="h" for="ch" forName="bgRect" refType="h"/>
              <dgm:constr type="t" for="ch" forName="bgRect"/>
              <dgm:constr type="l" for="ch" forName="bgRect"/>
              <dgm:constr type="w" for="ch" forName="parentNode" refType="w" refFor="ch" refForName="bgRect" fact="0.2"/>
              <dgm:constr type="h" for="ch" forName="parentNode" refType="h" fact="0.82"/>
              <dgm:constr type="t" for="ch" forName="parentNode"/>
              <dgm:constr type="l" for="ch" forName="parentNode"/>
              <dgm:constr type="r" for="ch" forName="childNode" refType="r" refFor="ch" refForName="bgRect" fact="0.945"/>
              <dgm:constr type="h" for="ch" forName="childNode" refType="h" refFor="ch" refForName="bgRect" op="equ"/>
              <dgm:constr type="t" for="ch" forName="childNode"/>
              <dgm:constr type="l" for="ch" forName="childNode" refType="r" refFor="ch" refForName="parentNode"/>
            </dgm:constrLst>
          </dgm:if>
          <dgm:else name="Name7">
            <dgm:constrLst>
              <dgm:constr type="h" refType="w" op="lte" fact="1.2"/>
              <dgm:constr type="w" for="ch" forName="bgRect" refType="w"/>
              <dgm:constr type="h" for="ch" forName="bgRect" refType="h"/>
              <dgm:constr type="t" for="ch" forName="bgRect"/>
              <dgm:constr type="r" for="ch" forName="bgRect" refType="w"/>
              <dgm:constr type="w" for="ch" forName="parentNode" refType="w" refFor="ch" refForName="bgRect" fact="0.2"/>
              <dgm:constr type="h" for="ch" forName="parentNode" refType="h" fact="0.82"/>
              <dgm:constr type="t" for="ch" forName="parentNode"/>
              <dgm:constr type="r" for="ch" forName="parentNode" refType="w"/>
              <dgm:constr type="h" for="ch" forName="childNode" refType="h" refFor="ch" refForName="bgRect"/>
              <dgm:constr type="t" for="ch" forName="childNode"/>
              <dgm:constr type="r" for="ch" forName="childNode" refType="l" refFor="ch" refForName="parentNode"/>
              <dgm:constr type="l" for="ch" forName="childNode" refType="w" refFor="ch" refForName="bgRect" fact="0.055"/>
            </dgm:constrLst>
          </dgm:else>
        </dgm:choose>
        <dgm:ruleLst>
          <dgm:rule type="w" for="ch" forName="childNode" val="NaN" fact="NaN" max="30"/>
        </dgm:ruleLst>
        <dgm:layoutNode name="bgRect" styleLbl="node1">
          <dgm:alg type="sp"/>
          <dgm:shape xmlns:r="http://schemas.openxmlformats.org/officeDocument/2006/relationships" type="roundRect" r:blip="" zOrderOff="-1">
            <dgm:adjLst>
              <dgm:adj idx="1" val="0.05"/>
            </dgm:adjLst>
          </dgm:shape>
          <dgm:presOf axis="self"/>
          <dgm:constrLst/>
          <dgm:ruleLst/>
        </dgm:layoutNode>
        <dgm:layoutNode name="parentNode" styleLbl="node1">
          <dgm:varLst>
            <dgm:chMax val="0"/>
            <dgm:bulletEnabled val="1"/>
          </dgm:varLst>
          <dgm:presOf axis="self"/>
          <dgm:choose name="Name8">
            <dgm:if name="Name9" func="var" arg="dir" op="equ" val="norm">
              <dgm:alg type="tx">
                <dgm:param type="autoTxRot" val="grav"/>
                <dgm:param type="txAnchorVert" val="t"/>
                <dgm:param type="parTxLTRAlign" val="r"/>
                <dgm:param type="parTxRTLAlign" val="r"/>
              </dgm:alg>
              <dgm:shape xmlns:r="http://schemas.openxmlformats.org/officeDocument/2006/relationships" rot="270" type="rect" r:blip="" hideGeom="1">
                <dgm:adjLst/>
              </dgm:shape>
              <dgm:constrLst>
                <dgm:constr type="primFontSz" val="65"/>
                <dgm:constr type="lMarg"/>
                <dgm:constr type="rMarg" refType="primFontSz" fact="0.35"/>
                <dgm:constr type="tMarg" refType="primFontSz" fact="0.27"/>
                <dgm:constr type="bMarg"/>
              </dgm:constrLst>
            </dgm:if>
            <dgm:else name="Name10">
              <dgm:alg type="tx">
                <dgm:param type="autoTxRot" val="grav"/>
                <dgm:param type="txAnchorVert" val="t"/>
                <dgm:param type="parTxLTRAlign" val="l"/>
                <dgm:param type="parTxRTLAlign" val="l"/>
              </dgm:alg>
              <dgm:shape xmlns:r="http://schemas.openxmlformats.org/officeDocument/2006/relationships" rot="90" type="rect" r:blip="" hideGeom="1">
                <dgm:adjLst/>
              </dgm:shape>
              <dgm:constrLst>
                <dgm:constr type="primFontSz" val="65"/>
                <dgm:constr type="lMarg" refType="primFontSz" fact="0.35"/>
                <dgm:constr type="rMarg"/>
                <dgm:constr type="tMarg" refType="primFontSz" fact="0.27"/>
                <dgm:constr type="bMarg"/>
              </dgm:constrLst>
            </dgm:else>
          </dgm:choose>
          <dgm:ruleLst>
            <dgm:rule type="primFontSz" val="5" fact="NaN" max="NaN"/>
          </dgm:ruleLst>
        </dgm:layoutNode>
        <dgm:choose name="Name11">
          <dgm:if name="Name12" axis="ch" ptType="node" func="cnt" op="gte" val="1">
            <dgm:layoutNode name="childNode" styleLbl="node1" moveWith="bgRect">
              <dgm:varLst>
                <dgm:bulletEnabled val="1"/>
              </dgm:varLst>
              <dgm:alg type="tx">
                <dgm:param type="parTxLTRAlign" val="l"/>
                <dgm:param type="parTxRTLAlign" val="r"/>
                <dgm:param type="txAnchorVert" val="t"/>
              </dgm:alg>
              <dgm:shape xmlns:r="http://schemas.openxmlformats.org/officeDocument/2006/relationships" type="rect" r:blip="" hideGeom="1">
                <dgm:adjLst/>
              </dgm:shape>
              <dgm:presOf axis="des" ptType="node"/>
              <dgm:constrLst>
                <dgm:constr type="primFontSz" val="65"/>
                <dgm:constr type="lMarg"/>
                <dgm:constr type="bMarg"/>
                <dgm:constr type="tMarg" refType="primFontSz" fact="0.27"/>
                <dgm:constr type="rMarg"/>
              </dgm:constrLst>
              <dgm:ruleLst>
                <dgm:rule type="prim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h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vProcSp" moveWith="bgRec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vSp1" refType="w"/>
            <dgm:constr type="w" for="ch" forName="simulatedConn" refType="w"/>
            <dgm:constr type="w" for="ch" forName="vSp2" refType="w"/>
          </dgm:constrLst>
          <dgm:ruleLst/>
          <dgm:layoutNode name="vSp1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layoutNode name="simulatedConn" styleLbl="solidFgAcc1">
            <dgm:alg type="sp"/>
            <dgm:choose name="Name15">
              <dgm:if name="Name16" func="var" arg="dir" op="equ" val="norm">
                <dgm:shape xmlns:r="http://schemas.openxmlformats.org/officeDocument/2006/relationships" rot="90" type="flowChartExtract" r:blip="">
                  <dgm:adjLst/>
                </dgm:shape>
              </dgm:if>
              <dgm:else name="Name17">
                <dgm:shape xmlns:r="http://schemas.openxmlformats.org/officeDocument/2006/relationships" rot="-90" type="flowChartExtract" r:blip="">
                  <dgm:adjLst/>
                </dgm:shape>
              </dgm:else>
            </dgm:choose>
            <dgm:presOf/>
            <dgm:constrLst/>
            <dgm:ruleLst/>
          </dgm:layoutNode>
          <dgm:layoutNode name="vSp2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VerticalAccentList">
  <dgm:title val=""/>
  <dgm:desc val=""/>
  <dgm:catLst>
    <dgm:cat type="list" pri="16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clrData>
  <dgm:layoutNode name="Name0">
    <dgm:varLst>
      <dgm:chMax/>
      <dgm:chPref/>
      <dgm:dir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constrLst>
      <dgm:constr type="primFontSz" for="des" forName="parenttext" refType="primFontSz" refFor="des" refForName="childtext" op="gte"/>
      <dgm:constr type="w" for="ch" forName="composite" refType="w"/>
      <dgm:constr type="h" for="ch" forName="composite" refType="h"/>
      <dgm:constr type="w" for="ch" forName="parallelogramComposite" refType="w"/>
      <dgm:constr type="h" for="ch" forName="parallelogramComposite" refType="h"/>
      <dgm:constr type="w" for="ch" forName="parenttextcomposite" refType="w" fact="0.9"/>
      <dgm:constr type="h" for="ch" forName="parenttextcomposite" refType="h" fact="0.6"/>
      <dgm:constr type="h" for="ch" forName="sibTrans" refType="h" refFor="ch" refForName="composite" op="equ" fact="0.02"/>
      <dgm:constr type="h" for="ch" forName="sibTrans" op="equ"/>
    </dgm:constrLst>
    <dgm:forEach name="nodesForEach" axis="ch" ptType="node">
      <dgm:layoutNode name="parenttextcomposite">
        <dgm:alg type="composite">
          <dgm:param type="ar" val="11"/>
        </dgm:alg>
        <dgm:shape xmlns:r="http://schemas.openxmlformats.org/officeDocument/2006/relationships" r:blip="">
          <dgm:adjLst/>
        </dgm:shape>
        <dgm:constrLst>
          <dgm:constr type="h" for="ch" forName="parenttext" refType="h"/>
          <dgm:constr type="w" for="ch" forName="parenttext" refType="w"/>
        </dgm:constrLst>
        <dgm:layoutNode name="parenttext" styleLbl="revTx">
          <dgm:varLst>
            <dgm:chMax/>
            <dgm:chPref val="2"/>
            <dgm:bulletEnabled val="1"/>
          </dgm:varLst>
          <dgm:choose name="Name4">
            <dgm:if name="Name5" func="var" arg="dir" op="equ" val="norm">
              <dgm:alg type="tx">
                <dgm:param type="parTxLTRAlign" val="l"/>
                <dgm:param type="txAnchorVert" val="b"/>
              </dgm:alg>
            </dgm:if>
            <dgm:else name="Name6">
              <dgm:alg type="tx">
                <dgm:param type="parTxLTRAlign" val="r"/>
                <dgm:param type="txAnchorVert" val="b"/>
              </dgm:alg>
            </dgm:else>
          </dgm:choose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choose name="Name7">
        <dgm:if name="Name8" axis="ch" ptType="node" func="cnt" op="gte" val="1">
          <dgm:layoutNode name="composite">
            <dgm:alg type="composite">
              <dgm:param type="ar" val="6"/>
            </dgm:alg>
            <dgm:shape xmlns:r="http://schemas.openxmlformats.org/officeDocument/2006/relationships" r:blip="">
              <dgm:adjLst/>
            </dgm:shape>
            <dgm:choose name="Name9">
              <dgm:if name="Name10" func="var" arg="dir" op="equ" val="norm">
                <dgm:constrLst>
                  <dgm:constr type="l" for="ch" forName="chevron1" refType="w" fact="0.0301"/>
                  <dgm:constr type="t" for="ch" forName="chevron1" refType="h" fact="0"/>
                  <dgm:constr type="w" for="ch" forName="chevron1" refType="w" fact="0.2106"/>
                  <dgm:constr type="h" for="ch" forName="chevron1" refType="h"/>
                  <dgm:constr type="l" for="ch" forName="chevron2" refType="w" fact="0.1566"/>
                  <dgm:constr type="t" for="ch" forName="chevron2" refType="h" fact="0"/>
                  <dgm:constr type="w" for="ch" forName="chevron2" refType="w" fact="0.2106"/>
                  <dgm:constr type="h" for="ch" forName="chevron2" refType="h"/>
                  <dgm:constr type="l" for="ch" forName="chevron3" refType="w" fact="0.2832"/>
                  <dgm:constr type="t" for="ch" forName="chevron3" refType="h" fact="0"/>
                  <dgm:constr type="w" for="ch" forName="chevron3" refType="w" fact="0.2106"/>
                  <dgm:constr type="h" for="ch" forName="chevron3" refType="h"/>
                  <dgm:constr type="l" for="ch" forName="chevron4" refType="w" fact="0.4097"/>
                  <dgm:constr type="t" for="ch" forName="chevron4" refType="h" fact="0"/>
                  <dgm:constr type="w" for="ch" forName="chevron4" refType="w" fact="0.2106"/>
                  <dgm:constr type="h" for="ch" forName="chevron4" refType="h"/>
                  <dgm:constr type="l" for="ch" forName="chevron5" refType="w" fact="0.5363"/>
                  <dgm:constr type="t" for="ch" forName="chevron5" refType="h" fact="0"/>
                  <dgm:constr type="w" for="ch" forName="chevron5" refType="w" fact="0.2106"/>
                  <dgm:constr type="h" for="ch" forName="chevron5" refType="h"/>
                  <dgm:constr type="l" for="ch" forName="chevron6" refType="w" fact="0.6628"/>
                  <dgm:constr type="t" for="ch" forName="chevron6" refType="h" fact="0"/>
                  <dgm:constr type="w" for="ch" forName="chevron6" refType="w" fact="0.2106"/>
                  <dgm:constr type="h" for="ch" forName="chevron6" refType="h"/>
                  <dgm:constr type="l" for="ch" forName="chevron7" refType="w" fact="0.7894"/>
                  <dgm:constr type="t" for="ch" forName="chevron7" refType="h" fact="0"/>
                  <dgm:constr type="w" for="ch" forName="chevron7" refType="w" fact="0.2106"/>
                  <dgm:constr type="h" for="ch" forName="chevron7" refType="h"/>
                  <dgm:constr type="l" for="ch" forName="childtext" refType="w" fact="0.0301"/>
                  <dgm:constr type="t" for="ch" forName="childtext" refType="h" fact="0.1"/>
                  <dgm:constr type="w" for="ch" forName="childtext" refType="w" fact="0.9117"/>
                  <dgm:constr type="h" for="ch" forName="childtext" refType="h" fact="0.8"/>
                </dgm:constrLst>
              </dgm:if>
              <dgm:else name="Name11">
                <dgm:constrLst>
                  <dgm:constr type="l" for="ch" forName="chevron1" refType="w" fact="0.0301"/>
                  <dgm:constr type="t" for="ch" forName="chevron1" refType="h" fact="0"/>
                  <dgm:constr type="w" for="ch" forName="chevron1" refType="w" fact="0.2106"/>
                  <dgm:constr type="h" for="ch" forName="chevron1" refType="h"/>
                  <dgm:constr type="l" for="ch" forName="chevron2" refType="w" fact="0.1566"/>
                  <dgm:constr type="t" for="ch" forName="chevron2" refType="h" fact="0"/>
                  <dgm:constr type="w" for="ch" forName="chevron2" refType="w" fact="0.2106"/>
                  <dgm:constr type="h" for="ch" forName="chevron2" refType="h"/>
                  <dgm:constr type="l" for="ch" forName="chevron3" refType="w" fact="0.2832"/>
                  <dgm:constr type="t" for="ch" forName="chevron3" refType="h" fact="0"/>
                  <dgm:constr type="w" for="ch" forName="chevron3" refType="w" fact="0.2106"/>
                  <dgm:constr type="h" for="ch" forName="chevron3" refType="h"/>
                  <dgm:constr type="l" for="ch" forName="chevron4" refType="w" fact="0.4097"/>
                  <dgm:constr type="t" for="ch" forName="chevron4" refType="h" fact="0"/>
                  <dgm:constr type="w" for="ch" forName="chevron4" refType="w" fact="0.2106"/>
                  <dgm:constr type="h" for="ch" forName="chevron4" refType="h"/>
                  <dgm:constr type="l" for="ch" forName="chevron5" refType="w" fact="0.5363"/>
                  <dgm:constr type="t" for="ch" forName="chevron5" refType="h" fact="0"/>
                  <dgm:constr type="w" for="ch" forName="chevron5" refType="w" fact="0.2106"/>
                  <dgm:constr type="h" for="ch" forName="chevron5" refType="h"/>
                  <dgm:constr type="l" for="ch" forName="chevron6" refType="w" fact="0.6628"/>
                  <dgm:constr type="t" for="ch" forName="chevron6" refType="h" fact="0"/>
                  <dgm:constr type="w" for="ch" forName="chevron6" refType="w" fact="0.2106"/>
                  <dgm:constr type="h" for="ch" forName="chevron6" refType="h"/>
                  <dgm:constr type="l" for="ch" forName="chevron7" refType="w" fact="0.7894"/>
                  <dgm:constr type="t" for="ch" forName="chevron7" refType="h" fact="0"/>
                  <dgm:constr type="w" for="ch" forName="chevron7" refType="w" fact="0.2106"/>
                  <dgm:constr type="h" for="ch" forName="chevron7" refType="h"/>
                  <dgm:constr type="l" for="ch" forName="childtext" refType="w" fact="0.0883"/>
                  <dgm:constr type="t" for="ch" forName="childtext" refType="h" fact="0.1"/>
                  <dgm:constr type="w" for="ch" forName="childtext" refType="w" fact="0.9117"/>
                  <dgm:constr type="h" for="ch" forName="childtext" refType="h" fact="0.8"/>
                </dgm:constrLst>
              </dgm:else>
            </dgm:choose>
            <dgm:ruleLst/>
            <dgm:layoutNode name="chevron1" styleLbl="alignNode1">
              <dgm:alg type="sp"/>
              <dgm:choose name="Name12">
                <dgm:if name="Name13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14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2" styleLbl="alignNode1">
              <dgm:alg type="sp"/>
              <dgm:choose name="Name15">
                <dgm:if name="Name16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17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3" styleLbl="alignNode1">
              <dgm:alg type="sp"/>
              <dgm:choose name="Name18">
                <dgm:if name="Name19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20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4" styleLbl="alignNode1">
              <dgm:alg type="sp"/>
              <dgm:choose name="Name21">
                <dgm:if name="Name22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23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5" styleLbl="alignNode1">
              <dgm:alg type="sp"/>
              <dgm:choose name="Name24">
                <dgm:if name="Name25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26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6" styleLbl="alignNode1">
              <dgm:alg type="sp"/>
              <dgm:choose name="Name27">
                <dgm:if name="Name28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29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7" styleLbl="alignNode1">
              <dgm:alg type="sp"/>
              <dgm:choose name="Name30">
                <dgm:if name="Name31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32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ildtext" styleLbl="solidFgAcc1">
              <dgm:varLst>
                <dgm:chMax/>
                <dgm:chPref val="0"/>
                <dgm:bulletEnabled val="1"/>
              </dgm:varLst>
              <dgm:choose name="Name33">
                <dgm:if name="Name34" func="var" arg="dir" op="equ" val="norm">
                  <dgm:alg type="tx">
                    <dgm:param type="parTxLTRAlign" val="l"/>
                    <dgm:param type="txAnchorVertCh" val="t"/>
                  </dgm:alg>
                </dgm:if>
                <dgm:else name="Name35">
                  <dgm:alg type="tx">
                    <dgm:param type="parTxLTRAlign" val="r"/>
                    <dgm:param type="shpTxLTRAlignCh" val="r"/>
                    <dgm:param type="txAnchorVertCh" val="t"/>
                  </dgm:alg>
                </dgm:else>
              </dgm:choose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lMarg" refType="primFontSz" fact="0.2"/>
                <dgm:constr type="rMarg" refType="primFontSz" fact="0.2"/>
                <dgm:constr type="tMarg" refType="primFontSz" fact="0.2"/>
                <dgm:constr type="bMarg" refType="primFontSz" fact="0.2"/>
              </dgm:constrLst>
              <dgm:ruleLst>
                <dgm:rule type="primFontSz" val="5" fact="NaN" max="NaN"/>
              </dgm:ruleLst>
            </dgm:layoutNode>
          </dgm:layoutNode>
        </dgm:if>
        <dgm:else name="Name36">
          <dgm:layoutNode name="parallelogramComposite">
            <dgm:alg type="composite">
              <dgm:param type="ar" val="50"/>
            </dgm:alg>
            <dgm:shape xmlns:r="http://schemas.openxmlformats.org/officeDocument/2006/relationships" r:blip="">
              <dgm:adjLst/>
            </dgm:shape>
            <dgm:constrLst>
              <dgm:constr type="l" for="ch" forName="parallelogram1" refType="w" fact="0"/>
              <dgm:constr type="t" for="ch" forName="parallelogram1" refType="h" fact="0"/>
              <dgm:constr type="w" for="ch" forName="parallelogram1" refType="w" fact="0.12"/>
              <dgm:constr type="h" for="ch" forName="parallelogram1" refType="h"/>
              <dgm:constr type="l" for="ch" forName="parallelogram2" refType="w" fact="0.127"/>
              <dgm:constr type="t" for="ch" forName="parallelogram2" refType="h" fact="0"/>
              <dgm:constr type="w" for="ch" forName="parallelogram2" refType="w" fact="0.12"/>
              <dgm:constr type="h" for="ch" forName="parallelogram2" refType="h"/>
              <dgm:constr type="l" for="ch" forName="parallelogram3" refType="w" fact="0.254"/>
              <dgm:constr type="t" for="ch" forName="parallelogram3" refType="h" fact="0"/>
              <dgm:constr type="w" for="ch" forName="parallelogram3" refType="w" fact="0.12"/>
              <dgm:constr type="h" for="ch" forName="parallelogram3" refType="h"/>
              <dgm:constr type="l" for="ch" forName="parallelogram4" refType="w" fact="0.381"/>
              <dgm:constr type="t" for="ch" forName="parallelogram4" refType="h" fact="0"/>
              <dgm:constr type="w" for="ch" forName="parallelogram4" refType="w" fact="0.12"/>
              <dgm:constr type="h" for="ch" forName="parallelogram4" refType="h"/>
              <dgm:constr type="l" for="ch" forName="parallelogram5" refType="w" fact="0.508"/>
              <dgm:constr type="t" for="ch" forName="parallelogram5" refType="h" fact="0"/>
              <dgm:constr type="w" for="ch" forName="parallelogram5" refType="w" fact="0.12"/>
              <dgm:constr type="h" for="ch" forName="parallelogram5" refType="h"/>
              <dgm:constr type="l" for="ch" forName="parallelogram6" refType="w" fact="0.635"/>
              <dgm:constr type="t" for="ch" forName="parallelogram6" refType="h" fact="0"/>
              <dgm:constr type="w" for="ch" forName="parallelogram6" refType="w" fact="0.12"/>
              <dgm:constr type="h" for="ch" forName="parallelogram6" refType="h"/>
              <dgm:constr type="l" for="ch" forName="parallelogram7" refType="w" fact="0.762"/>
              <dgm:constr type="t" for="ch" forName="parallelogram7" refType="h" fact="0"/>
              <dgm:constr type="w" for="ch" forName="parallelogram7" refType="w" fact="0.12"/>
              <dgm:constr type="h" for="ch" forName="parallelogram7" refType="h"/>
            </dgm:constrLst>
            <dgm:ruleLst/>
            <dgm:layoutNode name="parallelogram1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2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3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4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5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6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7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</dgm:layoutNode>
        </dgm:else>
      </dgm:choos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رأس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ar-KW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10C644DE-7604-4DA8-B6FB-07C4F48D85D7}" type="datetimeFigureOut">
              <a:rPr lang="ar-KW" smtClean="0"/>
              <a:t>15/05/1438</a:t>
            </a:fld>
            <a:endParaRPr lang="ar-KW"/>
          </a:p>
        </p:txBody>
      </p:sp>
      <p:sp>
        <p:nvSpPr>
          <p:cNvPr id="4" name="عنصر نائب لصورة الشريحة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ar-KW"/>
          </a:p>
        </p:txBody>
      </p:sp>
      <p:sp>
        <p:nvSpPr>
          <p:cNvPr id="5" name="عنصر نائب للملاحظات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1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KW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ar-KW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1F0C8A7B-CAC6-46D0-87E2-DC0110A78999}" type="slidenum">
              <a:rPr lang="ar-KW" smtClean="0"/>
              <a:t>‹#›</a:t>
            </a:fld>
            <a:endParaRPr lang="ar-KW"/>
          </a:p>
        </p:txBody>
      </p:sp>
    </p:spTree>
    <p:extLst>
      <p:ext uri="{BB962C8B-B14F-4D97-AF65-F5344CB8AC3E}">
        <p14:creationId xmlns:p14="http://schemas.microsoft.com/office/powerpoint/2010/main" val="18275071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KW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F0C8A7B-CAC6-46D0-87E2-DC0110A78999}" type="slidenum">
              <a:rPr lang="ar-KW" smtClean="0"/>
              <a:t>37</a:t>
            </a:fld>
            <a:endParaRPr lang="ar-KW"/>
          </a:p>
        </p:txBody>
      </p:sp>
    </p:spTree>
    <p:extLst>
      <p:ext uri="{BB962C8B-B14F-4D97-AF65-F5344CB8AC3E}">
        <p14:creationId xmlns:p14="http://schemas.microsoft.com/office/powerpoint/2010/main" val="226443878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KW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F0C8A7B-CAC6-46D0-87E2-DC0110A78999}" type="slidenum">
              <a:rPr lang="ar-KW" smtClean="0"/>
              <a:t>40</a:t>
            </a:fld>
            <a:endParaRPr lang="ar-KW"/>
          </a:p>
        </p:txBody>
      </p:sp>
    </p:spTree>
    <p:extLst>
      <p:ext uri="{BB962C8B-B14F-4D97-AF65-F5344CB8AC3E}">
        <p14:creationId xmlns:p14="http://schemas.microsoft.com/office/powerpoint/2010/main" val="236384697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KW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F0C8A7B-CAC6-46D0-87E2-DC0110A78999}" type="slidenum">
              <a:rPr lang="ar-KW" smtClean="0"/>
              <a:t>43</a:t>
            </a:fld>
            <a:endParaRPr lang="ar-KW"/>
          </a:p>
        </p:txBody>
      </p:sp>
    </p:spTree>
    <p:extLst>
      <p:ext uri="{BB962C8B-B14F-4D97-AF65-F5344CB8AC3E}">
        <p14:creationId xmlns:p14="http://schemas.microsoft.com/office/powerpoint/2010/main" val="57479356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KW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F0C8A7B-CAC6-46D0-87E2-DC0110A78999}" type="slidenum">
              <a:rPr lang="ar-KW" smtClean="0"/>
              <a:t>50</a:t>
            </a:fld>
            <a:endParaRPr lang="ar-KW"/>
          </a:p>
        </p:txBody>
      </p:sp>
    </p:spTree>
    <p:extLst>
      <p:ext uri="{BB962C8B-B14F-4D97-AF65-F5344CB8AC3E}">
        <p14:creationId xmlns:p14="http://schemas.microsoft.com/office/powerpoint/2010/main" val="1398510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KW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F0C8A7B-CAC6-46D0-87E2-DC0110A78999}" type="slidenum">
              <a:rPr lang="ar-KW" smtClean="0"/>
              <a:t>53</a:t>
            </a:fld>
            <a:endParaRPr lang="ar-KW"/>
          </a:p>
        </p:txBody>
      </p:sp>
    </p:spTree>
    <p:extLst>
      <p:ext uri="{BB962C8B-B14F-4D97-AF65-F5344CB8AC3E}">
        <p14:creationId xmlns:p14="http://schemas.microsoft.com/office/powerpoint/2010/main" val="70054402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KW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F0C8A7B-CAC6-46D0-87E2-DC0110A78999}" type="slidenum">
              <a:rPr lang="ar-KW" smtClean="0"/>
              <a:t>56</a:t>
            </a:fld>
            <a:endParaRPr lang="ar-KW"/>
          </a:p>
        </p:txBody>
      </p:sp>
    </p:spTree>
    <p:extLst>
      <p:ext uri="{BB962C8B-B14F-4D97-AF65-F5344CB8AC3E}">
        <p14:creationId xmlns:p14="http://schemas.microsoft.com/office/powerpoint/2010/main" val="288264944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ar-SA" smtClean="0"/>
              <a:t>انقر لتحرير نمط العنوان الثانوي الرئيسي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94F982-5F46-4C3F-98EB-0EC5F5163AC9}" type="datetimeFigureOut">
              <a:rPr lang="ar-KW" smtClean="0"/>
              <a:t>15/05/1438</a:t>
            </a:fld>
            <a:endParaRPr lang="ar-KW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KW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5AFE92-1E6B-43A6-B6C0-DCA677DAB031}" type="slidenum">
              <a:rPr lang="ar-KW" smtClean="0"/>
              <a:t>‹#›</a:t>
            </a:fld>
            <a:endParaRPr lang="ar-KW"/>
          </a:p>
        </p:txBody>
      </p:sp>
    </p:spTree>
    <p:extLst>
      <p:ext uri="{BB962C8B-B14F-4D97-AF65-F5344CB8AC3E}">
        <p14:creationId xmlns:p14="http://schemas.microsoft.com/office/powerpoint/2010/main" val="3217790648"/>
      </p:ext>
    </p:extLst>
  </p:cSld>
  <p:clrMapOvr>
    <a:masterClrMapping/>
  </p:clrMapOvr>
  <p:transition spd="slow">
    <p:push dir="u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94F982-5F46-4C3F-98EB-0EC5F5163AC9}" type="datetimeFigureOut">
              <a:rPr lang="ar-KW" smtClean="0"/>
              <a:t>15/05/1438</a:t>
            </a:fld>
            <a:endParaRPr lang="ar-KW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KW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5AFE92-1E6B-43A6-B6C0-DCA677DAB031}" type="slidenum">
              <a:rPr lang="ar-KW" smtClean="0"/>
              <a:t>‹#›</a:t>
            </a:fld>
            <a:endParaRPr lang="ar-KW"/>
          </a:p>
        </p:txBody>
      </p:sp>
    </p:spTree>
    <p:extLst>
      <p:ext uri="{BB962C8B-B14F-4D97-AF65-F5344CB8AC3E}">
        <p14:creationId xmlns:p14="http://schemas.microsoft.com/office/powerpoint/2010/main" val="1311817166"/>
      </p:ext>
    </p:extLst>
  </p:cSld>
  <p:clrMapOvr>
    <a:masterClrMapping/>
  </p:clrMapOvr>
  <p:transition spd="slow">
    <p:push dir="u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94F982-5F46-4C3F-98EB-0EC5F5163AC9}" type="datetimeFigureOut">
              <a:rPr lang="ar-KW" smtClean="0"/>
              <a:t>15/05/1438</a:t>
            </a:fld>
            <a:endParaRPr lang="ar-KW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KW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5AFE92-1E6B-43A6-B6C0-DCA677DAB031}" type="slidenum">
              <a:rPr lang="ar-KW" smtClean="0"/>
              <a:t>‹#›</a:t>
            </a:fld>
            <a:endParaRPr lang="ar-KW"/>
          </a:p>
        </p:txBody>
      </p:sp>
    </p:spTree>
    <p:extLst>
      <p:ext uri="{BB962C8B-B14F-4D97-AF65-F5344CB8AC3E}">
        <p14:creationId xmlns:p14="http://schemas.microsoft.com/office/powerpoint/2010/main" val="2390243619"/>
      </p:ext>
    </p:extLst>
  </p:cSld>
  <p:clrMapOvr>
    <a:masterClrMapping/>
  </p:clrMapOvr>
  <p:transition spd="slow">
    <p:push dir="u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94F982-5F46-4C3F-98EB-0EC5F5163AC9}" type="datetimeFigureOut">
              <a:rPr lang="ar-KW" smtClean="0"/>
              <a:t>15/05/1438</a:t>
            </a:fld>
            <a:endParaRPr lang="ar-KW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KW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5AFE92-1E6B-43A6-B6C0-DCA677DAB031}" type="slidenum">
              <a:rPr lang="ar-KW" smtClean="0"/>
              <a:t>‹#›</a:t>
            </a:fld>
            <a:endParaRPr lang="ar-KW"/>
          </a:p>
        </p:txBody>
      </p:sp>
    </p:spTree>
    <p:extLst>
      <p:ext uri="{BB962C8B-B14F-4D97-AF65-F5344CB8AC3E}">
        <p14:creationId xmlns:p14="http://schemas.microsoft.com/office/powerpoint/2010/main" val="1881039233"/>
      </p:ext>
    </p:extLst>
  </p:cSld>
  <p:clrMapOvr>
    <a:masterClrMapping/>
  </p:clrMapOvr>
  <p:transition spd="slow">
    <p:push dir="u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94F982-5F46-4C3F-98EB-0EC5F5163AC9}" type="datetimeFigureOut">
              <a:rPr lang="ar-KW" smtClean="0"/>
              <a:t>15/05/1438</a:t>
            </a:fld>
            <a:endParaRPr lang="ar-KW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KW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5AFE92-1E6B-43A6-B6C0-DCA677DAB031}" type="slidenum">
              <a:rPr lang="ar-KW" smtClean="0"/>
              <a:t>‹#›</a:t>
            </a:fld>
            <a:endParaRPr lang="ar-KW"/>
          </a:p>
        </p:txBody>
      </p:sp>
    </p:spTree>
    <p:extLst>
      <p:ext uri="{BB962C8B-B14F-4D97-AF65-F5344CB8AC3E}">
        <p14:creationId xmlns:p14="http://schemas.microsoft.com/office/powerpoint/2010/main" val="1983514699"/>
      </p:ext>
    </p:extLst>
  </p:cSld>
  <p:clrMapOvr>
    <a:masterClrMapping/>
  </p:clrMapOvr>
  <p:transition spd="slow">
    <p:push dir="u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94F982-5F46-4C3F-98EB-0EC5F5163AC9}" type="datetimeFigureOut">
              <a:rPr lang="ar-KW" smtClean="0"/>
              <a:t>15/05/1438</a:t>
            </a:fld>
            <a:endParaRPr lang="ar-KW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KW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5AFE92-1E6B-43A6-B6C0-DCA677DAB031}" type="slidenum">
              <a:rPr lang="ar-KW" smtClean="0"/>
              <a:t>‹#›</a:t>
            </a:fld>
            <a:endParaRPr lang="ar-KW"/>
          </a:p>
        </p:txBody>
      </p:sp>
    </p:spTree>
    <p:extLst>
      <p:ext uri="{BB962C8B-B14F-4D97-AF65-F5344CB8AC3E}">
        <p14:creationId xmlns:p14="http://schemas.microsoft.com/office/powerpoint/2010/main" val="2080489514"/>
      </p:ext>
    </p:extLst>
  </p:cSld>
  <p:clrMapOvr>
    <a:masterClrMapping/>
  </p:clrMapOvr>
  <p:transition spd="slow">
    <p:push dir="u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94F982-5F46-4C3F-98EB-0EC5F5163AC9}" type="datetimeFigureOut">
              <a:rPr lang="ar-KW" smtClean="0"/>
              <a:t>15/05/1438</a:t>
            </a:fld>
            <a:endParaRPr lang="ar-KW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KW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5AFE92-1E6B-43A6-B6C0-DCA677DAB031}" type="slidenum">
              <a:rPr lang="ar-KW" smtClean="0"/>
              <a:t>‹#›</a:t>
            </a:fld>
            <a:endParaRPr lang="ar-KW"/>
          </a:p>
        </p:txBody>
      </p:sp>
    </p:spTree>
    <p:extLst>
      <p:ext uri="{BB962C8B-B14F-4D97-AF65-F5344CB8AC3E}">
        <p14:creationId xmlns:p14="http://schemas.microsoft.com/office/powerpoint/2010/main" val="4271238477"/>
      </p:ext>
    </p:extLst>
  </p:cSld>
  <p:clrMapOvr>
    <a:masterClrMapping/>
  </p:clrMapOvr>
  <p:transition spd="slow">
    <p:push dir="u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94F982-5F46-4C3F-98EB-0EC5F5163AC9}" type="datetimeFigureOut">
              <a:rPr lang="ar-KW" smtClean="0"/>
              <a:t>15/05/1438</a:t>
            </a:fld>
            <a:endParaRPr lang="ar-KW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KW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5AFE92-1E6B-43A6-B6C0-DCA677DAB031}" type="slidenum">
              <a:rPr lang="ar-KW" smtClean="0"/>
              <a:t>‹#›</a:t>
            </a:fld>
            <a:endParaRPr lang="ar-KW"/>
          </a:p>
        </p:txBody>
      </p:sp>
    </p:spTree>
    <p:extLst>
      <p:ext uri="{BB962C8B-B14F-4D97-AF65-F5344CB8AC3E}">
        <p14:creationId xmlns:p14="http://schemas.microsoft.com/office/powerpoint/2010/main" val="3736902466"/>
      </p:ext>
    </p:extLst>
  </p:cSld>
  <p:clrMapOvr>
    <a:masterClrMapping/>
  </p:clrMapOvr>
  <p:transition spd="slow">
    <p:push dir="u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94F982-5F46-4C3F-98EB-0EC5F5163AC9}" type="datetimeFigureOut">
              <a:rPr lang="ar-KW" smtClean="0"/>
              <a:t>15/05/1438</a:t>
            </a:fld>
            <a:endParaRPr lang="ar-KW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KW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5AFE92-1E6B-43A6-B6C0-DCA677DAB031}" type="slidenum">
              <a:rPr lang="ar-KW" smtClean="0"/>
              <a:t>‹#›</a:t>
            </a:fld>
            <a:endParaRPr lang="ar-KW"/>
          </a:p>
        </p:txBody>
      </p:sp>
    </p:spTree>
    <p:extLst>
      <p:ext uri="{BB962C8B-B14F-4D97-AF65-F5344CB8AC3E}">
        <p14:creationId xmlns:p14="http://schemas.microsoft.com/office/powerpoint/2010/main" val="4130282659"/>
      </p:ext>
    </p:extLst>
  </p:cSld>
  <p:clrMapOvr>
    <a:masterClrMapping/>
  </p:clrMapOvr>
  <p:transition spd="slow">
    <p:push dir="u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94F982-5F46-4C3F-98EB-0EC5F5163AC9}" type="datetimeFigureOut">
              <a:rPr lang="ar-KW" smtClean="0"/>
              <a:t>15/05/1438</a:t>
            </a:fld>
            <a:endParaRPr lang="ar-KW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KW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5AFE92-1E6B-43A6-B6C0-DCA677DAB031}" type="slidenum">
              <a:rPr lang="ar-KW" smtClean="0"/>
              <a:t>‹#›</a:t>
            </a:fld>
            <a:endParaRPr lang="ar-KW"/>
          </a:p>
        </p:txBody>
      </p:sp>
    </p:spTree>
    <p:extLst>
      <p:ext uri="{BB962C8B-B14F-4D97-AF65-F5344CB8AC3E}">
        <p14:creationId xmlns:p14="http://schemas.microsoft.com/office/powerpoint/2010/main" val="2652446760"/>
      </p:ext>
    </p:extLst>
  </p:cSld>
  <p:clrMapOvr>
    <a:masterClrMapping/>
  </p:clrMapOvr>
  <p:transition spd="slow">
    <p:push dir="u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ar-SA" smtClean="0"/>
              <a:t>انقر فوق الأيقونة لإضافة صورة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94F982-5F46-4C3F-98EB-0EC5F5163AC9}" type="datetimeFigureOut">
              <a:rPr lang="ar-KW" smtClean="0"/>
              <a:t>15/05/1438</a:t>
            </a:fld>
            <a:endParaRPr lang="ar-KW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KW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5AFE92-1E6B-43A6-B6C0-DCA677DAB031}" type="slidenum">
              <a:rPr lang="ar-KW" smtClean="0"/>
              <a:t>‹#›</a:t>
            </a:fld>
            <a:endParaRPr lang="ar-KW"/>
          </a:p>
        </p:txBody>
      </p:sp>
    </p:spTree>
    <p:extLst>
      <p:ext uri="{BB962C8B-B14F-4D97-AF65-F5344CB8AC3E}">
        <p14:creationId xmlns:p14="http://schemas.microsoft.com/office/powerpoint/2010/main" val="4240725830"/>
      </p:ext>
    </p:extLst>
  </p:cSld>
  <p:clrMapOvr>
    <a:masterClrMapping/>
  </p:clrMapOvr>
  <p:transition spd="slow">
    <p:push dir="u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94F982-5F46-4C3F-98EB-0EC5F5163AC9}" type="datetimeFigureOut">
              <a:rPr lang="ar-KW" smtClean="0"/>
              <a:t>15/05/1438</a:t>
            </a:fld>
            <a:endParaRPr lang="ar-KW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KW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55AFE92-1E6B-43A6-B6C0-DCA677DAB031}" type="slidenum">
              <a:rPr lang="ar-KW" smtClean="0"/>
              <a:t>‹#›</a:t>
            </a:fld>
            <a:endParaRPr lang="ar-KW"/>
          </a:p>
        </p:txBody>
      </p:sp>
    </p:spTree>
    <p:extLst>
      <p:ext uri="{BB962C8B-B14F-4D97-AF65-F5344CB8AC3E}">
        <p14:creationId xmlns:p14="http://schemas.microsoft.com/office/powerpoint/2010/main" val="12129181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ransition spd="slow">
    <p:push dir="u"/>
  </p:transition>
  <p:txStyles>
    <p:titleStyle>
      <a:lvl1pPr algn="l" defTabSz="914400" rtl="1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r" defTabSz="914400" rtl="1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7" Type="http://schemas.openxmlformats.org/officeDocument/2006/relationships/image" Target="../media/image19.jp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3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1.jpeg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3.jpeg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5.jpeg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1.jpeg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7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3.png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7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نتيجة بحث الصور عن بسملة متحركة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8332" y="751113"/>
            <a:ext cx="9633858" cy="48169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4546805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مستطيل مستدير الزوايا 9"/>
          <p:cNvSpPr/>
          <p:nvPr/>
        </p:nvSpPr>
        <p:spPr>
          <a:xfrm>
            <a:off x="1109664" y="6388422"/>
            <a:ext cx="10347960" cy="36576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KW" b="1" dirty="0" smtClean="0"/>
              <a:t>كتاب التلميذ: صفحة 86                                                                                                   دليل المعلم:  صفحة 105</a:t>
            </a:r>
            <a:endParaRPr lang="ar-KW" b="1" dirty="0"/>
          </a:p>
        </p:txBody>
      </p:sp>
      <p:sp>
        <p:nvSpPr>
          <p:cNvPr id="2" name="مستطيل 1"/>
          <p:cNvSpPr/>
          <p:nvPr/>
        </p:nvSpPr>
        <p:spPr>
          <a:xfrm>
            <a:off x="1304084" y="2118209"/>
            <a:ext cx="10887916" cy="1569660"/>
          </a:xfrm>
          <a:prstGeom prst="rect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ar-KW" sz="2400" b="1" u="sng" dirty="0">
                <a:solidFill>
                  <a:srgbClr val="0070C0"/>
                </a:solidFill>
              </a:rPr>
              <a:t>نوع النشاط : </a:t>
            </a:r>
            <a:r>
              <a:rPr lang="ar-KW" sz="2400" b="1" dirty="0" smtClean="0"/>
              <a:t>مجموعات من (3-5)</a:t>
            </a:r>
            <a:endParaRPr lang="ar-KW" sz="2400" b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ar-KW" sz="2400" b="1" u="sng" dirty="0">
                <a:solidFill>
                  <a:srgbClr val="0070C0"/>
                </a:solidFill>
              </a:rPr>
              <a:t>المهارات المكتسبة : </a:t>
            </a:r>
            <a:r>
              <a:rPr lang="ar-KW" sz="2400" b="1" dirty="0" smtClean="0"/>
              <a:t>الملاحظة ,الاستنتاج , تداول الأدوات ,تصميم نموذج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ar-KW" sz="2400" b="1" u="sng" dirty="0" smtClean="0">
                <a:solidFill>
                  <a:srgbClr val="0070C0"/>
                </a:solidFill>
              </a:rPr>
              <a:t>المواد المستخدمة : </a:t>
            </a:r>
            <a:r>
              <a:rPr lang="ar-KW" sz="2400" b="1" dirty="0" smtClean="0"/>
              <a:t>خشب– فلين– ألواح ألومنيوم – قماش – صندوق – مغناطيسات مختلفة الحجم والشكل</a:t>
            </a:r>
            <a:endParaRPr lang="ar-KW" sz="2400" b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ar-KW" sz="2400" b="1" u="sng" dirty="0">
                <a:solidFill>
                  <a:srgbClr val="0070C0"/>
                </a:solidFill>
              </a:rPr>
              <a:t>زمن النشاط المقترح : </a:t>
            </a:r>
            <a:r>
              <a:rPr lang="ar-KW" sz="2400" b="1" dirty="0" smtClean="0">
                <a:solidFill>
                  <a:schemeClr val="tx1"/>
                </a:solidFill>
              </a:rPr>
              <a:t>15</a:t>
            </a:r>
            <a:r>
              <a:rPr lang="ar-KW" sz="2400" b="1" dirty="0" smtClean="0"/>
              <a:t> </a:t>
            </a:r>
            <a:r>
              <a:rPr lang="ar-KW" sz="2400" b="1" dirty="0"/>
              <a:t>دقائق</a:t>
            </a:r>
          </a:p>
        </p:txBody>
      </p:sp>
      <p:pic>
        <p:nvPicPr>
          <p:cNvPr id="3" name="صورة 2"/>
          <p:cNvPicPr>
            <a:picLocks noChangeAspect="1"/>
          </p:cNvPicPr>
          <p:nvPr/>
        </p:nvPicPr>
        <p:blipFill rotWithShape="1">
          <a:blip r:embed="rId2"/>
          <a:srcRect l="27434" t="26103" r="39804" b="49265"/>
          <a:stretch/>
        </p:blipFill>
        <p:spPr>
          <a:xfrm>
            <a:off x="1536832" y="3793192"/>
            <a:ext cx="9493623" cy="2486584"/>
          </a:xfrm>
          <a:prstGeom prst="rect">
            <a:avLst/>
          </a:prstGeom>
        </p:spPr>
      </p:pic>
      <p:sp>
        <p:nvSpPr>
          <p:cNvPr id="12" name="مستطيل 11"/>
          <p:cNvSpPr/>
          <p:nvPr/>
        </p:nvSpPr>
        <p:spPr>
          <a:xfrm>
            <a:off x="3014664" y="312185"/>
            <a:ext cx="7742054" cy="1101876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effectLst>
            <a:softEdge rad="127000"/>
          </a:effectLst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KW" sz="3600" b="1" dirty="0" smtClean="0">
                <a:solidFill>
                  <a:schemeClr val="bg1"/>
                </a:solidFill>
              </a:rPr>
              <a:t>طرق المحافظة على المغناطيس</a:t>
            </a:r>
            <a:endParaRPr lang="ar-KW" sz="3600" b="1" dirty="0">
              <a:solidFill>
                <a:srgbClr val="FFFF00"/>
              </a:solidFill>
            </a:endParaRPr>
          </a:p>
        </p:txBody>
      </p:sp>
      <p:sp>
        <p:nvSpPr>
          <p:cNvPr id="13" name="شكل بيضاوي 12"/>
          <p:cNvSpPr/>
          <p:nvPr/>
        </p:nvSpPr>
        <p:spPr>
          <a:xfrm>
            <a:off x="10445994" y="122653"/>
            <a:ext cx="1514007" cy="1454046"/>
          </a:xfrm>
          <a:prstGeom prst="ellipse">
            <a:avLst/>
          </a:prstGeom>
          <a:solidFill>
            <a:srgbClr val="EFFFEF"/>
          </a:solidFill>
          <a:effectLst>
            <a:glow rad="101600">
              <a:schemeClr val="accent2">
                <a:satMod val="175000"/>
                <a:alpha val="40000"/>
              </a:schemeClr>
            </a:glow>
            <a:softEdge rad="63500"/>
          </a:effectLst>
        </p:spPr>
        <p:style>
          <a:lnRef idx="1">
            <a:schemeClr val="accent6"/>
          </a:lnRef>
          <a:fillRef idx="1002">
            <a:schemeClr val="lt2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KW" sz="2800" b="1" dirty="0" smtClean="0"/>
              <a:t>النشاط</a:t>
            </a:r>
          </a:p>
          <a:p>
            <a:pPr algn="ctr"/>
            <a:r>
              <a:rPr lang="ar-KW" sz="2800" b="1" dirty="0" smtClean="0"/>
              <a:t>( 1 )</a:t>
            </a:r>
            <a:endParaRPr lang="ar-KW" sz="2800" b="1" dirty="0"/>
          </a:p>
        </p:txBody>
      </p:sp>
    </p:spTree>
    <p:extLst>
      <p:ext uri="{BB962C8B-B14F-4D97-AF65-F5344CB8AC3E}">
        <p14:creationId xmlns:p14="http://schemas.microsoft.com/office/powerpoint/2010/main" val="314390579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شكل بيضاوي 5"/>
          <p:cNvSpPr/>
          <p:nvPr/>
        </p:nvSpPr>
        <p:spPr>
          <a:xfrm>
            <a:off x="10251467" y="206931"/>
            <a:ext cx="1826229" cy="1454046"/>
          </a:xfrm>
          <a:prstGeom prst="ellipse">
            <a:avLst/>
          </a:prstGeom>
          <a:solidFill>
            <a:srgbClr val="FFFF00"/>
          </a:solidFill>
          <a:effectLst>
            <a:glow rad="228600">
              <a:schemeClr val="accent4">
                <a:satMod val="175000"/>
                <a:alpha val="40000"/>
              </a:schemeClr>
            </a:glow>
            <a:softEdge rad="63500"/>
          </a:effectLst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KW" sz="2800" b="1" dirty="0" smtClean="0"/>
              <a:t>ملاحظات</a:t>
            </a:r>
          </a:p>
          <a:p>
            <a:pPr algn="ctr"/>
            <a:r>
              <a:rPr lang="ar-KW" sz="2800" b="1" dirty="0" smtClean="0"/>
              <a:t>عامة ومهمة</a:t>
            </a:r>
            <a:endParaRPr lang="ar-KW" sz="2800" b="1" dirty="0"/>
          </a:p>
        </p:txBody>
      </p:sp>
      <p:sp>
        <p:nvSpPr>
          <p:cNvPr id="10" name="مستطيل مستدير الزوايا 9"/>
          <p:cNvSpPr/>
          <p:nvPr/>
        </p:nvSpPr>
        <p:spPr>
          <a:xfrm>
            <a:off x="1109664" y="6388422"/>
            <a:ext cx="10347960" cy="36576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KW" b="1" dirty="0" smtClean="0"/>
              <a:t>كتاب التلميذ: صفحة 86                                                                                                    دليل المعلم:  صفحة 105</a:t>
            </a:r>
            <a:endParaRPr lang="ar-KW" b="1" dirty="0"/>
          </a:p>
        </p:txBody>
      </p:sp>
      <p:graphicFrame>
        <p:nvGraphicFramePr>
          <p:cNvPr id="2" name="رسم تخطيطي 1"/>
          <p:cNvGraphicFramePr/>
          <p:nvPr>
            <p:extLst>
              <p:ext uri="{D42A27DB-BD31-4B8C-83A1-F6EECF244321}">
                <p14:modId xmlns:p14="http://schemas.microsoft.com/office/powerpoint/2010/main" val="526061580"/>
              </p:ext>
            </p:extLst>
          </p:nvPr>
        </p:nvGraphicFramePr>
        <p:xfrm>
          <a:off x="1979653" y="0"/>
          <a:ext cx="812800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pSp>
        <p:nvGrpSpPr>
          <p:cNvPr id="7" name="مجموعة 6"/>
          <p:cNvGrpSpPr/>
          <p:nvPr/>
        </p:nvGrpSpPr>
        <p:grpSpPr>
          <a:xfrm>
            <a:off x="7637929" y="712707"/>
            <a:ext cx="2407024" cy="4881257"/>
            <a:chOff x="530046" y="-235572"/>
            <a:chExt cx="2156944" cy="4881257"/>
          </a:xfrm>
        </p:grpSpPr>
        <p:sp>
          <p:nvSpPr>
            <p:cNvPr id="9" name="مستطيل 8"/>
            <p:cNvSpPr/>
            <p:nvPr/>
          </p:nvSpPr>
          <p:spPr>
            <a:xfrm>
              <a:off x="530046" y="719169"/>
              <a:ext cx="1972131" cy="3926516"/>
            </a:xfrm>
            <a:prstGeom prst="rect">
              <a:avLst/>
            </a:prstGeom>
            <a:noFill/>
            <a:ln>
              <a:noFill/>
            </a:ln>
            <a:sp3d/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4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1" name="مستطيل 10"/>
            <p:cNvSpPr/>
            <p:nvPr/>
          </p:nvSpPr>
          <p:spPr>
            <a:xfrm>
              <a:off x="530046" y="-235572"/>
              <a:ext cx="2156944" cy="3926516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0" tIns="154305" rIns="0" bIns="0" numCol="1" spcCol="1270" anchor="t" anchorCtr="0">
              <a:noAutofit/>
            </a:bodyPr>
            <a:lstStyle/>
            <a:p>
              <a:pPr lvl="0" algn="ctr" defTabSz="2000250" rtl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ar-KW" sz="4500" b="1" kern="1200" dirty="0" smtClean="0">
                <a:solidFill>
                  <a:schemeClr val="tx1"/>
                </a:solidFill>
              </a:endParaRPr>
            </a:p>
            <a:p>
              <a:pPr lvl="0" algn="ctr" defTabSz="2000250" rtl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ar-KW" sz="3200" b="1" dirty="0">
                  <a:solidFill>
                    <a:schemeClr val="tx1"/>
                  </a:solidFill>
                </a:rPr>
                <a:t>ا</a:t>
              </a:r>
              <a:r>
                <a:rPr lang="ar-KW" sz="3200" b="1" dirty="0" smtClean="0">
                  <a:solidFill>
                    <a:schemeClr val="tx1"/>
                  </a:solidFill>
                </a:rPr>
                <a:t>ترك </a:t>
              </a:r>
              <a:r>
                <a:rPr lang="ar-KW" sz="3200" b="1" dirty="0" smtClean="0">
                  <a:solidFill>
                    <a:schemeClr val="tx1"/>
                  </a:solidFill>
                </a:rPr>
                <a:t>للمعلمين حرية التفكير والمناقشة في المجموعات </a:t>
              </a:r>
              <a:endParaRPr lang="ar-KW" sz="3200" b="1" kern="1200" dirty="0">
                <a:solidFill>
                  <a:schemeClr val="tx1"/>
                </a:solidFill>
              </a:endParaRPr>
            </a:p>
          </p:txBody>
        </p:sp>
      </p:grpSp>
      <p:sp>
        <p:nvSpPr>
          <p:cNvPr id="4" name="مستطيل 3"/>
          <p:cNvSpPr/>
          <p:nvPr/>
        </p:nvSpPr>
        <p:spPr>
          <a:xfrm>
            <a:off x="-116218" y="4913975"/>
            <a:ext cx="12431609" cy="107721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KW" sz="3200" b="1" u="sng" cap="none" spc="0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C00000"/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من طرق المحافظة على المغناطيسات : </a:t>
            </a:r>
          </a:p>
          <a:p>
            <a:pPr algn="ctr"/>
            <a:r>
              <a:rPr lang="ar-KW" sz="3200" b="1" cap="none" spc="0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وضعها داخل صندوق بشكل متباعد يفصل بينهما قطع من الفلين لمنع نشوء مجال </a:t>
            </a:r>
            <a:r>
              <a:rPr lang="ar-KW" sz="3200" b="1" cap="none" spc="0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مغناطيسي.</a:t>
            </a:r>
            <a:endParaRPr lang="ar-SA" sz="3200" b="1" cap="none" spc="0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8215956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مستطيل مستدير الزوايا 9"/>
          <p:cNvSpPr/>
          <p:nvPr/>
        </p:nvSpPr>
        <p:spPr>
          <a:xfrm>
            <a:off x="1109664" y="6388422"/>
            <a:ext cx="10347960" cy="36576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KW" b="1" dirty="0" smtClean="0"/>
              <a:t>كتاب التلميذ: صفحة 86                                                                                                   دليل المعلم:  صفحة 106</a:t>
            </a:r>
            <a:endParaRPr lang="ar-KW" b="1" dirty="0"/>
          </a:p>
        </p:txBody>
      </p:sp>
      <p:sp>
        <p:nvSpPr>
          <p:cNvPr id="3" name="تمرير أفقي 2"/>
          <p:cNvSpPr/>
          <p:nvPr/>
        </p:nvSpPr>
        <p:spPr>
          <a:xfrm>
            <a:off x="1314973" y="2176170"/>
            <a:ext cx="9947563" cy="3879272"/>
          </a:xfrm>
          <a:prstGeom prst="horizontalScroll">
            <a:avLst/>
          </a:prstGeom>
          <a:solidFill>
            <a:srgbClr val="F0FABE"/>
          </a:solidFill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KW" sz="3600" b="1" dirty="0" smtClean="0">
                <a:solidFill>
                  <a:srgbClr val="002060"/>
                </a:solidFill>
              </a:rPr>
              <a:t>دع المتعلمين يضعون علامة    </a:t>
            </a:r>
            <a:r>
              <a:rPr lang="ar-KW" sz="3600" b="1" u="sng" dirty="0" smtClean="0">
                <a:solidFill>
                  <a:srgbClr val="C00000"/>
                </a:solidFill>
                <a:sym typeface="Wingdings" panose="05000000000000000000" pitchFamily="2" charset="2"/>
              </a:rPr>
              <a:t></a:t>
            </a:r>
            <a:r>
              <a:rPr lang="ar-KW" sz="3600" b="1" dirty="0" smtClean="0">
                <a:solidFill>
                  <a:srgbClr val="002060"/>
                </a:solidFill>
              </a:rPr>
              <a:t>  </a:t>
            </a:r>
            <a:r>
              <a:rPr lang="ar-KW" sz="3600" b="1" dirty="0" smtClean="0">
                <a:solidFill>
                  <a:srgbClr val="002060"/>
                </a:solidFill>
              </a:rPr>
              <a:t>عند </a:t>
            </a:r>
            <a:r>
              <a:rPr lang="ar-KW" sz="3600" b="1" dirty="0" smtClean="0">
                <a:solidFill>
                  <a:srgbClr val="002060"/>
                </a:solidFill>
              </a:rPr>
              <a:t>الطرق الصحيحة للمحافظة على المغناطيس وعلامة    </a:t>
            </a:r>
            <a:r>
              <a:rPr lang="ar-KW" sz="3600" b="1" u="sng" dirty="0" smtClean="0">
                <a:solidFill>
                  <a:srgbClr val="C00000"/>
                </a:solidFill>
              </a:rPr>
              <a:t>×</a:t>
            </a:r>
            <a:r>
              <a:rPr lang="ar-KW" sz="3600" b="1" dirty="0" smtClean="0">
                <a:solidFill>
                  <a:srgbClr val="002060"/>
                </a:solidFill>
              </a:rPr>
              <a:t> عند الطرق الخاطئة</a:t>
            </a:r>
            <a:endParaRPr lang="ar-KW" sz="3600" b="1" dirty="0">
              <a:solidFill>
                <a:srgbClr val="002060"/>
              </a:solidFill>
            </a:endParaRPr>
          </a:p>
        </p:txBody>
      </p:sp>
      <p:sp>
        <p:nvSpPr>
          <p:cNvPr id="13" name="مستطيل 12"/>
          <p:cNvSpPr/>
          <p:nvPr/>
        </p:nvSpPr>
        <p:spPr>
          <a:xfrm>
            <a:off x="3014664" y="312185"/>
            <a:ext cx="7742054" cy="1101876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effectLst>
            <a:softEdge rad="127000"/>
          </a:effectLst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KW" sz="3600" b="1" dirty="0">
                <a:solidFill>
                  <a:schemeClr val="bg1"/>
                </a:solidFill>
              </a:rPr>
              <a:t>سلوكيات صحيحة للتعامل مع المغناطيس</a:t>
            </a:r>
            <a:endParaRPr lang="ar-KW" sz="3600" b="1" dirty="0">
              <a:solidFill>
                <a:srgbClr val="FFFF00"/>
              </a:solidFill>
            </a:endParaRPr>
          </a:p>
        </p:txBody>
      </p:sp>
      <p:sp>
        <p:nvSpPr>
          <p:cNvPr id="14" name="شكل بيضاوي 13"/>
          <p:cNvSpPr/>
          <p:nvPr/>
        </p:nvSpPr>
        <p:spPr>
          <a:xfrm>
            <a:off x="10445994" y="122653"/>
            <a:ext cx="1514007" cy="1454046"/>
          </a:xfrm>
          <a:prstGeom prst="ellipse">
            <a:avLst/>
          </a:prstGeom>
          <a:solidFill>
            <a:srgbClr val="EFFFEF"/>
          </a:solidFill>
          <a:effectLst>
            <a:glow rad="101600">
              <a:schemeClr val="accent2">
                <a:satMod val="175000"/>
                <a:alpha val="40000"/>
              </a:schemeClr>
            </a:glow>
            <a:softEdge rad="63500"/>
          </a:effectLst>
        </p:spPr>
        <p:style>
          <a:lnRef idx="1">
            <a:schemeClr val="accent6"/>
          </a:lnRef>
          <a:fillRef idx="1002">
            <a:schemeClr val="lt2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KW" sz="2800" b="1" dirty="0" smtClean="0"/>
              <a:t>النشاط</a:t>
            </a:r>
          </a:p>
          <a:p>
            <a:pPr algn="ctr"/>
            <a:r>
              <a:rPr lang="ar-KW" sz="2800" b="1" dirty="0" smtClean="0"/>
              <a:t>( 2 )</a:t>
            </a:r>
            <a:endParaRPr lang="ar-KW" sz="2800" b="1" dirty="0"/>
          </a:p>
        </p:txBody>
      </p:sp>
    </p:spTree>
    <p:extLst>
      <p:ext uri="{BB962C8B-B14F-4D97-AF65-F5344CB8AC3E}">
        <p14:creationId xmlns:p14="http://schemas.microsoft.com/office/powerpoint/2010/main" val="316160464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مستطيل مستدير الزوايا 9"/>
          <p:cNvSpPr/>
          <p:nvPr/>
        </p:nvSpPr>
        <p:spPr>
          <a:xfrm>
            <a:off x="1109664" y="6388422"/>
            <a:ext cx="10347960" cy="36576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KW" b="1" dirty="0"/>
              <a:t>كتاب التلميذ: صفحة 86                                                                                                   دليل المعلم:  صفحة 106</a:t>
            </a:r>
          </a:p>
        </p:txBody>
      </p:sp>
      <p:sp>
        <p:nvSpPr>
          <p:cNvPr id="12" name="مستطيل 11"/>
          <p:cNvSpPr/>
          <p:nvPr/>
        </p:nvSpPr>
        <p:spPr>
          <a:xfrm>
            <a:off x="3331554" y="1590543"/>
            <a:ext cx="5904180" cy="2062103"/>
          </a:xfrm>
          <a:prstGeom prst="rect">
            <a:avLst/>
          </a:prstGeom>
          <a:ln/>
          <a:effectLst>
            <a:glow rad="228600">
              <a:schemeClr val="accent1">
                <a:satMod val="175000"/>
                <a:alpha val="40000"/>
              </a:schemeClr>
            </a:glow>
            <a:softEdge rad="127000"/>
          </a:effec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ar-KW" sz="3200" b="1" u="sng" dirty="0">
                <a:solidFill>
                  <a:srgbClr val="0070C0"/>
                </a:solidFill>
              </a:rPr>
              <a:t>نوع النشاط : </a:t>
            </a:r>
            <a:r>
              <a:rPr lang="ar-KW" sz="3200" b="1" dirty="0" smtClean="0"/>
              <a:t> فردي</a:t>
            </a:r>
            <a:endParaRPr lang="ar-KW" sz="3200" b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ar-KW" sz="3200" b="1" u="sng" dirty="0">
                <a:solidFill>
                  <a:srgbClr val="0070C0"/>
                </a:solidFill>
              </a:rPr>
              <a:t>المهارات المكتسبة : </a:t>
            </a:r>
            <a:r>
              <a:rPr lang="ar-KW" sz="3200" b="1" dirty="0" smtClean="0"/>
              <a:t>الملاحظة، الاستنتاج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ar-KW" sz="3200" b="1" u="sng" dirty="0" smtClean="0">
                <a:solidFill>
                  <a:srgbClr val="0070C0"/>
                </a:solidFill>
              </a:rPr>
              <a:t>المواد المستخدمة : </a:t>
            </a:r>
            <a:r>
              <a:rPr lang="ar-KW" sz="3200" b="1" dirty="0" smtClean="0"/>
              <a:t>كتاب المتعلم</a:t>
            </a:r>
            <a:endParaRPr lang="ar-KW" sz="3200" b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ar-KW" sz="3200" b="1" u="sng" dirty="0">
                <a:solidFill>
                  <a:srgbClr val="0070C0"/>
                </a:solidFill>
              </a:rPr>
              <a:t>زمن النشاط المقترح </a:t>
            </a:r>
            <a:r>
              <a:rPr lang="ar-KW" sz="3200" b="1" u="sng" dirty="0" smtClean="0">
                <a:solidFill>
                  <a:srgbClr val="0070C0"/>
                </a:solidFill>
              </a:rPr>
              <a:t>:</a:t>
            </a:r>
            <a:r>
              <a:rPr lang="ar-KW" sz="3200" b="1" dirty="0" smtClean="0"/>
              <a:t>10دقائق</a:t>
            </a:r>
            <a:endParaRPr lang="ar-KW" sz="3200" b="1" dirty="0"/>
          </a:p>
        </p:txBody>
      </p:sp>
      <p:pic>
        <p:nvPicPr>
          <p:cNvPr id="2" name="صورة 1"/>
          <p:cNvPicPr>
            <a:picLocks noChangeAspect="1"/>
          </p:cNvPicPr>
          <p:nvPr/>
        </p:nvPicPr>
        <p:blipFill rotWithShape="1">
          <a:blip r:embed="rId2"/>
          <a:srcRect l="32292" t="41544" r="13448" b="27390"/>
          <a:stretch/>
        </p:blipFill>
        <p:spPr>
          <a:xfrm>
            <a:off x="2400582" y="3789143"/>
            <a:ext cx="8074677" cy="2599279"/>
          </a:xfrm>
          <a:prstGeom prst="rect">
            <a:avLst/>
          </a:prstGeom>
        </p:spPr>
      </p:pic>
      <p:sp>
        <p:nvSpPr>
          <p:cNvPr id="13" name="مستطيل 12"/>
          <p:cNvSpPr/>
          <p:nvPr/>
        </p:nvSpPr>
        <p:spPr>
          <a:xfrm>
            <a:off x="3014664" y="312185"/>
            <a:ext cx="7742054" cy="1101876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effectLst>
            <a:softEdge rad="127000"/>
          </a:effectLst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KW" sz="3600" b="1" dirty="0">
                <a:solidFill>
                  <a:schemeClr val="bg1"/>
                </a:solidFill>
              </a:rPr>
              <a:t>سلوكيات صحيحة للتعامل مع المغناطيس</a:t>
            </a:r>
            <a:endParaRPr lang="ar-KW" sz="3600" b="1" dirty="0">
              <a:solidFill>
                <a:srgbClr val="FFFF00"/>
              </a:solidFill>
            </a:endParaRPr>
          </a:p>
        </p:txBody>
      </p:sp>
      <p:sp>
        <p:nvSpPr>
          <p:cNvPr id="14" name="شكل بيضاوي 13"/>
          <p:cNvSpPr/>
          <p:nvPr/>
        </p:nvSpPr>
        <p:spPr>
          <a:xfrm>
            <a:off x="10445994" y="122653"/>
            <a:ext cx="1514007" cy="1454046"/>
          </a:xfrm>
          <a:prstGeom prst="ellipse">
            <a:avLst/>
          </a:prstGeom>
          <a:solidFill>
            <a:srgbClr val="EFFFEF"/>
          </a:solidFill>
          <a:effectLst>
            <a:glow rad="101600">
              <a:schemeClr val="accent2">
                <a:satMod val="175000"/>
                <a:alpha val="40000"/>
              </a:schemeClr>
            </a:glow>
            <a:softEdge rad="63500"/>
          </a:effectLst>
        </p:spPr>
        <p:style>
          <a:lnRef idx="1">
            <a:schemeClr val="accent6"/>
          </a:lnRef>
          <a:fillRef idx="1002">
            <a:schemeClr val="lt2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KW" sz="2800" b="1" dirty="0" smtClean="0"/>
              <a:t>النشاط</a:t>
            </a:r>
          </a:p>
          <a:p>
            <a:pPr algn="ctr"/>
            <a:r>
              <a:rPr lang="ar-KW" sz="2800" b="1" dirty="0" smtClean="0"/>
              <a:t>( 2 )</a:t>
            </a:r>
            <a:endParaRPr lang="ar-KW" sz="2800" b="1" dirty="0"/>
          </a:p>
        </p:txBody>
      </p:sp>
    </p:spTree>
    <p:extLst>
      <p:ext uri="{BB962C8B-B14F-4D97-AF65-F5344CB8AC3E}">
        <p14:creationId xmlns:p14="http://schemas.microsoft.com/office/powerpoint/2010/main" val="132615303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شكل بيضاوي 5"/>
          <p:cNvSpPr/>
          <p:nvPr/>
        </p:nvSpPr>
        <p:spPr>
          <a:xfrm>
            <a:off x="131091" y="2568874"/>
            <a:ext cx="3777521" cy="1700889"/>
          </a:xfrm>
          <a:prstGeom prst="ellipse">
            <a:avLst/>
          </a:prstGeom>
          <a:effectLst>
            <a:glow rad="228600">
              <a:schemeClr val="accent4">
                <a:satMod val="175000"/>
                <a:alpha val="40000"/>
              </a:schemeClr>
            </a:glow>
            <a:softEdge rad="317500"/>
          </a:effectLst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KW" sz="2800" b="1" dirty="0" smtClean="0"/>
              <a:t>ملاحظات</a:t>
            </a:r>
          </a:p>
          <a:p>
            <a:pPr algn="ctr"/>
            <a:r>
              <a:rPr lang="ar-KW" sz="2800" b="1" dirty="0" smtClean="0"/>
              <a:t>عامة ومهمة</a:t>
            </a:r>
            <a:endParaRPr lang="ar-KW" sz="2800" b="1" dirty="0"/>
          </a:p>
        </p:txBody>
      </p:sp>
      <p:sp>
        <p:nvSpPr>
          <p:cNvPr id="10" name="مستطيل مستدير الزوايا 9"/>
          <p:cNvSpPr/>
          <p:nvPr/>
        </p:nvSpPr>
        <p:spPr>
          <a:xfrm>
            <a:off x="1109664" y="6388422"/>
            <a:ext cx="10347960" cy="36576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KW" b="1" dirty="0"/>
              <a:t>كتاب التلميذ: صفحة 86                                                                                                   دليل المعلم:  صفحة 106</a:t>
            </a:r>
          </a:p>
        </p:txBody>
      </p:sp>
      <p:sp>
        <p:nvSpPr>
          <p:cNvPr id="3" name="وسيلة شرح مع سهم إلى اليسار 2"/>
          <p:cNvSpPr/>
          <p:nvPr/>
        </p:nvSpPr>
        <p:spPr>
          <a:xfrm>
            <a:off x="4083424" y="599204"/>
            <a:ext cx="8005481" cy="5640231"/>
          </a:xfrm>
          <a:prstGeom prst="leftArrowCallout">
            <a:avLst/>
          </a:prstGeom>
          <a:effectLst>
            <a:glow rad="228600">
              <a:schemeClr val="accent3">
                <a:satMod val="175000"/>
                <a:alpha val="40000"/>
              </a:schemeClr>
            </a:glow>
            <a:softEdge rad="63500"/>
          </a:effectLst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KW" sz="3200" b="1" u="sng" dirty="0">
                <a:solidFill>
                  <a:schemeClr val="tx1"/>
                </a:solidFill>
              </a:rPr>
              <a:t>ا</a:t>
            </a:r>
            <a:r>
              <a:rPr lang="ar-KW" sz="3200" b="1" u="sng" dirty="0" smtClean="0">
                <a:solidFill>
                  <a:schemeClr val="tx1"/>
                </a:solidFill>
              </a:rPr>
              <a:t>عرض </a:t>
            </a:r>
            <a:r>
              <a:rPr lang="ar-KW" sz="3200" b="1" u="sng" dirty="0" smtClean="0">
                <a:solidFill>
                  <a:schemeClr val="tx1"/>
                </a:solidFill>
              </a:rPr>
              <a:t>فيلماً تعليمياً حول طرق الحفاظ على المغناطيس</a:t>
            </a:r>
          </a:p>
          <a:p>
            <a:endParaRPr lang="ar-KW" sz="3200" b="1" dirty="0">
              <a:solidFill>
                <a:srgbClr val="0070C0"/>
              </a:solidFill>
            </a:endParaRPr>
          </a:p>
          <a:p>
            <a:r>
              <a:rPr lang="ar-KW" sz="3200" b="1" dirty="0" smtClean="0">
                <a:solidFill>
                  <a:srgbClr val="0070C0"/>
                </a:solidFill>
              </a:rPr>
              <a:t>1- وضع المغناطيسات في العلب المخصصة لها.</a:t>
            </a:r>
          </a:p>
          <a:p>
            <a:r>
              <a:rPr lang="ar-KW" sz="3200" b="1" dirty="0" smtClean="0">
                <a:solidFill>
                  <a:srgbClr val="0070C0"/>
                </a:solidFill>
              </a:rPr>
              <a:t>2- عدم تعرض المغناطيس للحرارة.</a:t>
            </a:r>
          </a:p>
          <a:p>
            <a:r>
              <a:rPr lang="ar-KW" sz="3200" b="1" dirty="0" smtClean="0">
                <a:solidFill>
                  <a:srgbClr val="0070C0"/>
                </a:solidFill>
              </a:rPr>
              <a:t>3- عدم رمي المغناطيس على الأرض.</a:t>
            </a:r>
          </a:p>
          <a:p>
            <a:r>
              <a:rPr lang="ar-KW" sz="3200" b="1" dirty="0" smtClean="0">
                <a:solidFill>
                  <a:srgbClr val="0070C0"/>
                </a:solidFill>
              </a:rPr>
              <a:t>4- عدم الطرق على المغناطيس.</a:t>
            </a:r>
            <a:endParaRPr lang="ar-KW" sz="3200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413114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مستطيل مستدير الزوايا 9"/>
          <p:cNvSpPr/>
          <p:nvPr/>
        </p:nvSpPr>
        <p:spPr>
          <a:xfrm>
            <a:off x="1109664" y="6388422"/>
            <a:ext cx="10347960" cy="36576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KW" b="1" dirty="0"/>
              <a:t>كتاب التلميذ: صفحة </a:t>
            </a:r>
            <a:r>
              <a:rPr lang="ar-KW" b="1" dirty="0" smtClean="0"/>
              <a:t>87                                                                                                   </a:t>
            </a:r>
            <a:r>
              <a:rPr lang="ar-KW" b="1" dirty="0"/>
              <a:t>دليل المعلم:  صفحة 106</a:t>
            </a:r>
          </a:p>
        </p:txBody>
      </p:sp>
      <p:sp>
        <p:nvSpPr>
          <p:cNvPr id="12" name="مستطيل 11"/>
          <p:cNvSpPr/>
          <p:nvPr/>
        </p:nvSpPr>
        <p:spPr>
          <a:xfrm>
            <a:off x="8251124" y="193820"/>
            <a:ext cx="3796516" cy="1323439"/>
          </a:xfrm>
          <a:prstGeom prst="rect">
            <a:avLst/>
          </a:prstGeom>
          <a:ln w="57150"/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ar-KW" sz="4000" b="1" cap="none" spc="0" dirty="0" smtClean="0">
                <a:ln w="0"/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القيم الشخصية والأمن والسلامة</a:t>
            </a:r>
            <a:endParaRPr lang="ar-SA" sz="4000" b="1" cap="none" spc="0" dirty="0">
              <a:ln w="0"/>
              <a:solidFill>
                <a:schemeClr val="tx1">
                  <a:lumMod val="85000"/>
                  <a:lumOff val="1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11" name="صورة 10"/>
          <p:cNvPicPr>
            <a:picLocks noChangeAspect="1"/>
          </p:cNvPicPr>
          <p:nvPr/>
        </p:nvPicPr>
        <p:blipFill rotWithShape="1">
          <a:blip r:embed="rId2"/>
          <a:srcRect l="19683" t="26837" r="11795" b="10847"/>
          <a:stretch/>
        </p:blipFill>
        <p:spPr>
          <a:xfrm>
            <a:off x="1317812" y="1714770"/>
            <a:ext cx="9078629" cy="44761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275221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مستطيل مستدير الزوايا 9"/>
          <p:cNvSpPr/>
          <p:nvPr/>
        </p:nvSpPr>
        <p:spPr>
          <a:xfrm>
            <a:off x="1109664" y="6388422"/>
            <a:ext cx="10347960" cy="36576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KW" b="1" dirty="0"/>
              <a:t>كتاب التلميذ: صفحة </a:t>
            </a:r>
            <a:r>
              <a:rPr lang="ar-KW" b="1" dirty="0" smtClean="0"/>
              <a:t>87                                                                                                   </a:t>
            </a:r>
            <a:r>
              <a:rPr lang="ar-KW" b="1" dirty="0"/>
              <a:t>دليل المعلم:  صفحة 106</a:t>
            </a:r>
          </a:p>
        </p:txBody>
      </p:sp>
      <p:sp>
        <p:nvSpPr>
          <p:cNvPr id="9" name="مستطيل 8"/>
          <p:cNvSpPr/>
          <p:nvPr/>
        </p:nvSpPr>
        <p:spPr>
          <a:xfrm>
            <a:off x="8176653" y="199806"/>
            <a:ext cx="3796516" cy="707886"/>
          </a:xfrm>
          <a:prstGeom prst="rect">
            <a:avLst/>
          </a:prstGeom>
          <a:ln w="57150"/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ar-KW" sz="4000" b="1" cap="none" spc="0" dirty="0" smtClean="0">
                <a:ln w="0"/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نشاط منزلي</a:t>
            </a:r>
            <a:endParaRPr lang="ar-SA" sz="4000" b="1" cap="none" spc="0" dirty="0">
              <a:ln w="0"/>
              <a:solidFill>
                <a:schemeClr val="tx1">
                  <a:lumMod val="85000"/>
                  <a:lumOff val="1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3" name="مستطيل مستدير الزوايا 12"/>
          <p:cNvSpPr/>
          <p:nvPr/>
        </p:nvSpPr>
        <p:spPr>
          <a:xfrm>
            <a:off x="610089" y="1283954"/>
            <a:ext cx="11347109" cy="1134337"/>
          </a:xfrm>
          <a:prstGeom prst="roundRect">
            <a:avLst/>
          </a:prstGeom>
          <a:solidFill>
            <a:srgbClr val="F7FCBC"/>
          </a:solidFill>
          <a:effectLst>
            <a:softEdge rad="31750"/>
          </a:effectLst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KW" sz="2800" b="1" dirty="0" smtClean="0"/>
              <a:t>بمساعدة الأهل , قم بصنع لعبة مغناطيسية</a:t>
            </a:r>
            <a:endParaRPr lang="ar-KW" sz="2800" b="1" dirty="0"/>
          </a:p>
        </p:txBody>
      </p:sp>
      <p:pic>
        <p:nvPicPr>
          <p:cNvPr id="2" name="صورة 1"/>
          <p:cNvPicPr>
            <a:picLocks noChangeAspect="1"/>
          </p:cNvPicPr>
          <p:nvPr/>
        </p:nvPicPr>
        <p:blipFill rotWithShape="1">
          <a:blip r:embed="rId2"/>
          <a:srcRect l="16790" t="30515" r="10555" b="18750"/>
          <a:stretch/>
        </p:blipFill>
        <p:spPr>
          <a:xfrm>
            <a:off x="1694328" y="2547662"/>
            <a:ext cx="9453283" cy="37113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688807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3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مستطيل مستدير الزوايا 9"/>
          <p:cNvSpPr/>
          <p:nvPr/>
        </p:nvSpPr>
        <p:spPr>
          <a:xfrm>
            <a:off x="1109664" y="6388422"/>
            <a:ext cx="10347960" cy="36576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KW" b="1" dirty="0"/>
              <a:t>كتاب التلميذ: صفحة </a:t>
            </a:r>
            <a:r>
              <a:rPr lang="ar-KW" b="1" dirty="0" smtClean="0"/>
              <a:t>87                                                                                                   </a:t>
            </a:r>
            <a:r>
              <a:rPr lang="ar-KW" b="1" dirty="0"/>
              <a:t>دليل المعلم:  صفحة 106</a:t>
            </a:r>
          </a:p>
        </p:txBody>
      </p:sp>
      <p:sp>
        <p:nvSpPr>
          <p:cNvPr id="18" name="مستطيل مستدير الزوايا 17"/>
          <p:cNvSpPr/>
          <p:nvPr/>
        </p:nvSpPr>
        <p:spPr>
          <a:xfrm>
            <a:off x="8369468" y="690045"/>
            <a:ext cx="3442336" cy="1081779"/>
          </a:xfrm>
          <a:prstGeom prst="roundRect">
            <a:avLst/>
          </a:prstGeom>
          <a:ln/>
          <a:effectLst>
            <a:glow rad="101600">
              <a:schemeClr val="accent5">
                <a:satMod val="175000"/>
                <a:alpha val="40000"/>
              </a:schemeClr>
            </a:glow>
            <a:softEdge rad="63500"/>
          </a:effec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KW" sz="3600" b="1" dirty="0" smtClean="0"/>
              <a:t>كتابة المصطلحات الجديدة</a:t>
            </a:r>
            <a:endParaRPr lang="ar-KW" sz="3600" b="1" dirty="0"/>
          </a:p>
        </p:txBody>
      </p:sp>
      <p:sp>
        <p:nvSpPr>
          <p:cNvPr id="11" name="مستطيل 10"/>
          <p:cNvSpPr/>
          <p:nvPr/>
        </p:nvSpPr>
        <p:spPr>
          <a:xfrm>
            <a:off x="7066448" y="3702144"/>
            <a:ext cx="4745356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ar-KW" sz="4000" b="1" u="sng" dirty="0" smtClean="0">
                <a:ln w="0"/>
                <a:solidFill>
                  <a:srgbClr val="0070C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مغناطيس صالح للاستعمال</a:t>
            </a:r>
            <a:endParaRPr lang="ar-SA" sz="4000" b="1" cap="none" spc="0" dirty="0">
              <a:ln w="0"/>
              <a:solidFill>
                <a:srgbClr val="0070C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4" name="مستطيل 13"/>
          <p:cNvSpPr/>
          <p:nvPr/>
        </p:nvSpPr>
        <p:spPr>
          <a:xfrm>
            <a:off x="1537521" y="4887889"/>
            <a:ext cx="5528927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ar-KW" sz="4000" b="1" u="sng" dirty="0" smtClean="0">
                <a:ln w="0"/>
                <a:solidFill>
                  <a:srgbClr val="0070C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مغناطيس غير صالح للاستعمال</a:t>
            </a:r>
            <a:endParaRPr lang="ar-SA" sz="4000" b="1" cap="none" spc="0" dirty="0">
              <a:ln w="0"/>
              <a:solidFill>
                <a:srgbClr val="0070C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3" name="صورة 2"/>
          <p:cNvPicPr>
            <a:picLocks noChangeAspect="1"/>
          </p:cNvPicPr>
          <p:nvPr/>
        </p:nvPicPr>
        <p:blipFill rotWithShape="1">
          <a:blip r:embed="rId2"/>
          <a:srcRect l="34628" t="27206" r="12725" b="30698"/>
          <a:stretch/>
        </p:blipFill>
        <p:spPr>
          <a:xfrm>
            <a:off x="619965" y="226443"/>
            <a:ext cx="6849895" cy="3079377"/>
          </a:xfrm>
          <a:prstGeom prst="rect">
            <a:avLst/>
          </a:prstGeom>
          <a:ln>
            <a:noFill/>
          </a:ln>
          <a:effectLst>
            <a:glow rad="101600">
              <a:schemeClr val="accent2">
                <a:satMod val="175000"/>
                <a:alpha val="40000"/>
              </a:schemeClr>
            </a:glow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33579796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11" grpId="0"/>
      <p:bldP spid="14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مستطيل مستدير الزوايا 4"/>
          <p:cNvSpPr/>
          <p:nvPr/>
        </p:nvSpPr>
        <p:spPr>
          <a:xfrm>
            <a:off x="653143" y="6388422"/>
            <a:ext cx="10804481" cy="40481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KW" b="1" dirty="0" smtClean="0"/>
              <a:t>كتاب التلميذ: صفحة 89  -93                                                                                                    دليل المعلم:  صفحة 107</a:t>
            </a:r>
            <a:endParaRPr lang="ar-KW" b="1" dirty="0"/>
          </a:p>
        </p:txBody>
      </p:sp>
      <p:sp>
        <p:nvSpPr>
          <p:cNvPr id="2" name="مستطيل 1"/>
          <p:cNvSpPr/>
          <p:nvPr/>
        </p:nvSpPr>
        <p:spPr>
          <a:xfrm>
            <a:off x="400050" y="938805"/>
            <a:ext cx="11472863" cy="5146541"/>
          </a:xfrm>
          <a:prstGeom prst="rect">
            <a:avLst/>
          </a:prstGeom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1" anchor="ctr"/>
          <a:lstStyle/>
          <a:p>
            <a:r>
              <a:rPr lang="ar-KW" sz="2800" b="1" u="sng" dirty="0" smtClean="0">
                <a:solidFill>
                  <a:srgbClr val="FF0000"/>
                </a:solidFill>
              </a:rPr>
              <a:t>الحصة : </a:t>
            </a:r>
            <a:r>
              <a:rPr lang="ar-KW" sz="2800" b="1" dirty="0" smtClean="0">
                <a:solidFill>
                  <a:schemeClr val="tx1"/>
                </a:solidFill>
              </a:rPr>
              <a:t>الثانية</a:t>
            </a:r>
          </a:p>
          <a:p>
            <a:endParaRPr lang="ar-KW" sz="2800" b="1" dirty="0" smtClean="0">
              <a:solidFill>
                <a:schemeClr val="tx1"/>
              </a:solidFill>
            </a:endParaRPr>
          </a:p>
          <a:p>
            <a:r>
              <a:rPr lang="ar-KW" sz="2800" b="1" u="sng" dirty="0" smtClean="0">
                <a:solidFill>
                  <a:srgbClr val="FF0000"/>
                </a:solidFill>
              </a:rPr>
              <a:t>معيار المنهج (3-3): </a:t>
            </a:r>
          </a:p>
          <a:p>
            <a:pPr algn="just"/>
            <a:r>
              <a:rPr lang="ar-KW" sz="2800" b="1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يتعرف على الممارسات الآمنة في استخدام التكنولوجيات المعروفة مثل البطاريات </a:t>
            </a:r>
          </a:p>
          <a:p>
            <a:pPr algn="just"/>
            <a:r>
              <a:rPr lang="ar-KW" sz="2800" b="1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( في كشاف ) في استخدام المغناطيسات (بعيداً عن الأجهزة </a:t>
            </a:r>
            <a:r>
              <a:rPr lang="ar-KW" sz="2800" b="1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الالكترونية) </a:t>
            </a:r>
            <a:r>
              <a:rPr lang="ar-KW" sz="2800" b="1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والأدوات البسيطة</a:t>
            </a:r>
          </a:p>
          <a:p>
            <a:pPr algn="just"/>
            <a:r>
              <a:rPr lang="ar-KW" sz="2800" b="1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(السكاكين والشوك والملاعق وغيرها). </a:t>
            </a:r>
            <a:endParaRPr lang="ar-KW" sz="2800" b="1" dirty="0" smtClean="0"/>
          </a:p>
          <a:p>
            <a:endParaRPr lang="ar-KW" sz="2800" b="1" dirty="0" smtClean="0"/>
          </a:p>
          <a:p>
            <a:r>
              <a:rPr lang="ar-KW" sz="2800" b="1" u="sng" dirty="0" smtClean="0">
                <a:solidFill>
                  <a:srgbClr val="FF0000"/>
                </a:solidFill>
              </a:rPr>
              <a:t>المفاهيم العلمية المتضمنة في الكفاية الخاصة:</a:t>
            </a:r>
          </a:p>
          <a:p>
            <a:r>
              <a:rPr lang="ar-KW" sz="2800" b="1" dirty="0" smtClean="0">
                <a:solidFill>
                  <a:schemeClr val="tx1"/>
                </a:solidFill>
              </a:rPr>
              <a:t>1- الطرق الآمنة للتعامل مع البطاريات والأدوات البسيطة.</a:t>
            </a:r>
          </a:p>
          <a:p>
            <a:endParaRPr lang="ar-KW" sz="2800" b="1" dirty="0"/>
          </a:p>
          <a:p>
            <a:r>
              <a:rPr lang="ar-KW" sz="2800" b="1" u="sng" dirty="0" smtClean="0">
                <a:solidFill>
                  <a:srgbClr val="FF0000"/>
                </a:solidFill>
              </a:rPr>
              <a:t>مصادر التعلم :</a:t>
            </a:r>
          </a:p>
          <a:p>
            <a:r>
              <a:rPr lang="ar-KW" sz="2800" b="1" dirty="0" smtClean="0">
                <a:solidFill>
                  <a:schemeClr val="tx1"/>
                </a:solidFill>
              </a:rPr>
              <a:t>الآيباد</a:t>
            </a:r>
            <a:r>
              <a:rPr lang="ar-KW" sz="2800" b="1" dirty="0" smtClean="0">
                <a:solidFill>
                  <a:schemeClr val="tx1"/>
                </a:solidFill>
              </a:rPr>
              <a:t>– حاسوب – برنامج تعليمي – شاشة تفاعلية (سبورة </a:t>
            </a:r>
            <a:r>
              <a:rPr lang="ar-KW" sz="2800" b="1" dirty="0" smtClean="0">
                <a:solidFill>
                  <a:schemeClr val="tx1"/>
                </a:solidFill>
              </a:rPr>
              <a:t>ذكية).</a:t>
            </a:r>
            <a:endParaRPr lang="ar-KW" sz="2800" b="1" dirty="0">
              <a:solidFill>
                <a:schemeClr val="tx1"/>
              </a:solidFill>
            </a:endParaRPr>
          </a:p>
        </p:txBody>
      </p:sp>
      <p:sp>
        <p:nvSpPr>
          <p:cNvPr id="3" name="مستطيل 2"/>
          <p:cNvSpPr/>
          <p:nvPr/>
        </p:nvSpPr>
        <p:spPr>
          <a:xfrm>
            <a:off x="-434702" y="230919"/>
            <a:ext cx="12307615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ar-KW" sz="4000" b="1" dirty="0"/>
              <a:t>الأمن والسلامة في التعامل مع البطاريات والأدوات البسيطة </a:t>
            </a:r>
          </a:p>
        </p:txBody>
      </p:sp>
    </p:spTree>
    <p:extLst>
      <p:ext uri="{BB962C8B-B14F-4D97-AF65-F5344CB8AC3E}">
        <p14:creationId xmlns:p14="http://schemas.microsoft.com/office/powerpoint/2010/main" val="297752890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مستطيل مستدير الزوايا 4"/>
          <p:cNvSpPr/>
          <p:nvPr/>
        </p:nvSpPr>
        <p:spPr>
          <a:xfrm>
            <a:off x="1109664" y="6368143"/>
            <a:ext cx="10597922" cy="386039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KW" b="1" dirty="0"/>
              <a:t>كتاب التلميذ: صفحة 89                                                                                                      دليل المعلم:  صفحة 107</a:t>
            </a:r>
          </a:p>
        </p:txBody>
      </p:sp>
      <p:pic>
        <p:nvPicPr>
          <p:cNvPr id="2" name="صورة 1"/>
          <p:cNvPicPr>
            <a:picLocks noChangeAspect="1"/>
          </p:cNvPicPr>
          <p:nvPr/>
        </p:nvPicPr>
        <p:blipFill rotWithShape="1">
          <a:blip r:embed="rId2"/>
          <a:srcRect l="26711" t="14707" r="7248" b="11029"/>
          <a:stretch/>
        </p:blipFill>
        <p:spPr>
          <a:xfrm>
            <a:off x="2460813" y="142544"/>
            <a:ext cx="9628094" cy="6087246"/>
          </a:xfrm>
          <a:prstGeom prst="rect">
            <a:avLst/>
          </a:prstGeom>
        </p:spPr>
      </p:pic>
      <p:sp>
        <p:nvSpPr>
          <p:cNvPr id="8" name="مستطيل 7"/>
          <p:cNvSpPr/>
          <p:nvPr/>
        </p:nvSpPr>
        <p:spPr>
          <a:xfrm rot="18493178">
            <a:off x="-811697" y="1196525"/>
            <a:ext cx="384272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KW" sz="5400" dirty="0" smtClean="0">
                <a:ln w="0"/>
                <a:solidFill>
                  <a:srgbClr val="FF0000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النشاط التحفيزي</a:t>
            </a:r>
            <a:endParaRPr lang="ar-SA" sz="5400" dirty="0">
              <a:ln w="0"/>
              <a:solidFill>
                <a:srgbClr val="FF0000"/>
              </a:solidFill>
              <a:effectLst>
                <a:glow rad="228600">
                  <a:schemeClr val="accent5">
                    <a:satMod val="175000"/>
                    <a:alpha val="40000"/>
                  </a:schemeClr>
                </a:glow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97357008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مربع نص 3"/>
          <p:cNvSpPr txBox="1"/>
          <p:nvPr/>
        </p:nvSpPr>
        <p:spPr>
          <a:xfrm>
            <a:off x="7767281" y="957035"/>
            <a:ext cx="4398529" cy="1200329"/>
          </a:xfrm>
          <a:prstGeom prst="rect">
            <a:avLst/>
          </a:prstGeom>
          <a:noFill/>
        </p:spPr>
        <p:txBody>
          <a:bodyPr wrap="square" rtlCol="1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ar-KW" sz="2400" b="1" spc="50" dirty="0">
                <a:ln w="11430"/>
                <a:solidFill>
                  <a:schemeClr val="accent1">
                    <a:lumMod val="5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وزارة التربية</a:t>
            </a:r>
          </a:p>
          <a:p>
            <a:pPr algn="ctr"/>
            <a:r>
              <a:rPr lang="ar-KW" sz="2400" b="1" spc="50" dirty="0">
                <a:ln w="11430"/>
                <a:solidFill>
                  <a:schemeClr val="accent1">
                    <a:lumMod val="5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الادارة العامة لمنطقة الجهراء التعليمية</a:t>
            </a:r>
          </a:p>
          <a:p>
            <a:pPr algn="ctr"/>
            <a:r>
              <a:rPr lang="ar-KW" sz="2400" b="1" spc="50" dirty="0">
                <a:ln w="11430"/>
                <a:solidFill>
                  <a:schemeClr val="accent1">
                    <a:lumMod val="5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التوجيه الفني للعلوم</a:t>
            </a:r>
          </a:p>
        </p:txBody>
      </p:sp>
      <p:sp>
        <p:nvSpPr>
          <p:cNvPr id="7" name="مستطيل 6"/>
          <p:cNvSpPr/>
          <p:nvPr/>
        </p:nvSpPr>
        <p:spPr>
          <a:xfrm>
            <a:off x="1373986" y="2390821"/>
            <a:ext cx="9358312" cy="2062103"/>
          </a:xfrm>
          <a:prstGeom prst="rect">
            <a:avLst/>
          </a:prstGeom>
          <a:solidFill>
            <a:srgbClr val="EFFFEF"/>
          </a:solidFill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ar-KW" sz="32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C00000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خطة توطين التدريب للمنهج الوطني القائم على الكفايات </a:t>
            </a:r>
          </a:p>
          <a:p>
            <a:pPr algn="ctr"/>
            <a:r>
              <a:rPr lang="ar-KW" sz="3200" b="1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للصف الأول الابتدائي (الفصل الدراسي الثاني) </a:t>
            </a:r>
          </a:p>
          <a:p>
            <a:pPr algn="ctr"/>
            <a:r>
              <a:rPr lang="ar-KW" sz="3200" b="1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العام الدراسي 2016-2017</a:t>
            </a:r>
          </a:p>
          <a:p>
            <a:pPr algn="ctr"/>
            <a:r>
              <a:rPr lang="ar-KW" sz="3200" b="1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الأسبوع التاسع</a:t>
            </a:r>
            <a:endParaRPr lang="ar-SA" sz="3200" b="1" dirty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5122" name="Picture 2" descr="C:\صور\خلفيات 2010\تزيين\ku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91682" y="128360"/>
            <a:ext cx="742950" cy="828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مستطيل 5"/>
          <p:cNvSpPr/>
          <p:nvPr/>
        </p:nvSpPr>
        <p:spPr>
          <a:xfrm>
            <a:off x="3300808" y="4887451"/>
            <a:ext cx="5504667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ar-KW" sz="36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5">
                    <a:lumMod val="50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إعداد منطقة الجهراء التعليمية</a:t>
            </a:r>
            <a:endParaRPr lang="ar-SA" sz="3600" b="1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5">
                  <a:lumMod val="50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4357618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75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250"/>
                            </p:stCondLst>
                            <p:childTnLst>
                              <p:par>
                                <p:cTn id="13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250"/>
                            </p:stCondLst>
                            <p:childTnLst>
                              <p:par>
                                <p:cTn id="20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 tmFilter="0,0; .5, 1; 1, 1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" grpId="0" animBg="1"/>
      <p:bldP spid="6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مستطيل 8"/>
          <p:cNvSpPr/>
          <p:nvPr/>
        </p:nvSpPr>
        <p:spPr>
          <a:xfrm>
            <a:off x="3014664" y="218056"/>
            <a:ext cx="7742054" cy="1101876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effectLst>
            <a:softEdge rad="127000"/>
          </a:effectLst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KW" sz="3600" b="1" dirty="0" smtClean="0">
                <a:solidFill>
                  <a:schemeClr val="bg1"/>
                </a:solidFill>
              </a:rPr>
              <a:t>الأمن والسلامة في التعامل مع الأدوات البسيطة</a:t>
            </a:r>
            <a:endParaRPr lang="ar-KW" sz="3600" b="1" dirty="0">
              <a:solidFill>
                <a:srgbClr val="FFFF00"/>
              </a:solidFill>
            </a:endParaRPr>
          </a:p>
        </p:txBody>
      </p:sp>
      <p:sp>
        <p:nvSpPr>
          <p:cNvPr id="6" name="شكل بيضاوي 5"/>
          <p:cNvSpPr/>
          <p:nvPr/>
        </p:nvSpPr>
        <p:spPr>
          <a:xfrm>
            <a:off x="10445994" y="28524"/>
            <a:ext cx="1514007" cy="1454046"/>
          </a:xfrm>
          <a:prstGeom prst="ellipse">
            <a:avLst/>
          </a:prstGeom>
          <a:solidFill>
            <a:srgbClr val="EFFFEF"/>
          </a:solidFill>
          <a:effectLst>
            <a:glow rad="101600">
              <a:schemeClr val="accent2">
                <a:satMod val="175000"/>
                <a:alpha val="40000"/>
              </a:schemeClr>
            </a:glow>
            <a:softEdge rad="63500"/>
          </a:effectLst>
        </p:spPr>
        <p:style>
          <a:lnRef idx="1">
            <a:schemeClr val="accent6"/>
          </a:lnRef>
          <a:fillRef idx="1002">
            <a:schemeClr val="lt2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KW" sz="2800" b="1" dirty="0" smtClean="0"/>
              <a:t>النشاط</a:t>
            </a:r>
          </a:p>
          <a:p>
            <a:pPr algn="ctr"/>
            <a:r>
              <a:rPr lang="ar-KW" sz="2800" b="1" dirty="0" smtClean="0"/>
              <a:t>( 1 )</a:t>
            </a:r>
            <a:endParaRPr lang="ar-KW" sz="2800" b="1" dirty="0"/>
          </a:p>
        </p:txBody>
      </p:sp>
      <p:sp>
        <p:nvSpPr>
          <p:cNvPr id="10" name="مستطيل مستدير الزوايا 9"/>
          <p:cNvSpPr/>
          <p:nvPr/>
        </p:nvSpPr>
        <p:spPr>
          <a:xfrm>
            <a:off x="1109663" y="6388422"/>
            <a:ext cx="10581593" cy="36576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KW" b="1" dirty="0"/>
              <a:t>كتاب التلميذ: صفحة 89                                                                                                      دليل المعلم:  صفحة </a:t>
            </a:r>
            <a:r>
              <a:rPr lang="ar-KW" b="1" dirty="0" smtClean="0"/>
              <a:t>108</a:t>
            </a:r>
            <a:endParaRPr lang="ar-KW" b="1" dirty="0"/>
          </a:p>
        </p:txBody>
      </p:sp>
      <p:sp>
        <p:nvSpPr>
          <p:cNvPr id="3" name="مستطيل ذو زوايا قطرية مخدوشة 2"/>
          <p:cNvSpPr/>
          <p:nvPr/>
        </p:nvSpPr>
        <p:spPr>
          <a:xfrm>
            <a:off x="5791200" y="1595173"/>
            <a:ext cx="6042211" cy="4680646"/>
          </a:xfrm>
          <a:prstGeom prst="snip2DiagRect">
            <a:avLst/>
          </a:prstGeom>
          <a:effectLst>
            <a:softEdge rad="127000"/>
          </a:effectLst>
        </p:spPr>
        <p:style>
          <a:lnRef idx="1">
            <a:schemeClr val="accent2"/>
          </a:lnRef>
          <a:fillRef idx="1002">
            <a:schemeClr val="l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KW" sz="3600" b="1" u="sng" dirty="0" smtClean="0">
                <a:ln w="0"/>
                <a:solidFill>
                  <a:srgbClr val="7030A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ضع أمام المتعلمين طاولة تحتوي على أدوات بسيطة</a:t>
            </a:r>
          </a:p>
          <a:p>
            <a:pPr algn="ctr"/>
            <a:endParaRPr lang="ar-KW" sz="3600" b="1" u="sng" dirty="0">
              <a:ln w="0"/>
              <a:solidFill>
                <a:srgbClr val="7030A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algn="ctr"/>
            <a:r>
              <a:rPr lang="ar-KW" sz="36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دعهم يتفحصون هذه الأدوات ويناقشون في مجموعات طرق الأمن والسلامة في التعامل مع الأدوات البسيطة.</a:t>
            </a:r>
            <a:endParaRPr lang="ar-KW" sz="3600" b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algn="ctr"/>
            <a:endParaRPr lang="ar-KW" sz="3600" dirty="0"/>
          </a:p>
        </p:txBody>
      </p:sp>
      <p:pic>
        <p:nvPicPr>
          <p:cNvPr id="4" name="صورة 3"/>
          <p:cNvPicPr>
            <a:picLocks noChangeAspect="1"/>
          </p:cNvPicPr>
          <p:nvPr/>
        </p:nvPicPr>
        <p:blipFill rotWithShape="1">
          <a:blip r:embed="rId2"/>
          <a:srcRect l="26327" t="50713" r="20533" b="7839"/>
          <a:stretch/>
        </p:blipFill>
        <p:spPr>
          <a:xfrm>
            <a:off x="292385" y="1973178"/>
            <a:ext cx="5161931" cy="37859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761820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مستطيل مستدير الزوايا 9"/>
          <p:cNvSpPr/>
          <p:nvPr/>
        </p:nvSpPr>
        <p:spPr>
          <a:xfrm>
            <a:off x="800100" y="6384481"/>
            <a:ext cx="10657524" cy="369701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KW" b="1" dirty="0"/>
              <a:t>كتاب التلميذ: صفحة 89                                                                                                      دليل المعلم:  صفحة 108</a:t>
            </a:r>
          </a:p>
        </p:txBody>
      </p:sp>
      <p:sp>
        <p:nvSpPr>
          <p:cNvPr id="2" name="مستطيل 1"/>
          <p:cNvSpPr/>
          <p:nvPr/>
        </p:nvSpPr>
        <p:spPr>
          <a:xfrm>
            <a:off x="559905" y="1814672"/>
            <a:ext cx="11118748" cy="1815882"/>
          </a:xfrm>
          <a:prstGeom prst="rect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ar-KW" sz="2800" b="1" u="sng" dirty="0">
                <a:solidFill>
                  <a:srgbClr val="C00000"/>
                </a:solidFill>
              </a:rPr>
              <a:t>نوع النشاط : </a:t>
            </a:r>
            <a:r>
              <a:rPr lang="ar-KW" sz="2800" b="1" dirty="0" smtClean="0"/>
              <a:t>مجموعات من (3-5)</a:t>
            </a:r>
            <a:endParaRPr lang="ar-KW" sz="2800" b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ar-KW" sz="2800" b="1" u="sng" dirty="0">
                <a:solidFill>
                  <a:srgbClr val="C00000"/>
                </a:solidFill>
              </a:rPr>
              <a:t>المهارات المكتسبة : </a:t>
            </a:r>
            <a:r>
              <a:rPr lang="ar-KW" sz="2800" b="1" dirty="0" smtClean="0"/>
              <a:t>الملاحظة , التواصل اللفظي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ar-KW" sz="2800" b="1" u="sng" dirty="0" smtClean="0">
                <a:solidFill>
                  <a:srgbClr val="C00000"/>
                </a:solidFill>
              </a:rPr>
              <a:t>المواد المستخدمة : </a:t>
            </a:r>
            <a:r>
              <a:rPr lang="ar-KW" sz="2800" b="1" dirty="0" smtClean="0"/>
              <a:t>أدوات </a:t>
            </a:r>
            <a:r>
              <a:rPr lang="ar-KW" sz="2800" b="1" dirty="0" smtClean="0"/>
              <a:t>ومصورات (</a:t>
            </a:r>
            <a:r>
              <a:rPr lang="ar-KW" sz="2800" b="1" dirty="0" smtClean="0"/>
              <a:t>شوكات– سكاكين– ملاعق بلاستيكية– مبراة – منحدر)</a:t>
            </a:r>
            <a:endParaRPr lang="ar-KW" sz="2800" b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ar-KW" sz="2800" b="1" u="sng" dirty="0">
                <a:solidFill>
                  <a:srgbClr val="C00000"/>
                </a:solidFill>
              </a:rPr>
              <a:t>زمن النشاط المقترح : </a:t>
            </a:r>
            <a:r>
              <a:rPr lang="ar-KW" sz="2800" b="1" dirty="0" smtClean="0">
                <a:solidFill>
                  <a:schemeClr val="tx1"/>
                </a:solidFill>
              </a:rPr>
              <a:t>10</a:t>
            </a:r>
            <a:r>
              <a:rPr lang="ar-KW" sz="2800" b="1" dirty="0" smtClean="0"/>
              <a:t> </a:t>
            </a:r>
            <a:r>
              <a:rPr lang="ar-KW" sz="2800" b="1" dirty="0"/>
              <a:t>دقائق</a:t>
            </a:r>
          </a:p>
        </p:txBody>
      </p:sp>
      <p:sp>
        <p:nvSpPr>
          <p:cNvPr id="12" name="مستطيل 11"/>
          <p:cNvSpPr/>
          <p:nvPr/>
        </p:nvSpPr>
        <p:spPr>
          <a:xfrm>
            <a:off x="3014664" y="312185"/>
            <a:ext cx="7742054" cy="1101876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effectLst>
            <a:softEdge rad="127000"/>
          </a:effectLst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KW" sz="3600" b="1" dirty="0">
                <a:solidFill>
                  <a:schemeClr val="bg1"/>
                </a:solidFill>
              </a:rPr>
              <a:t>الأمن والسلامة في التعامل مع الأدوات البسيطة</a:t>
            </a:r>
            <a:endParaRPr lang="ar-KW" sz="3600" b="1" dirty="0">
              <a:solidFill>
                <a:srgbClr val="FFFF00"/>
              </a:solidFill>
            </a:endParaRPr>
          </a:p>
        </p:txBody>
      </p:sp>
      <p:sp>
        <p:nvSpPr>
          <p:cNvPr id="13" name="شكل بيضاوي 12"/>
          <p:cNvSpPr/>
          <p:nvPr/>
        </p:nvSpPr>
        <p:spPr>
          <a:xfrm>
            <a:off x="10445994" y="122653"/>
            <a:ext cx="1514007" cy="1454046"/>
          </a:xfrm>
          <a:prstGeom prst="ellipse">
            <a:avLst/>
          </a:prstGeom>
          <a:solidFill>
            <a:srgbClr val="EFFFEF"/>
          </a:solidFill>
          <a:effectLst>
            <a:glow rad="101600">
              <a:schemeClr val="accent2">
                <a:satMod val="175000"/>
                <a:alpha val="40000"/>
              </a:schemeClr>
            </a:glow>
            <a:softEdge rad="63500"/>
          </a:effectLst>
        </p:spPr>
        <p:style>
          <a:lnRef idx="1">
            <a:schemeClr val="accent6"/>
          </a:lnRef>
          <a:fillRef idx="1002">
            <a:schemeClr val="lt2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KW" sz="2800" b="1" dirty="0" smtClean="0"/>
              <a:t>النشاط</a:t>
            </a:r>
          </a:p>
          <a:p>
            <a:pPr algn="ctr"/>
            <a:r>
              <a:rPr lang="ar-KW" sz="2800" b="1" dirty="0" smtClean="0"/>
              <a:t>( 1 )</a:t>
            </a:r>
            <a:endParaRPr lang="ar-KW" sz="2800" b="1" dirty="0"/>
          </a:p>
        </p:txBody>
      </p:sp>
      <p:pic>
        <p:nvPicPr>
          <p:cNvPr id="1026" name="Picture 2" descr="نتيجة بحث الصور عن ‪knife png‬‏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421687" y="-22154388"/>
            <a:ext cx="1800000" cy="17683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صورة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34119" y="4006861"/>
            <a:ext cx="482367" cy="1897309"/>
          </a:xfrm>
          <a:prstGeom prst="rect">
            <a:avLst/>
          </a:prstGeom>
        </p:spPr>
      </p:pic>
      <p:pic>
        <p:nvPicPr>
          <p:cNvPr id="5" name="صورة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14819" y="4587906"/>
            <a:ext cx="1418807" cy="1183574"/>
          </a:xfrm>
          <a:prstGeom prst="rect">
            <a:avLst/>
          </a:prstGeom>
        </p:spPr>
      </p:pic>
      <p:pic>
        <p:nvPicPr>
          <p:cNvPr id="6" name="صورة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56483" y="4110865"/>
            <a:ext cx="1901250" cy="1901250"/>
          </a:xfrm>
          <a:prstGeom prst="rect">
            <a:avLst/>
          </a:prstGeom>
        </p:spPr>
      </p:pic>
      <p:pic>
        <p:nvPicPr>
          <p:cNvPr id="7" name="صورة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29279" y="4189857"/>
            <a:ext cx="1854877" cy="1822258"/>
          </a:xfrm>
          <a:prstGeom prst="rect">
            <a:avLst/>
          </a:prstGeom>
        </p:spPr>
      </p:pic>
      <p:pic>
        <p:nvPicPr>
          <p:cNvPr id="8" name="صورة 7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532"/>
          <a:stretch/>
        </p:blipFill>
        <p:spPr>
          <a:xfrm>
            <a:off x="320842" y="4025314"/>
            <a:ext cx="2585989" cy="19974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825787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شكل بيضاوي 5"/>
          <p:cNvSpPr/>
          <p:nvPr/>
        </p:nvSpPr>
        <p:spPr>
          <a:xfrm>
            <a:off x="10000343" y="174171"/>
            <a:ext cx="2077353" cy="1486806"/>
          </a:xfrm>
          <a:prstGeom prst="ellipse">
            <a:avLst/>
          </a:prstGeom>
          <a:solidFill>
            <a:schemeClr val="accent1"/>
          </a:solidFill>
          <a:effectLst>
            <a:glow rad="228600">
              <a:schemeClr val="accent4">
                <a:satMod val="175000"/>
                <a:alpha val="40000"/>
              </a:schemeClr>
            </a:glow>
            <a:softEdge rad="63500"/>
          </a:effectLst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KW" sz="2800" b="1" dirty="0" smtClean="0">
                <a:ln w="10160">
                  <a:solidFill>
                    <a:schemeClr val="bg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ملاحظات</a:t>
            </a:r>
          </a:p>
          <a:p>
            <a:pPr algn="ctr"/>
            <a:r>
              <a:rPr lang="ar-KW" sz="2800" b="1" dirty="0" smtClean="0">
                <a:ln w="10160">
                  <a:solidFill>
                    <a:schemeClr val="bg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عامة ومهمة</a:t>
            </a:r>
            <a:endParaRPr lang="ar-KW" sz="2800" b="1" dirty="0">
              <a:ln w="10160">
                <a:solidFill>
                  <a:schemeClr val="bg1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10" name="مستطيل مستدير الزوايا 9"/>
          <p:cNvSpPr/>
          <p:nvPr/>
        </p:nvSpPr>
        <p:spPr>
          <a:xfrm>
            <a:off x="1109663" y="6384471"/>
            <a:ext cx="10654165" cy="369711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KW" b="1" dirty="0"/>
              <a:t>كتاب التلميذ: صفحة 89                                                                                                      دليل المعلم:  صفحة 108</a:t>
            </a:r>
          </a:p>
        </p:txBody>
      </p:sp>
      <p:sp>
        <p:nvSpPr>
          <p:cNvPr id="3" name="مستطيل مستدير الزوايا 2"/>
          <p:cNvSpPr/>
          <p:nvPr/>
        </p:nvSpPr>
        <p:spPr>
          <a:xfrm>
            <a:off x="557758" y="2063589"/>
            <a:ext cx="11451772" cy="1175657"/>
          </a:xfrm>
          <a:prstGeom prst="roundRect">
            <a:avLst/>
          </a:prstGeom>
          <a:solidFill>
            <a:srgbClr val="F7FCB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KW" sz="2400" b="1" dirty="0" smtClean="0">
                <a:solidFill>
                  <a:schemeClr val="accent5">
                    <a:lumMod val="50000"/>
                  </a:schemeClr>
                </a:solidFill>
              </a:rPr>
              <a:t>استخدام أدوات غير حادة ( ملعقة – منحدر – مبراة ) مراعياً إجراءات الأمن والسلامة مع المتعلمين داخل الفصل.</a:t>
            </a:r>
            <a:endParaRPr lang="ar-KW" sz="2400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12" name="مستطيل مستدير الزوايا 11"/>
          <p:cNvSpPr/>
          <p:nvPr/>
        </p:nvSpPr>
        <p:spPr>
          <a:xfrm>
            <a:off x="312057" y="3418114"/>
            <a:ext cx="11451772" cy="1175657"/>
          </a:xfrm>
          <a:prstGeom prst="roundRect">
            <a:avLst/>
          </a:prstGeom>
          <a:solidFill>
            <a:srgbClr val="F7FCB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KW" sz="2400" b="1" dirty="0" smtClean="0">
                <a:solidFill>
                  <a:schemeClr val="accent5">
                    <a:lumMod val="50000"/>
                  </a:schemeClr>
                </a:solidFill>
              </a:rPr>
              <a:t>أعرض الأدوات البسيطة الحادة أمام المتعلمين.</a:t>
            </a:r>
            <a:endParaRPr lang="ar-KW" sz="2400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13" name="مستطيل مستدير الزوايا 12"/>
          <p:cNvSpPr/>
          <p:nvPr/>
        </p:nvSpPr>
        <p:spPr>
          <a:xfrm>
            <a:off x="145144" y="4772639"/>
            <a:ext cx="11451772" cy="1175657"/>
          </a:xfrm>
          <a:prstGeom prst="roundRect">
            <a:avLst/>
          </a:prstGeom>
          <a:solidFill>
            <a:srgbClr val="F7FCB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KW" sz="2400" b="1" dirty="0" smtClean="0">
                <a:solidFill>
                  <a:schemeClr val="accent5">
                    <a:lumMod val="50000"/>
                  </a:schemeClr>
                </a:solidFill>
              </a:rPr>
              <a:t>ناقش المتعلمين حول طرق الأمن والسلامة عند استخدام الأدوات البسيطة .</a:t>
            </a:r>
            <a:endParaRPr lang="ar-KW" sz="2400" b="1" dirty="0">
              <a:solidFill>
                <a:schemeClr val="accent5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02454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مستطيل مستدير الزوايا 9"/>
          <p:cNvSpPr/>
          <p:nvPr/>
        </p:nvSpPr>
        <p:spPr>
          <a:xfrm>
            <a:off x="1109663" y="6388422"/>
            <a:ext cx="10565265" cy="36576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KW" b="1" dirty="0"/>
              <a:t>كتاب التلميذ: صفحة 89                                                                                                      دليل المعلم:  صفحة 108</a:t>
            </a:r>
          </a:p>
        </p:txBody>
      </p:sp>
      <p:sp>
        <p:nvSpPr>
          <p:cNvPr id="13" name="مستطيل 12"/>
          <p:cNvSpPr/>
          <p:nvPr/>
        </p:nvSpPr>
        <p:spPr>
          <a:xfrm>
            <a:off x="3014664" y="312185"/>
            <a:ext cx="7742054" cy="1101876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effectLst>
            <a:softEdge rad="127000"/>
          </a:effectLst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KW" sz="3600" b="1" dirty="0" smtClean="0">
                <a:solidFill>
                  <a:schemeClr val="bg1"/>
                </a:solidFill>
              </a:rPr>
              <a:t>افحص البطاريات</a:t>
            </a:r>
            <a:endParaRPr lang="ar-KW" sz="3600" b="1" dirty="0">
              <a:solidFill>
                <a:srgbClr val="FFFF00"/>
              </a:solidFill>
            </a:endParaRPr>
          </a:p>
        </p:txBody>
      </p:sp>
      <p:sp>
        <p:nvSpPr>
          <p:cNvPr id="14" name="شكل بيضاوي 13"/>
          <p:cNvSpPr/>
          <p:nvPr/>
        </p:nvSpPr>
        <p:spPr>
          <a:xfrm>
            <a:off x="10445994" y="122653"/>
            <a:ext cx="1514007" cy="1454046"/>
          </a:xfrm>
          <a:prstGeom prst="ellipse">
            <a:avLst/>
          </a:prstGeom>
          <a:solidFill>
            <a:srgbClr val="EFFFEF"/>
          </a:solidFill>
          <a:effectLst>
            <a:glow rad="101600">
              <a:schemeClr val="accent2">
                <a:satMod val="175000"/>
                <a:alpha val="40000"/>
              </a:schemeClr>
            </a:glow>
            <a:softEdge rad="63500"/>
          </a:effectLst>
        </p:spPr>
        <p:style>
          <a:lnRef idx="1">
            <a:schemeClr val="accent6"/>
          </a:lnRef>
          <a:fillRef idx="1002">
            <a:schemeClr val="lt2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KW" sz="2800" b="1" dirty="0" smtClean="0"/>
              <a:t>النشاط</a:t>
            </a:r>
          </a:p>
          <a:p>
            <a:pPr algn="ctr"/>
            <a:r>
              <a:rPr lang="ar-KW" sz="2800" b="1" dirty="0" smtClean="0"/>
              <a:t>( 2 )</a:t>
            </a:r>
            <a:endParaRPr lang="ar-KW" sz="2800" b="1" dirty="0"/>
          </a:p>
        </p:txBody>
      </p:sp>
      <p:sp>
        <p:nvSpPr>
          <p:cNvPr id="2" name="مخطط انسيابي: مستند 1"/>
          <p:cNvSpPr/>
          <p:nvPr/>
        </p:nvSpPr>
        <p:spPr>
          <a:xfrm>
            <a:off x="6118412" y="1766230"/>
            <a:ext cx="5201689" cy="4622192"/>
          </a:xfrm>
          <a:prstGeom prst="flowChartDocumen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KW" sz="3600" b="1" dirty="0" smtClean="0">
                <a:solidFill>
                  <a:schemeClr val="accent2"/>
                </a:solidFill>
              </a:rPr>
              <a:t>أي البطاريات صالحة للاستعمال؟ </a:t>
            </a:r>
            <a:r>
              <a:rPr lang="ar-KW" sz="3600" b="1" u="sng" dirty="0" smtClean="0">
                <a:solidFill>
                  <a:srgbClr val="FF0000"/>
                </a:solidFill>
              </a:rPr>
              <a:t>جرب</a:t>
            </a:r>
          </a:p>
          <a:p>
            <a:pPr algn="ctr"/>
            <a:r>
              <a:rPr lang="ar-KW" sz="3600" b="1" dirty="0" smtClean="0">
                <a:solidFill>
                  <a:schemeClr val="accent5">
                    <a:lumMod val="50000"/>
                  </a:schemeClr>
                </a:solidFill>
              </a:rPr>
              <a:t>دع المتعلمين يفحصون البطاريات ليحددوا أيها صالحة للاستعمال وأيها غير صالحة للاستعمال وذلك من خلال توصيلها بمصباح يدوي.</a:t>
            </a:r>
          </a:p>
        </p:txBody>
      </p:sp>
      <p:pic>
        <p:nvPicPr>
          <p:cNvPr id="4" name="صورة 3"/>
          <p:cNvPicPr>
            <a:picLocks noChangeAspect="1"/>
          </p:cNvPicPr>
          <p:nvPr/>
        </p:nvPicPr>
        <p:blipFill rotWithShape="1">
          <a:blip r:embed="rId2"/>
          <a:srcRect l="16377" t="54412" r="47968" b="16360"/>
          <a:stretch/>
        </p:blipFill>
        <p:spPr>
          <a:xfrm>
            <a:off x="24219" y="2047345"/>
            <a:ext cx="5980889" cy="31701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172960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مستطيل مستدير الزوايا 9"/>
          <p:cNvSpPr/>
          <p:nvPr/>
        </p:nvSpPr>
        <p:spPr>
          <a:xfrm>
            <a:off x="1109663" y="6427126"/>
            <a:ext cx="10630579" cy="327056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KW" b="1" dirty="0"/>
              <a:t>كتاب التلميذ: صفحة 89                                                                                                      دليل المعلم:  صفحة 108</a:t>
            </a:r>
          </a:p>
        </p:txBody>
      </p:sp>
      <p:sp>
        <p:nvSpPr>
          <p:cNvPr id="12" name="مستطيل 11"/>
          <p:cNvSpPr/>
          <p:nvPr/>
        </p:nvSpPr>
        <p:spPr>
          <a:xfrm>
            <a:off x="939035" y="1766231"/>
            <a:ext cx="11020966" cy="2554545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/>
          <a:effectLst>
            <a:glow rad="228600">
              <a:schemeClr val="accent3">
                <a:satMod val="175000"/>
                <a:alpha val="40000"/>
              </a:schemeClr>
            </a:glow>
            <a:softEdge rad="127000"/>
          </a:effec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ar-KW" sz="3200" b="1" u="sng" dirty="0">
                <a:solidFill>
                  <a:srgbClr val="0070C0"/>
                </a:solidFill>
              </a:rPr>
              <a:t>نوع النشاط : </a:t>
            </a:r>
            <a:r>
              <a:rPr lang="ar-KW" sz="3200" b="1" dirty="0" smtClean="0"/>
              <a:t> فردي</a:t>
            </a:r>
            <a:endParaRPr lang="ar-KW" sz="3200" b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ar-KW" sz="3200" b="1" u="sng" dirty="0">
                <a:solidFill>
                  <a:srgbClr val="0070C0"/>
                </a:solidFill>
              </a:rPr>
              <a:t>المهارات المكتسبة : </a:t>
            </a:r>
            <a:r>
              <a:rPr lang="ar-KW" sz="3200" b="1" dirty="0" smtClean="0"/>
              <a:t>الملاحظة، التصنيف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ar-KW" sz="3200" b="1" u="sng" dirty="0" smtClean="0">
                <a:solidFill>
                  <a:srgbClr val="0070C0"/>
                </a:solidFill>
              </a:rPr>
              <a:t>المواد المستخدمة : </a:t>
            </a:r>
            <a:r>
              <a:rPr lang="ar-KW" sz="3200" b="1" dirty="0" smtClean="0"/>
              <a:t>بطاريات صالحة للاستعمال , بطاريات غير صالحة للاستعمال</a:t>
            </a:r>
          </a:p>
          <a:p>
            <a:r>
              <a:rPr lang="ar-KW" sz="3200" b="1" dirty="0" smtClean="0"/>
              <a:t>أسلاك كهربائية , مصابيح صالحة للاستعمال .</a:t>
            </a:r>
            <a:endParaRPr lang="ar-KW" sz="3200" b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ar-KW" sz="3200" b="1" u="sng" dirty="0">
                <a:solidFill>
                  <a:srgbClr val="0070C0"/>
                </a:solidFill>
              </a:rPr>
              <a:t>زمن النشاط المقترح </a:t>
            </a:r>
            <a:r>
              <a:rPr lang="ar-KW" sz="3200" b="1" u="sng" dirty="0" smtClean="0">
                <a:solidFill>
                  <a:srgbClr val="0070C0"/>
                </a:solidFill>
              </a:rPr>
              <a:t>:</a:t>
            </a:r>
            <a:r>
              <a:rPr lang="ar-KW" sz="3200" b="1" dirty="0" smtClean="0"/>
              <a:t>10دقائق</a:t>
            </a:r>
            <a:endParaRPr lang="ar-KW" sz="3200" b="1" dirty="0"/>
          </a:p>
        </p:txBody>
      </p:sp>
      <p:sp>
        <p:nvSpPr>
          <p:cNvPr id="13" name="مستطيل 12"/>
          <p:cNvSpPr/>
          <p:nvPr/>
        </p:nvSpPr>
        <p:spPr>
          <a:xfrm>
            <a:off x="3014664" y="312185"/>
            <a:ext cx="7742054" cy="1101876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effectLst>
            <a:softEdge rad="127000"/>
          </a:effectLst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KW" sz="3600" b="1" dirty="0">
                <a:solidFill>
                  <a:schemeClr val="bg1"/>
                </a:solidFill>
              </a:rPr>
              <a:t>افحص البطاريات</a:t>
            </a:r>
            <a:endParaRPr lang="ar-KW" sz="3600" b="1" dirty="0">
              <a:solidFill>
                <a:srgbClr val="FFFF00"/>
              </a:solidFill>
            </a:endParaRPr>
          </a:p>
        </p:txBody>
      </p:sp>
      <p:sp>
        <p:nvSpPr>
          <p:cNvPr id="14" name="شكل بيضاوي 13"/>
          <p:cNvSpPr/>
          <p:nvPr/>
        </p:nvSpPr>
        <p:spPr>
          <a:xfrm>
            <a:off x="10445994" y="122653"/>
            <a:ext cx="1514007" cy="1454046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  <a:effectLst>
            <a:glow rad="101600">
              <a:schemeClr val="accent2">
                <a:satMod val="175000"/>
                <a:alpha val="40000"/>
              </a:schemeClr>
            </a:glow>
            <a:softEdge rad="63500"/>
          </a:effectLst>
        </p:spPr>
        <p:style>
          <a:lnRef idx="1">
            <a:schemeClr val="accent6"/>
          </a:lnRef>
          <a:fillRef idx="1002">
            <a:schemeClr val="lt2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KW" sz="2800" b="1" dirty="0" smtClean="0"/>
              <a:t>النشاط</a:t>
            </a:r>
          </a:p>
          <a:p>
            <a:pPr algn="ctr"/>
            <a:r>
              <a:rPr lang="ar-KW" sz="2800" b="1" dirty="0" smtClean="0"/>
              <a:t>( 2 )</a:t>
            </a:r>
            <a:endParaRPr lang="ar-KW" sz="2800" b="1" dirty="0"/>
          </a:p>
        </p:txBody>
      </p:sp>
      <p:pic>
        <p:nvPicPr>
          <p:cNvPr id="3" name="صورة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53647" y="4672946"/>
            <a:ext cx="3465712" cy="1465427"/>
          </a:xfrm>
          <a:prstGeom prst="rect">
            <a:avLst/>
          </a:prstGeom>
        </p:spPr>
      </p:pic>
      <p:pic>
        <p:nvPicPr>
          <p:cNvPr id="4" name="صورة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3572" y="4570825"/>
            <a:ext cx="1522183" cy="1512035"/>
          </a:xfrm>
          <a:prstGeom prst="rect">
            <a:avLst/>
          </a:prstGeom>
        </p:spPr>
      </p:pic>
      <p:pic>
        <p:nvPicPr>
          <p:cNvPr id="5" name="صورة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31976" y="4665042"/>
            <a:ext cx="1187760" cy="15609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536224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مستطيل مستدير الزوايا 9"/>
          <p:cNvSpPr/>
          <p:nvPr/>
        </p:nvSpPr>
        <p:spPr>
          <a:xfrm>
            <a:off x="1109664" y="6417128"/>
            <a:ext cx="10728550" cy="337053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KW" b="1" dirty="0"/>
              <a:t>كتاب التلميذ: صفحة 89                                                                                                      دليل المعلم:  صفحة 108</a:t>
            </a:r>
          </a:p>
        </p:txBody>
      </p:sp>
      <p:graphicFrame>
        <p:nvGraphicFramePr>
          <p:cNvPr id="2" name="رسم تخطيطي 1"/>
          <p:cNvGraphicFramePr/>
          <p:nvPr>
            <p:extLst>
              <p:ext uri="{D42A27DB-BD31-4B8C-83A1-F6EECF244321}">
                <p14:modId xmlns:p14="http://schemas.microsoft.com/office/powerpoint/2010/main" val="927901630"/>
              </p:ext>
            </p:extLst>
          </p:nvPr>
        </p:nvGraphicFramePr>
        <p:xfrm>
          <a:off x="255494" y="0"/>
          <a:ext cx="11685494" cy="62932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51812380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مستطيل مستدير الزوايا 9"/>
          <p:cNvSpPr/>
          <p:nvPr/>
        </p:nvSpPr>
        <p:spPr>
          <a:xfrm>
            <a:off x="1109663" y="6415316"/>
            <a:ext cx="10630579" cy="338866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KW" b="1" dirty="0"/>
              <a:t>كتاب التلميذ: صفحة </a:t>
            </a:r>
            <a:r>
              <a:rPr lang="ar-KW" b="1" dirty="0" smtClean="0"/>
              <a:t>90                                                                                                      </a:t>
            </a:r>
            <a:r>
              <a:rPr lang="ar-KW" b="1" dirty="0"/>
              <a:t>دليل المعلم:  صفحة </a:t>
            </a:r>
            <a:r>
              <a:rPr lang="ar-KW" b="1" dirty="0" smtClean="0"/>
              <a:t>109</a:t>
            </a:r>
            <a:endParaRPr lang="ar-KW" b="1" dirty="0"/>
          </a:p>
        </p:txBody>
      </p:sp>
      <p:sp>
        <p:nvSpPr>
          <p:cNvPr id="13" name="مستطيل 12"/>
          <p:cNvSpPr/>
          <p:nvPr/>
        </p:nvSpPr>
        <p:spPr>
          <a:xfrm>
            <a:off x="3014664" y="312185"/>
            <a:ext cx="7742054" cy="1101876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effectLst>
            <a:softEdge rad="127000"/>
          </a:effectLst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KW" sz="3600" b="1" dirty="0" smtClean="0">
                <a:solidFill>
                  <a:schemeClr val="bg1"/>
                </a:solidFill>
              </a:rPr>
              <a:t>أنا أستخدم البطارية بطريقة صحيحة</a:t>
            </a:r>
            <a:endParaRPr lang="ar-KW" sz="3600" b="1" dirty="0">
              <a:solidFill>
                <a:srgbClr val="FFFF00"/>
              </a:solidFill>
            </a:endParaRPr>
          </a:p>
        </p:txBody>
      </p:sp>
      <p:sp>
        <p:nvSpPr>
          <p:cNvPr id="14" name="شكل بيضاوي 13"/>
          <p:cNvSpPr/>
          <p:nvPr/>
        </p:nvSpPr>
        <p:spPr>
          <a:xfrm>
            <a:off x="10445994" y="122653"/>
            <a:ext cx="1514007" cy="1454046"/>
          </a:xfrm>
          <a:prstGeom prst="ellipse">
            <a:avLst/>
          </a:prstGeom>
          <a:solidFill>
            <a:srgbClr val="EFFFEF"/>
          </a:solidFill>
          <a:effectLst>
            <a:glow rad="101600">
              <a:schemeClr val="accent2">
                <a:satMod val="175000"/>
                <a:alpha val="40000"/>
              </a:schemeClr>
            </a:glow>
            <a:softEdge rad="63500"/>
          </a:effectLst>
        </p:spPr>
        <p:style>
          <a:lnRef idx="1">
            <a:schemeClr val="accent6"/>
          </a:lnRef>
          <a:fillRef idx="1002">
            <a:schemeClr val="lt2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KW" sz="2800" b="1" dirty="0" smtClean="0"/>
              <a:t>النشاط</a:t>
            </a:r>
          </a:p>
          <a:p>
            <a:pPr algn="ctr"/>
            <a:r>
              <a:rPr lang="ar-KW" sz="2800" b="1" dirty="0" smtClean="0"/>
              <a:t>( 3 )</a:t>
            </a:r>
            <a:endParaRPr lang="ar-KW" sz="2800" b="1" dirty="0"/>
          </a:p>
        </p:txBody>
      </p:sp>
      <p:sp>
        <p:nvSpPr>
          <p:cNvPr id="3" name="مستطيل مستدير الزوايا 2"/>
          <p:cNvSpPr/>
          <p:nvPr/>
        </p:nvSpPr>
        <p:spPr>
          <a:xfrm>
            <a:off x="161364" y="1414061"/>
            <a:ext cx="6218107" cy="4649085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KW" sz="3200" b="1" dirty="0">
                <a:solidFill>
                  <a:srgbClr val="00B0F0"/>
                </a:solidFill>
              </a:rPr>
              <a:t>اختر البطارية المناسبة</a:t>
            </a:r>
          </a:p>
          <a:p>
            <a:pPr algn="ctr"/>
            <a:r>
              <a:rPr lang="ar-KW" sz="3200" b="1" u="sng" dirty="0">
                <a:solidFill>
                  <a:srgbClr val="FF0000"/>
                </a:solidFill>
              </a:rPr>
              <a:t>ثم </a:t>
            </a:r>
            <a:r>
              <a:rPr lang="ar-KW" sz="3200" b="1" u="sng" dirty="0" smtClean="0">
                <a:solidFill>
                  <a:srgbClr val="FF0000"/>
                </a:solidFill>
              </a:rPr>
              <a:t>الصقها </a:t>
            </a:r>
            <a:r>
              <a:rPr lang="ar-KW" sz="3200" b="1" u="sng" dirty="0">
                <a:solidFill>
                  <a:srgbClr val="FF0000"/>
                </a:solidFill>
              </a:rPr>
              <a:t>بالطريقة الصحيحة داخل الجهاز</a:t>
            </a:r>
          </a:p>
          <a:p>
            <a:pPr algn="ctr"/>
            <a:r>
              <a:rPr lang="ar-KW" sz="3200" b="1" dirty="0">
                <a:solidFill>
                  <a:schemeClr val="accent5">
                    <a:lumMod val="50000"/>
                  </a:schemeClr>
                </a:solidFill>
              </a:rPr>
              <a:t>ا</a:t>
            </a:r>
            <a:r>
              <a:rPr lang="ar-KW" sz="3200" b="1" dirty="0" smtClean="0">
                <a:solidFill>
                  <a:schemeClr val="accent5">
                    <a:lumMod val="50000"/>
                  </a:schemeClr>
                </a:solidFill>
              </a:rPr>
              <a:t>لصق </a:t>
            </a:r>
            <a:r>
              <a:rPr lang="ar-KW" sz="3200" b="1" dirty="0">
                <a:solidFill>
                  <a:schemeClr val="accent5">
                    <a:lumMod val="50000"/>
                  </a:schemeClr>
                </a:solidFill>
              </a:rPr>
              <a:t>الوجه المناسب عند كل صورة.</a:t>
            </a:r>
          </a:p>
          <a:p>
            <a:pPr algn="ctr"/>
            <a:r>
              <a:rPr lang="ar-KW" sz="3200" b="1" dirty="0">
                <a:solidFill>
                  <a:schemeClr val="accent5">
                    <a:lumMod val="50000"/>
                  </a:schemeClr>
                </a:solidFill>
              </a:rPr>
              <a:t>دع المتعلمين يختارون الصورة اللاصقة المناسبة للبطارية الملائمة ويضعونها بالطريقة الصحيحة في الجهاز المناسب</a:t>
            </a:r>
          </a:p>
          <a:p>
            <a:pPr algn="ctr"/>
            <a:endParaRPr lang="ar-KW" sz="3200" dirty="0"/>
          </a:p>
        </p:txBody>
      </p:sp>
      <p:pic>
        <p:nvPicPr>
          <p:cNvPr id="5" name="صورة 4"/>
          <p:cNvPicPr>
            <a:picLocks noChangeAspect="1"/>
          </p:cNvPicPr>
          <p:nvPr/>
        </p:nvPicPr>
        <p:blipFill rotWithShape="1">
          <a:blip r:embed="rId2"/>
          <a:srcRect l="13069" t="36029" r="59336" b="25552"/>
          <a:stretch/>
        </p:blipFill>
        <p:spPr>
          <a:xfrm>
            <a:off x="6743612" y="1766231"/>
            <a:ext cx="5216389" cy="40832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948960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مستطيل مستدير الزوايا 9"/>
          <p:cNvSpPr/>
          <p:nvPr/>
        </p:nvSpPr>
        <p:spPr>
          <a:xfrm>
            <a:off x="1109663" y="6417128"/>
            <a:ext cx="10646907" cy="337053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KW" b="1" dirty="0"/>
              <a:t>كتاب التلميذ: صفحة 90                                                                                                      دليل المعلم:  صفحة 109</a:t>
            </a:r>
          </a:p>
        </p:txBody>
      </p:sp>
      <p:sp>
        <p:nvSpPr>
          <p:cNvPr id="12" name="مستطيل 11"/>
          <p:cNvSpPr/>
          <p:nvPr/>
        </p:nvSpPr>
        <p:spPr>
          <a:xfrm>
            <a:off x="4277703" y="2200945"/>
            <a:ext cx="6925294" cy="2062103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/>
          <a:effectLst>
            <a:glow rad="228600">
              <a:schemeClr val="accent3">
                <a:satMod val="175000"/>
                <a:alpha val="40000"/>
              </a:schemeClr>
            </a:glow>
            <a:softEdge rad="127000"/>
          </a:effec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ar-KW" sz="3200" b="1" u="sng" dirty="0">
                <a:solidFill>
                  <a:srgbClr val="0070C0"/>
                </a:solidFill>
              </a:rPr>
              <a:t>نوع النشاط : </a:t>
            </a:r>
            <a:r>
              <a:rPr lang="ar-KW" sz="3200" b="1" dirty="0" smtClean="0"/>
              <a:t> فردي</a:t>
            </a:r>
            <a:endParaRPr lang="ar-KW" sz="3200" b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ar-KW" sz="3200" b="1" u="sng" dirty="0">
                <a:solidFill>
                  <a:srgbClr val="0070C0"/>
                </a:solidFill>
              </a:rPr>
              <a:t>المهارات المكتسبة : </a:t>
            </a:r>
            <a:r>
              <a:rPr lang="ar-KW" sz="3200" b="1" dirty="0" smtClean="0"/>
              <a:t>الملاحظة، التمييز , التركيب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ar-KW" sz="3200" b="1" u="sng" dirty="0" smtClean="0">
                <a:solidFill>
                  <a:srgbClr val="0070C0"/>
                </a:solidFill>
              </a:rPr>
              <a:t>المواد المستخدمة : </a:t>
            </a:r>
            <a:r>
              <a:rPr lang="ar-KW" sz="3200" b="1" dirty="0" smtClean="0"/>
              <a:t>كتاب المتعلم.</a:t>
            </a:r>
            <a:endParaRPr lang="ar-KW" sz="3200" b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ar-KW" sz="3200" b="1" u="sng" dirty="0">
                <a:solidFill>
                  <a:srgbClr val="0070C0"/>
                </a:solidFill>
              </a:rPr>
              <a:t>زمن النشاط المقترح </a:t>
            </a:r>
            <a:r>
              <a:rPr lang="ar-KW" sz="3200" b="1" u="sng" dirty="0" smtClean="0">
                <a:solidFill>
                  <a:srgbClr val="0070C0"/>
                </a:solidFill>
              </a:rPr>
              <a:t>:</a:t>
            </a:r>
            <a:r>
              <a:rPr lang="ar-KW" sz="3200" b="1" dirty="0" smtClean="0"/>
              <a:t>10دقائق</a:t>
            </a:r>
            <a:endParaRPr lang="ar-KW" sz="3200" b="1" dirty="0"/>
          </a:p>
        </p:txBody>
      </p:sp>
      <p:sp>
        <p:nvSpPr>
          <p:cNvPr id="13" name="مستطيل 12"/>
          <p:cNvSpPr/>
          <p:nvPr/>
        </p:nvSpPr>
        <p:spPr>
          <a:xfrm>
            <a:off x="3014664" y="312185"/>
            <a:ext cx="7742054" cy="1101876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effectLst>
            <a:softEdge rad="127000"/>
          </a:effectLst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KW" sz="3600" b="1" dirty="0">
                <a:solidFill>
                  <a:schemeClr val="bg1"/>
                </a:solidFill>
              </a:rPr>
              <a:t>أنا أستخدم البطارية بطريقة صحيحة</a:t>
            </a:r>
            <a:endParaRPr lang="ar-KW" sz="3600" b="1" dirty="0">
              <a:solidFill>
                <a:srgbClr val="FFFF00"/>
              </a:solidFill>
            </a:endParaRPr>
          </a:p>
        </p:txBody>
      </p:sp>
      <p:sp>
        <p:nvSpPr>
          <p:cNvPr id="14" name="شكل بيضاوي 13"/>
          <p:cNvSpPr/>
          <p:nvPr/>
        </p:nvSpPr>
        <p:spPr>
          <a:xfrm>
            <a:off x="10445994" y="122653"/>
            <a:ext cx="1514007" cy="1454046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  <a:effectLst>
            <a:glow rad="101600">
              <a:schemeClr val="accent2">
                <a:satMod val="175000"/>
                <a:alpha val="40000"/>
              </a:schemeClr>
            </a:glow>
            <a:softEdge rad="63500"/>
          </a:effectLst>
        </p:spPr>
        <p:style>
          <a:lnRef idx="1">
            <a:schemeClr val="accent6"/>
          </a:lnRef>
          <a:fillRef idx="1002">
            <a:schemeClr val="lt2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KW" sz="2800" b="1" dirty="0" smtClean="0"/>
              <a:t>النشاط</a:t>
            </a:r>
          </a:p>
          <a:p>
            <a:pPr algn="ctr"/>
            <a:r>
              <a:rPr lang="ar-KW" sz="2800" b="1" dirty="0" smtClean="0"/>
              <a:t>( 3 )</a:t>
            </a:r>
            <a:endParaRPr lang="ar-KW" sz="2800" b="1" dirty="0"/>
          </a:p>
        </p:txBody>
      </p:sp>
      <p:pic>
        <p:nvPicPr>
          <p:cNvPr id="2" name="صورة 1"/>
          <p:cNvPicPr>
            <a:picLocks noChangeAspect="1"/>
          </p:cNvPicPr>
          <p:nvPr/>
        </p:nvPicPr>
        <p:blipFill rotWithShape="1">
          <a:blip r:embed="rId2"/>
          <a:srcRect l="29762" t="22387" r="27643" b="17527"/>
          <a:stretch/>
        </p:blipFill>
        <p:spPr>
          <a:xfrm>
            <a:off x="495212" y="1971285"/>
            <a:ext cx="3169185" cy="3354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496551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مستطيل مستدير الزوايا 9"/>
          <p:cNvSpPr/>
          <p:nvPr/>
        </p:nvSpPr>
        <p:spPr>
          <a:xfrm>
            <a:off x="1109663" y="6351814"/>
            <a:ext cx="10646907" cy="402368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KW" b="1" dirty="0"/>
              <a:t>كتاب التلميذ: صفحة 90                                                                                                      دليل المعلم:  صفحة 109</a:t>
            </a:r>
          </a:p>
        </p:txBody>
      </p:sp>
      <p:graphicFrame>
        <p:nvGraphicFramePr>
          <p:cNvPr id="2" name="رسم تخطيطي 1"/>
          <p:cNvGraphicFramePr/>
          <p:nvPr>
            <p:extLst>
              <p:ext uri="{D42A27DB-BD31-4B8C-83A1-F6EECF244321}">
                <p14:modId xmlns:p14="http://schemas.microsoft.com/office/powerpoint/2010/main" val="1857973803"/>
              </p:ext>
            </p:extLst>
          </p:nvPr>
        </p:nvGraphicFramePr>
        <p:xfrm>
          <a:off x="974361" y="764497"/>
          <a:ext cx="10792918" cy="56239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نجمة مكونة من 12 نقطة 3"/>
          <p:cNvSpPr/>
          <p:nvPr/>
        </p:nvSpPr>
        <p:spPr>
          <a:xfrm>
            <a:off x="9218951" y="554636"/>
            <a:ext cx="2374989" cy="1469036"/>
          </a:xfrm>
          <a:prstGeom prst="star12">
            <a:avLst/>
          </a:prstGeom>
          <a:solidFill>
            <a:schemeClr val="accent1">
              <a:lumMod val="20000"/>
              <a:lumOff val="80000"/>
            </a:schemeClr>
          </a:solidFill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KW" sz="2800" b="1" dirty="0" smtClean="0">
                <a:solidFill>
                  <a:srgbClr val="C00000"/>
                </a:solidFill>
              </a:rPr>
              <a:t>ملاحظات عامة ومهمة</a:t>
            </a:r>
            <a:endParaRPr lang="ar-KW" sz="28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312014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>
        <p:bldAsOne/>
      </p:bldGraphic>
      <p:bldP spid="4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مستطيل مستدير الزوايا 9"/>
          <p:cNvSpPr/>
          <p:nvPr/>
        </p:nvSpPr>
        <p:spPr>
          <a:xfrm>
            <a:off x="1109664" y="6388422"/>
            <a:ext cx="10752552" cy="36576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KW" b="1" dirty="0"/>
              <a:t>كتاب التلميذ: صفحة </a:t>
            </a:r>
            <a:r>
              <a:rPr lang="ar-KW" b="1" dirty="0" smtClean="0"/>
              <a:t>93                                                                                                      </a:t>
            </a:r>
            <a:r>
              <a:rPr lang="ar-KW" b="1" dirty="0"/>
              <a:t>دليل المعلم:  صفحة 109</a:t>
            </a:r>
          </a:p>
        </p:txBody>
      </p:sp>
      <p:pic>
        <p:nvPicPr>
          <p:cNvPr id="2" name="صورة 1"/>
          <p:cNvPicPr>
            <a:picLocks noChangeAspect="1"/>
          </p:cNvPicPr>
          <p:nvPr/>
        </p:nvPicPr>
        <p:blipFill rotWithShape="1">
          <a:blip r:embed="rId2"/>
          <a:srcRect l="23508" t="24816" r="22312" b="35604"/>
          <a:stretch/>
        </p:blipFill>
        <p:spPr>
          <a:xfrm>
            <a:off x="5306517" y="768854"/>
            <a:ext cx="6555699" cy="3990217"/>
          </a:xfrm>
          <a:prstGeom prst="rect">
            <a:avLst/>
          </a:prstGeom>
        </p:spPr>
      </p:pic>
      <p:sp>
        <p:nvSpPr>
          <p:cNvPr id="12" name="مستطيل 11"/>
          <p:cNvSpPr/>
          <p:nvPr/>
        </p:nvSpPr>
        <p:spPr>
          <a:xfrm>
            <a:off x="478724" y="314843"/>
            <a:ext cx="3796516" cy="1323439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 w="57150">
            <a:solidFill>
              <a:srgbClr val="FF0000"/>
            </a:solidFill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ar-KW" sz="4000" b="1" cap="none" spc="0" dirty="0" smtClean="0">
                <a:ln w="0"/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القيم الشخصية والأمن والسلامة</a:t>
            </a:r>
            <a:endParaRPr lang="ar-SA" sz="4000" b="1" cap="none" spc="0" dirty="0">
              <a:ln w="0"/>
              <a:solidFill>
                <a:schemeClr val="tx1">
                  <a:lumMod val="85000"/>
                  <a:lumOff val="1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3" name="مستطيل 2"/>
          <p:cNvSpPr/>
          <p:nvPr/>
        </p:nvSpPr>
        <p:spPr>
          <a:xfrm>
            <a:off x="-53701" y="1679441"/>
            <a:ext cx="5354351" cy="470898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ar-KW" sz="4000" b="1" cap="none" spc="0" dirty="0" smtClean="0">
                <a:ln w="0"/>
                <a:solidFill>
                  <a:srgbClr val="7030A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دع المتعلمين يضعون </a:t>
            </a:r>
          </a:p>
          <a:p>
            <a:pPr algn="ctr">
              <a:lnSpc>
                <a:spcPct val="150000"/>
              </a:lnSpc>
            </a:pPr>
            <a:r>
              <a:rPr lang="ar-KW" sz="4000" b="1" cap="none" spc="0" dirty="0" smtClean="0">
                <a:ln w="0"/>
                <a:solidFill>
                  <a:srgbClr val="7030A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التعبير المناسب</a:t>
            </a:r>
          </a:p>
          <a:p>
            <a:pPr algn="ctr">
              <a:lnSpc>
                <a:spcPct val="150000"/>
              </a:lnSpc>
            </a:pPr>
            <a:r>
              <a:rPr lang="ar-KW" sz="4000" b="1" u="sng" dirty="0" smtClean="0">
                <a:ln w="0"/>
                <a:solidFill>
                  <a:schemeClr val="accent2">
                    <a:lumMod val="7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الوجه السعيد/الحزين  </a:t>
            </a:r>
            <a:r>
              <a:rPr lang="ar-KW" sz="4000" b="1" cap="none" spc="0" dirty="0" smtClean="0">
                <a:ln w="0"/>
                <a:solidFill>
                  <a:srgbClr val="7030A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تحت </a:t>
            </a:r>
          </a:p>
          <a:p>
            <a:pPr algn="ctr">
              <a:lnSpc>
                <a:spcPct val="150000"/>
              </a:lnSpc>
            </a:pPr>
            <a:r>
              <a:rPr lang="ar-KW" sz="4000" b="1" u="sng" cap="none" spc="0" dirty="0" smtClean="0">
                <a:ln w="0"/>
                <a:solidFill>
                  <a:srgbClr val="7030A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التعامل المناسب /</a:t>
            </a:r>
            <a:r>
              <a:rPr lang="ar-KW" sz="4000" b="1" u="sng" dirty="0" smtClean="0">
                <a:ln w="0"/>
                <a:solidFill>
                  <a:srgbClr val="7030A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غير المناسب </a:t>
            </a:r>
          </a:p>
          <a:p>
            <a:pPr algn="ctr">
              <a:lnSpc>
                <a:spcPct val="150000"/>
              </a:lnSpc>
            </a:pPr>
            <a:r>
              <a:rPr lang="ar-KW" sz="4000" b="1" dirty="0" smtClean="0">
                <a:ln w="0"/>
                <a:solidFill>
                  <a:srgbClr val="7030A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مع الأدوات البسيطة</a:t>
            </a:r>
            <a:endParaRPr lang="ar-SA" sz="4000" b="1" cap="none" spc="0" dirty="0">
              <a:ln w="0"/>
              <a:solidFill>
                <a:srgbClr val="7030A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04815338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/>
          <p:cNvPicPr>
            <a:picLocks noChangeAspect="1"/>
          </p:cNvPicPr>
          <p:nvPr/>
        </p:nvPicPr>
        <p:blipFill rotWithShape="1">
          <a:blip r:embed="rId2"/>
          <a:srcRect l="26538" t="16992" r="16142" b="11914"/>
          <a:stretch/>
        </p:blipFill>
        <p:spPr>
          <a:xfrm>
            <a:off x="100014" y="119063"/>
            <a:ext cx="11987212" cy="6738937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3" name="مستطيل مستدير الزوايا 2"/>
          <p:cNvSpPr/>
          <p:nvPr/>
        </p:nvSpPr>
        <p:spPr>
          <a:xfrm>
            <a:off x="100014" y="4500563"/>
            <a:ext cx="11987212" cy="1400175"/>
          </a:xfrm>
          <a:prstGeom prst="round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ar-KW"/>
          </a:p>
        </p:txBody>
      </p:sp>
    </p:spTree>
    <p:extLst>
      <p:ext uri="{BB962C8B-B14F-4D97-AF65-F5344CB8AC3E}">
        <p14:creationId xmlns:p14="http://schemas.microsoft.com/office/powerpoint/2010/main" val="397750650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مستطيل مستدير الزوايا 9"/>
          <p:cNvSpPr/>
          <p:nvPr/>
        </p:nvSpPr>
        <p:spPr>
          <a:xfrm>
            <a:off x="615131" y="6270171"/>
            <a:ext cx="11082336" cy="369711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KW" b="1" dirty="0"/>
              <a:t>كتاب التلميذ: صفحة </a:t>
            </a:r>
            <a:r>
              <a:rPr lang="ar-KW" b="1" dirty="0" smtClean="0"/>
              <a:t>93                                                                                                      </a:t>
            </a:r>
            <a:r>
              <a:rPr lang="ar-KW" b="1" dirty="0"/>
              <a:t>دليل المعلم:  صفحة 109</a:t>
            </a:r>
          </a:p>
        </p:txBody>
      </p:sp>
      <p:sp>
        <p:nvSpPr>
          <p:cNvPr id="18" name="مستطيل مستدير الزوايا 17"/>
          <p:cNvSpPr/>
          <p:nvPr/>
        </p:nvSpPr>
        <p:spPr>
          <a:xfrm>
            <a:off x="8369468" y="690045"/>
            <a:ext cx="3442336" cy="1081779"/>
          </a:xfrm>
          <a:prstGeom prst="roundRect">
            <a:avLst/>
          </a:prstGeom>
          <a:ln/>
          <a:effectLst>
            <a:glow rad="101600">
              <a:schemeClr val="accent5">
                <a:satMod val="175000"/>
                <a:alpha val="40000"/>
              </a:schemeClr>
            </a:glow>
            <a:softEdge rad="63500"/>
          </a:effec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KW" sz="3600" b="1" dirty="0" smtClean="0"/>
              <a:t>كتابة المصطلحات الجديدة</a:t>
            </a:r>
            <a:endParaRPr lang="ar-KW" sz="3600" b="1" dirty="0"/>
          </a:p>
        </p:txBody>
      </p:sp>
      <p:pic>
        <p:nvPicPr>
          <p:cNvPr id="2" name="صورة 1"/>
          <p:cNvPicPr>
            <a:picLocks noChangeAspect="1"/>
          </p:cNvPicPr>
          <p:nvPr/>
        </p:nvPicPr>
        <p:blipFill rotWithShape="1">
          <a:blip r:embed="rId2"/>
          <a:srcRect l="26421" t="64601" r="22311" b="14702"/>
          <a:stretch/>
        </p:blipFill>
        <p:spPr>
          <a:xfrm>
            <a:off x="405822" y="2653753"/>
            <a:ext cx="11291645" cy="2562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183592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مستطيل مستدير الزوايا 9"/>
          <p:cNvSpPr/>
          <p:nvPr/>
        </p:nvSpPr>
        <p:spPr>
          <a:xfrm>
            <a:off x="1109663" y="6388422"/>
            <a:ext cx="10744879" cy="36576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KW" b="1" dirty="0"/>
              <a:t>كتاب التلميذ: صفحة </a:t>
            </a:r>
            <a:r>
              <a:rPr lang="ar-KW" b="1" dirty="0" smtClean="0"/>
              <a:t>93                                                                                                      </a:t>
            </a:r>
            <a:r>
              <a:rPr lang="ar-KW" b="1" dirty="0"/>
              <a:t>دليل المعلم:  صفحة 109</a:t>
            </a:r>
          </a:p>
        </p:txBody>
      </p:sp>
      <p:sp>
        <p:nvSpPr>
          <p:cNvPr id="9" name="مستطيل 8"/>
          <p:cNvSpPr/>
          <p:nvPr/>
        </p:nvSpPr>
        <p:spPr>
          <a:xfrm>
            <a:off x="456718" y="199805"/>
            <a:ext cx="3796516" cy="707886"/>
          </a:xfrm>
          <a:prstGeom prst="rect">
            <a:avLst/>
          </a:prstGeom>
          <a:ln w="57150">
            <a:solidFill>
              <a:srgbClr val="7030A0"/>
            </a:solidFill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ar-KW" sz="4000" b="1" cap="none" spc="0" dirty="0" smtClean="0">
                <a:ln w="0"/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نشاط منزلي</a:t>
            </a:r>
            <a:endParaRPr lang="ar-SA" sz="4000" b="1" cap="none" spc="0" dirty="0">
              <a:ln w="0"/>
              <a:solidFill>
                <a:schemeClr val="tx1">
                  <a:lumMod val="85000"/>
                  <a:lumOff val="1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3" name="صورة 2"/>
          <p:cNvPicPr>
            <a:picLocks noChangeAspect="1"/>
          </p:cNvPicPr>
          <p:nvPr/>
        </p:nvPicPr>
        <p:blipFill rotWithShape="1">
          <a:blip r:embed="rId2"/>
          <a:srcRect l="23425" t="26281" r="23118" b="10605"/>
          <a:stretch/>
        </p:blipFill>
        <p:spPr>
          <a:xfrm>
            <a:off x="3912433" y="1062253"/>
            <a:ext cx="7790991" cy="51716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305127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/>
          <p:cNvPicPr>
            <a:picLocks noChangeAspect="1"/>
          </p:cNvPicPr>
          <p:nvPr/>
        </p:nvPicPr>
        <p:blipFill rotWithShape="1">
          <a:blip r:embed="rId2"/>
          <a:srcRect l="24577" t="12756" r="20583" b="10604"/>
          <a:stretch/>
        </p:blipFill>
        <p:spPr>
          <a:xfrm>
            <a:off x="1214203" y="0"/>
            <a:ext cx="998344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126133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مخطط انسيابي: عرض 4"/>
          <p:cNvSpPr/>
          <p:nvPr/>
        </p:nvSpPr>
        <p:spPr>
          <a:xfrm>
            <a:off x="6981826" y="187199"/>
            <a:ext cx="5059679" cy="1384426"/>
          </a:xfrm>
          <a:prstGeom prst="flowChartDisplay">
            <a:avLst/>
          </a:prstGeom>
          <a:solidFill>
            <a:schemeClr val="accent1">
              <a:lumMod val="20000"/>
              <a:lumOff val="80000"/>
            </a:schemeClr>
          </a:solidFill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KW" sz="40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الكفاية </a:t>
            </a:r>
            <a:r>
              <a:rPr lang="ar-KW" sz="40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العامة (3):</a:t>
            </a:r>
            <a:endParaRPr lang="ar-KW" sz="4000" dirty="0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2" name="مستطيل 1"/>
          <p:cNvSpPr/>
          <p:nvPr/>
        </p:nvSpPr>
        <p:spPr>
          <a:xfrm>
            <a:off x="528637" y="5326100"/>
            <a:ext cx="11201399" cy="1323439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effectLst>
            <a:softEdge rad="31750"/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just"/>
            <a:r>
              <a:rPr lang="ar-KW" sz="4000" b="1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يعبر </a:t>
            </a:r>
            <a:r>
              <a:rPr lang="ar-KW" sz="40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على </a:t>
            </a:r>
            <a:r>
              <a:rPr lang="ar-KW" sz="4000" b="1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استخدام التكنولوجيا من خلال استخدام المعرفة والمهارات المكتسبة خلال تعلم المواد الدراسية الأخرى.</a:t>
            </a:r>
            <a:endParaRPr lang="ar-KW" sz="4000" b="1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7" name="مخطط انسيابي: عرض 6"/>
          <p:cNvSpPr/>
          <p:nvPr/>
        </p:nvSpPr>
        <p:spPr>
          <a:xfrm>
            <a:off x="6129337" y="3603012"/>
            <a:ext cx="5912168" cy="1384426"/>
          </a:xfrm>
          <a:prstGeom prst="flowChartDisplay">
            <a:avLst/>
          </a:prstGeom>
          <a:solidFill>
            <a:schemeClr val="accent1">
              <a:lumMod val="20000"/>
              <a:lumOff val="80000"/>
            </a:schemeClr>
          </a:solidFill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KW" sz="40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الكفاية الخاصة </a:t>
            </a:r>
            <a:r>
              <a:rPr lang="ar-KW" sz="40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(3-4):</a:t>
            </a:r>
            <a:endParaRPr lang="ar-KW" sz="4000" dirty="0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8" name="مستطيل مستدير الزوايا 7"/>
          <p:cNvSpPr/>
          <p:nvPr/>
        </p:nvSpPr>
        <p:spPr>
          <a:xfrm>
            <a:off x="685800" y="1835819"/>
            <a:ext cx="10887075" cy="1443037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effectLst>
            <a:softEdge rad="31750"/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1" anchor="ctr"/>
          <a:lstStyle/>
          <a:p>
            <a:pPr algn="just"/>
            <a:r>
              <a:rPr lang="ar-KW" sz="3200" b="1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الربط بين الأفكار العلمية والمحاولات مع العمليات التكنولوجية والمنتجات من أجل حماية ورفع وتعزيز واستدامة البيئة الطبيعية والمجتمعية.</a:t>
            </a:r>
            <a:endParaRPr lang="ar-KW" sz="3200" b="1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41844574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2" grpId="0" animBg="1"/>
      <p:bldP spid="7" grpId="0" animBg="1"/>
      <p:bldP spid="8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مستطيل مستدير الزوايا 4"/>
          <p:cNvSpPr/>
          <p:nvPr/>
        </p:nvSpPr>
        <p:spPr>
          <a:xfrm>
            <a:off x="1109664" y="6388422"/>
            <a:ext cx="10614250" cy="322621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KW" b="1" dirty="0" smtClean="0"/>
              <a:t>كتاب التلميذ: صفحة 96 -97                                                                                                   دليل المعلم:  صفحة 114</a:t>
            </a:r>
            <a:endParaRPr lang="ar-KW" b="1" dirty="0"/>
          </a:p>
        </p:txBody>
      </p:sp>
      <p:sp>
        <p:nvSpPr>
          <p:cNvPr id="2" name="مستطيل 1"/>
          <p:cNvSpPr/>
          <p:nvPr/>
        </p:nvSpPr>
        <p:spPr>
          <a:xfrm>
            <a:off x="400050" y="938805"/>
            <a:ext cx="11472863" cy="5146541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effectLst>
            <a:glow rad="228600">
              <a:schemeClr val="accent4">
                <a:satMod val="175000"/>
                <a:alpha val="40000"/>
              </a:schemeClr>
            </a:glow>
            <a:softEdge rad="63500"/>
          </a:effectLst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1" anchor="ctr"/>
          <a:lstStyle/>
          <a:p>
            <a:pPr algn="just"/>
            <a:r>
              <a:rPr lang="ar-KW" sz="2800" b="1" u="sng" dirty="0" smtClean="0">
                <a:solidFill>
                  <a:srgbClr val="FF0000"/>
                </a:solidFill>
              </a:rPr>
              <a:t>الحصة : </a:t>
            </a:r>
            <a:r>
              <a:rPr lang="ar-KW" sz="2800" b="1" dirty="0" smtClean="0">
                <a:solidFill>
                  <a:schemeClr val="tx1"/>
                </a:solidFill>
              </a:rPr>
              <a:t>الأولى</a:t>
            </a:r>
          </a:p>
          <a:p>
            <a:pPr algn="just"/>
            <a:endParaRPr lang="ar-KW" sz="2800" b="1" dirty="0" smtClean="0">
              <a:solidFill>
                <a:schemeClr val="tx1"/>
              </a:solidFill>
            </a:endParaRPr>
          </a:p>
          <a:p>
            <a:pPr algn="just"/>
            <a:r>
              <a:rPr lang="ar-KW" sz="2800" b="1" u="sng" dirty="0" smtClean="0">
                <a:solidFill>
                  <a:srgbClr val="FF0000"/>
                </a:solidFill>
              </a:rPr>
              <a:t>معيار المنهج (3-4): </a:t>
            </a:r>
          </a:p>
          <a:p>
            <a:pPr algn="just"/>
            <a:r>
              <a:rPr lang="ar-KW" sz="2800" b="1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يكون روابط مع التكنولوجيا من خلال استخدام المعرفة والمهارات المكتسبة </a:t>
            </a:r>
            <a:r>
              <a:rPr lang="ar-KW" sz="2800" b="1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من تعلم </a:t>
            </a:r>
            <a:r>
              <a:rPr lang="ar-KW" sz="2800" b="1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مواد اللغة العربية والرياضيات والفن والموسيقى وتكنولوجيا الاتصال والمعلومات. </a:t>
            </a:r>
            <a:endParaRPr lang="ar-KW" sz="2800" b="1" dirty="0" smtClean="0"/>
          </a:p>
          <a:p>
            <a:pPr algn="just"/>
            <a:endParaRPr lang="ar-KW" sz="2800" b="1" dirty="0" smtClean="0"/>
          </a:p>
          <a:p>
            <a:pPr algn="just"/>
            <a:r>
              <a:rPr lang="ar-KW" sz="2800" b="1" u="sng" dirty="0" smtClean="0">
                <a:solidFill>
                  <a:srgbClr val="FF0000"/>
                </a:solidFill>
              </a:rPr>
              <a:t>المفاهيم العلمية المتضمنة في الكفاية الخاصة:</a:t>
            </a:r>
          </a:p>
          <a:p>
            <a:pPr algn="just"/>
            <a:r>
              <a:rPr lang="ar-KW" sz="2800" b="1" dirty="0" smtClean="0">
                <a:solidFill>
                  <a:schemeClr val="tx1"/>
                </a:solidFill>
              </a:rPr>
              <a:t>1- الأدوات البسيطة متعددة وتسهل العمل.</a:t>
            </a:r>
          </a:p>
          <a:p>
            <a:pPr algn="just"/>
            <a:r>
              <a:rPr lang="ar-KW" sz="2800" b="1" dirty="0" smtClean="0">
                <a:solidFill>
                  <a:schemeClr val="tx1"/>
                </a:solidFill>
              </a:rPr>
              <a:t>2- تحتوي البوصلة على </a:t>
            </a:r>
            <a:r>
              <a:rPr lang="ar-KW" sz="2800" b="1" dirty="0" smtClean="0">
                <a:solidFill>
                  <a:schemeClr val="tx1"/>
                </a:solidFill>
              </a:rPr>
              <a:t>إبرة </a:t>
            </a:r>
            <a:r>
              <a:rPr lang="ar-KW" sz="2800" b="1" dirty="0" smtClean="0">
                <a:solidFill>
                  <a:schemeClr val="tx1"/>
                </a:solidFill>
              </a:rPr>
              <a:t>مغناطيسية تفيدنا في حياتنا.</a:t>
            </a:r>
            <a:endParaRPr lang="ar-KW" sz="2800" b="1" dirty="0"/>
          </a:p>
          <a:p>
            <a:pPr algn="just"/>
            <a:r>
              <a:rPr lang="ar-KW" sz="2800" b="1" u="sng" dirty="0" smtClean="0">
                <a:solidFill>
                  <a:srgbClr val="FF0000"/>
                </a:solidFill>
              </a:rPr>
              <a:t>مصادر التعلم :</a:t>
            </a:r>
          </a:p>
          <a:p>
            <a:pPr algn="just"/>
            <a:r>
              <a:rPr lang="ar-KW" sz="2800" b="1" dirty="0" smtClean="0">
                <a:solidFill>
                  <a:schemeClr val="tx1"/>
                </a:solidFill>
              </a:rPr>
              <a:t>فيديو– حاسوب – مسجل</a:t>
            </a:r>
            <a:r>
              <a:rPr lang="ar-KW" sz="2800" b="1" dirty="0">
                <a:solidFill>
                  <a:schemeClr val="tx1"/>
                </a:solidFill>
              </a:rPr>
              <a:t>– انترنت </a:t>
            </a:r>
            <a:r>
              <a:rPr lang="ar-KW" sz="2800" b="1" dirty="0" smtClean="0">
                <a:solidFill>
                  <a:schemeClr val="tx1"/>
                </a:solidFill>
              </a:rPr>
              <a:t>– أوراق </a:t>
            </a:r>
            <a:r>
              <a:rPr lang="ar-KW" sz="2800" b="1" dirty="0" smtClean="0">
                <a:solidFill>
                  <a:schemeClr val="tx1"/>
                </a:solidFill>
              </a:rPr>
              <a:t>عمل.</a:t>
            </a:r>
            <a:endParaRPr lang="ar-KW" sz="2800" b="1" dirty="0">
              <a:solidFill>
                <a:schemeClr val="tx1"/>
              </a:solidFill>
            </a:endParaRPr>
          </a:p>
        </p:txBody>
      </p:sp>
      <p:sp>
        <p:nvSpPr>
          <p:cNvPr id="3" name="مستطيل 2"/>
          <p:cNvSpPr/>
          <p:nvPr/>
        </p:nvSpPr>
        <p:spPr>
          <a:xfrm>
            <a:off x="3317978" y="79381"/>
            <a:ext cx="5637005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ar-KW" sz="4000" b="1" dirty="0" smtClean="0"/>
              <a:t>امرح وتعلم مع العلوم </a:t>
            </a:r>
            <a:r>
              <a:rPr lang="en-US" sz="4000" b="1" dirty="0" smtClean="0"/>
              <a:t>A</a:t>
            </a:r>
            <a:endParaRPr lang="ar-KW" sz="4000" b="1" dirty="0"/>
          </a:p>
        </p:txBody>
      </p:sp>
    </p:spTree>
    <p:extLst>
      <p:ext uri="{BB962C8B-B14F-4D97-AF65-F5344CB8AC3E}">
        <p14:creationId xmlns:p14="http://schemas.microsoft.com/office/powerpoint/2010/main" val="130447647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مستطيل مستدير الزوايا 4"/>
          <p:cNvSpPr/>
          <p:nvPr/>
        </p:nvSpPr>
        <p:spPr>
          <a:xfrm>
            <a:off x="800100" y="6388422"/>
            <a:ext cx="10657524" cy="306292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KW" b="1" dirty="0" smtClean="0"/>
              <a:t>كتاب التلميذ: صفحة 96-97                                                                                                   دليل المعلم:  صفحة 114</a:t>
            </a:r>
            <a:endParaRPr lang="ar-KW" b="1" dirty="0"/>
          </a:p>
        </p:txBody>
      </p:sp>
      <p:sp>
        <p:nvSpPr>
          <p:cNvPr id="8" name="مستطيل 7"/>
          <p:cNvSpPr/>
          <p:nvPr/>
        </p:nvSpPr>
        <p:spPr>
          <a:xfrm rot="3677980">
            <a:off x="9195859" y="1344655"/>
            <a:ext cx="3700880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ar-KW" sz="4400" dirty="0" smtClean="0">
                <a:ln w="0"/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النشاط التحفيزي</a:t>
            </a:r>
            <a:endParaRPr lang="ar-SA" sz="4400" dirty="0">
              <a:ln w="0"/>
              <a:effectLst>
                <a:glow rad="228600">
                  <a:schemeClr val="accent5">
                    <a:satMod val="175000"/>
                    <a:alpha val="40000"/>
                  </a:schemeClr>
                </a:glow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3" name="صورة 2"/>
          <p:cNvPicPr>
            <a:picLocks noChangeAspect="1"/>
          </p:cNvPicPr>
          <p:nvPr/>
        </p:nvPicPr>
        <p:blipFill rotWithShape="1">
          <a:blip r:embed="rId2"/>
          <a:srcRect l="35983" t="30585" r="10445" b="13677"/>
          <a:stretch/>
        </p:blipFill>
        <p:spPr>
          <a:xfrm>
            <a:off x="164892" y="809044"/>
            <a:ext cx="9803567" cy="54268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000347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مستطيل 8"/>
          <p:cNvSpPr/>
          <p:nvPr/>
        </p:nvSpPr>
        <p:spPr>
          <a:xfrm>
            <a:off x="3014664" y="218056"/>
            <a:ext cx="7742054" cy="110187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effectLst>
            <a:softEdge rad="127000"/>
          </a:effectLst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KW" sz="3600" b="1" dirty="0" smtClean="0">
                <a:solidFill>
                  <a:schemeClr val="tx1"/>
                </a:solidFill>
              </a:rPr>
              <a:t>قم بتمثيلية</a:t>
            </a:r>
            <a:endParaRPr lang="ar-KW" sz="3600" b="1" dirty="0">
              <a:solidFill>
                <a:schemeClr val="tx1"/>
              </a:solidFill>
            </a:endParaRPr>
          </a:p>
        </p:txBody>
      </p:sp>
      <p:sp>
        <p:nvSpPr>
          <p:cNvPr id="6" name="شكل بيضاوي 5"/>
          <p:cNvSpPr/>
          <p:nvPr/>
        </p:nvSpPr>
        <p:spPr>
          <a:xfrm>
            <a:off x="10445994" y="28524"/>
            <a:ext cx="1514007" cy="1454046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effectLst>
            <a:glow rad="228600">
              <a:schemeClr val="accent1">
                <a:satMod val="175000"/>
                <a:alpha val="40000"/>
              </a:schemeClr>
            </a:glow>
            <a:softEdge rad="63500"/>
          </a:effectLst>
        </p:spPr>
        <p:style>
          <a:lnRef idx="1">
            <a:schemeClr val="accent6"/>
          </a:lnRef>
          <a:fillRef idx="1002">
            <a:schemeClr val="lt2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KW" sz="2800" b="1" dirty="0" smtClean="0"/>
              <a:t>النشاط</a:t>
            </a:r>
          </a:p>
          <a:p>
            <a:pPr algn="ctr"/>
            <a:r>
              <a:rPr lang="ar-KW" sz="2800" b="1" dirty="0" smtClean="0"/>
              <a:t>( 1 )</a:t>
            </a:r>
            <a:endParaRPr lang="ar-KW" sz="2800" b="1" dirty="0"/>
          </a:p>
        </p:txBody>
      </p:sp>
      <p:sp>
        <p:nvSpPr>
          <p:cNvPr id="10" name="مستطيل مستدير الزوايا 9"/>
          <p:cNvSpPr/>
          <p:nvPr/>
        </p:nvSpPr>
        <p:spPr>
          <a:xfrm>
            <a:off x="1109664" y="6388422"/>
            <a:ext cx="10347960" cy="36576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KW" b="1" dirty="0" smtClean="0"/>
              <a:t>كتاب التلميذ: صفحة 96                                                                                                    دليل المعلم:  صفحة 115</a:t>
            </a:r>
            <a:endParaRPr lang="ar-KW" b="1" dirty="0"/>
          </a:p>
        </p:txBody>
      </p:sp>
      <p:sp>
        <p:nvSpPr>
          <p:cNvPr id="2" name="مستطيل مستدير الزوايا 1"/>
          <p:cNvSpPr/>
          <p:nvPr/>
        </p:nvSpPr>
        <p:spPr>
          <a:xfrm>
            <a:off x="599607" y="1672102"/>
            <a:ext cx="5336498" cy="4413905"/>
          </a:xfrm>
          <a:prstGeom prst="roundRect">
            <a:avLst/>
          </a:prstGeom>
          <a:solidFill>
            <a:srgbClr val="F0FAB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KW" sz="3200" b="1" u="sng" dirty="0">
                <a:ln w="0"/>
                <a:solidFill>
                  <a:srgbClr val="7030A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اعد تمثيلية حول استخدام البوصلة</a:t>
            </a:r>
          </a:p>
          <a:p>
            <a:pPr algn="ctr"/>
            <a:r>
              <a:rPr lang="ar-KW" sz="3200" b="1" dirty="0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الربط مع مادة اللغة العربية</a:t>
            </a:r>
          </a:p>
          <a:p>
            <a:pPr algn="ctr"/>
            <a:endParaRPr lang="ar-KW" sz="3200" b="1" u="sng" dirty="0">
              <a:ln w="0"/>
              <a:solidFill>
                <a:srgbClr val="7030A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algn="ctr"/>
            <a:r>
              <a:rPr lang="ar-KW" sz="32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لعبة </a:t>
            </a:r>
            <a:r>
              <a:rPr lang="ar-KW" sz="3200" b="1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المسرح : </a:t>
            </a:r>
            <a:r>
              <a:rPr lang="ar-KW" sz="32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دع المتعلمين يؤلفون قصة من خلال استخدام الشخصيات المتوفرة في الصندوق ليتوصلوا إلى حل لمشكلة قد تطرأ في القصة.</a:t>
            </a:r>
          </a:p>
          <a:p>
            <a:pPr algn="ctr"/>
            <a:endParaRPr lang="ar-KW" sz="3200" dirty="0"/>
          </a:p>
        </p:txBody>
      </p:sp>
      <p:pic>
        <p:nvPicPr>
          <p:cNvPr id="5" name="صورة 4"/>
          <p:cNvPicPr>
            <a:picLocks noChangeAspect="1"/>
          </p:cNvPicPr>
          <p:nvPr/>
        </p:nvPicPr>
        <p:blipFill rotWithShape="1">
          <a:blip r:embed="rId2"/>
          <a:srcRect l="14968" t="36117" r="65746" b="42162"/>
          <a:stretch/>
        </p:blipFill>
        <p:spPr>
          <a:xfrm>
            <a:off x="6130978" y="1784985"/>
            <a:ext cx="5472024" cy="44407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642043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مستطيل مستدير الزوايا 9"/>
          <p:cNvSpPr/>
          <p:nvPr/>
        </p:nvSpPr>
        <p:spPr>
          <a:xfrm>
            <a:off x="1109664" y="6388422"/>
            <a:ext cx="10347960" cy="36576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KW" b="1" dirty="0" smtClean="0"/>
              <a:t>كتاب التلميذ: صفحة 96                                                                                                    دليل المعلم:  صفحة 115</a:t>
            </a:r>
            <a:endParaRPr lang="ar-KW" b="1" dirty="0"/>
          </a:p>
        </p:txBody>
      </p:sp>
      <p:sp>
        <p:nvSpPr>
          <p:cNvPr id="2" name="مستطيل 1"/>
          <p:cNvSpPr/>
          <p:nvPr/>
        </p:nvSpPr>
        <p:spPr>
          <a:xfrm>
            <a:off x="5269424" y="2385827"/>
            <a:ext cx="6409229" cy="224676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ar-KW" sz="2800" b="1" u="sng" dirty="0">
                <a:solidFill>
                  <a:srgbClr val="C00000"/>
                </a:solidFill>
              </a:rPr>
              <a:t>نوع النشاط : </a:t>
            </a:r>
            <a:r>
              <a:rPr lang="ar-KW" sz="2800" b="1" dirty="0" smtClean="0"/>
              <a:t>مجموعات من (3-5)</a:t>
            </a:r>
            <a:endParaRPr lang="ar-KW" sz="2800" b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ar-KW" sz="2800" b="1" u="sng" dirty="0">
                <a:solidFill>
                  <a:srgbClr val="C00000"/>
                </a:solidFill>
              </a:rPr>
              <a:t>المهارات المكتسبة : </a:t>
            </a:r>
            <a:r>
              <a:rPr lang="ar-KW" sz="2800" b="1" dirty="0" smtClean="0"/>
              <a:t>الملاحظة , التوقع , الاستنتاج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ar-KW" sz="2800" b="1" u="sng" dirty="0" smtClean="0">
                <a:solidFill>
                  <a:srgbClr val="C00000"/>
                </a:solidFill>
              </a:rPr>
              <a:t>المواد المستخدمة : </a:t>
            </a:r>
            <a:r>
              <a:rPr lang="ar-KW" sz="2800" b="1" dirty="0" smtClean="0"/>
              <a:t>مصورات ملصقة على أعواد خشبية – صندوق المسرح</a:t>
            </a:r>
            <a:endParaRPr lang="ar-KW" sz="2800" b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ar-KW" sz="2800" b="1" u="sng" dirty="0">
                <a:solidFill>
                  <a:srgbClr val="C00000"/>
                </a:solidFill>
              </a:rPr>
              <a:t>زمن النشاط المقترح : </a:t>
            </a:r>
            <a:r>
              <a:rPr lang="ar-KW" sz="2800" b="1" dirty="0" smtClean="0">
                <a:solidFill>
                  <a:schemeClr val="tx1"/>
                </a:solidFill>
              </a:rPr>
              <a:t>15</a:t>
            </a:r>
            <a:r>
              <a:rPr lang="ar-KW" sz="2800" b="1" dirty="0" smtClean="0"/>
              <a:t> </a:t>
            </a:r>
            <a:r>
              <a:rPr lang="ar-KW" sz="2800" b="1" dirty="0"/>
              <a:t>دقائق</a:t>
            </a:r>
          </a:p>
        </p:txBody>
      </p:sp>
      <p:pic>
        <p:nvPicPr>
          <p:cNvPr id="1026" name="Picture 2" descr="نتيجة بحث الصور عن ‪knife png‬‏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421687" y="-22154388"/>
            <a:ext cx="1800000" cy="17683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مستطيل 13"/>
          <p:cNvSpPr/>
          <p:nvPr/>
        </p:nvSpPr>
        <p:spPr>
          <a:xfrm>
            <a:off x="3014664" y="218056"/>
            <a:ext cx="7742054" cy="110187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effectLst>
            <a:softEdge rad="127000"/>
          </a:effectLst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KW" sz="3600" b="1" dirty="0" smtClean="0">
                <a:solidFill>
                  <a:schemeClr val="tx1"/>
                </a:solidFill>
              </a:rPr>
              <a:t>قم بتمثيلية</a:t>
            </a:r>
            <a:endParaRPr lang="ar-KW" sz="3600" b="1" dirty="0">
              <a:solidFill>
                <a:schemeClr val="tx1"/>
              </a:solidFill>
            </a:endParaRPr>
          </a:p>
        </p:txBody>
      </p:sp>
      <p:sp>
        <p:nvSpPr>
          <p:cNvPr id="15" name="شكل بيضاوي 14"/>
          <p:cNvSpPr/>
          <p:nvPr/>
        </p:nvSpPr>
        <p:spPr>
          <a:xfrm>
            <a:off x="10445994" y="28524"/>
            <a:ext cx="1514007" cy="1454046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effectLst>
            <a:glow rad="228600">
              <a:schemeClr val="accent1">
                <a:satMod val="175000"/>
                <a:alpha val="40000"/>
              </a:schemeClr>
            </a:glow>
            <a:softEdge rad="63500"/>
          </a:effectLst>
        </p:spPr>
        <p:style>
          <a:lnRef idx="1">
            <a:schemeClr val="accent6"/>
          </a:lnRef>
          <a:fillRef idx="1002">
            <a:schemeClr val="lt2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KW" sz="2800" b="1" dirty="0" smtClean="0"/>
              <a:t>النشاط</a:t>
            </a:r>
          </a:p>
          <a:p>
            <a:pPr algn="ctr"/>
            <a:r>
              <a:rPr lang="ar-KW" sz="2800" b="1" dirty="0" smtClean="0"/>
              <a:t>( 1 )</a:t>
            </a:r>
            <a:endParaRPr lang="ar-KW" sz="2800" b="1" dirty="0"/>
          </a:p>
        </p:txBody>
      </p:sp>
      <p:pic>
        <p:nvPicPr>
          <p:cNvPr id="3" name="Picture 2" descr="نتيجة بحث الصور عن اعواد الدمى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371"/>
          <a:stretch/>
        </p:blipFill>
        <p:spPr bwMode="auto">
          <a:xfrm>
            <a:off x="185023" y="1814671"/>
            <a:ext cx="4935102" cy="3702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96153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شكل بيضاوي 5"/>
          <p:cNvSpPr/>
          <p:nvPr/>
        </p:nvSpPr>
        <p:spPr>
          <a:xfrm>
            <a:off x="4963648" y="309082"/>
            <a:ext cx="2077353" cy="1486806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  <a:effectLst>
            <a:glow rad="228600">
              <a:schemeClr val="accent2">
                <a:satMod val="175000"/>
                <a:alpha val="40000"/>
              </a:schemeClr>
            </a:glow>
            <a:softEdge rad="63500"/>
          </a:effectLst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KW" sz="2800" b="1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chemeClr val="tx1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ملاحظات</a:t>
            </a:r>
          </a:p>
          <a:p>
            <a:pPr algn="ctr"/>
            <a:r>
              <a:rPr lang="ar-KW" sz="2800" b="1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chemeClr val="tx1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عامة ومهمة</a:t>
            </a:r>
            <a:endParaRPr lang="ar-KW" sz="2800" b="1" dirty="0">
              <a:ln w="10160">
                <a:solidFill>
                  <a:schemeClr val="accent5"/>
                </a:solidFill>
                <a:prstDash val="solid"/>
              </a:ln>
              <a:solidFill>
                <a:schemeClr val="tx1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10" name="مستطيل مستدير الزوايا 9"/>
          <p:cNvSpPr/>
          <p:nvPr/>
        </p:nvSpPr>
        <p:spPr>
          <a:xfrm>
            <a:off x="1109664" y="6388422"/>
            <a:ext cx="10347960" cy="36576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KW" b="1" dirty="0"/>
              <a:t>كتاب التلميذ: صفحة 96                                                                                                    دليل المعلم:  صفحة 115</a:t>
            </a:r>
          </a:p>
        </p:txBody>
      </p:sp>
      <p:sp>
        <p:nvSpPr>
          <p:cNvPr id="3" name="مستطيل مستدير الزوايا 2"/>
          <p:cNvSpPr/>
          <p:nvPr/>
        </p:nvSpPr>
        <p:spPr>
          <a:xfrm>
            <a:off x="556197" y="2653024"/>
            <a:ext cx="11454894" cy="2103677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effectLst>
            <a:glow rad="139700">
              <a:schemeClr val="accent2">
                <a:satMod val="175000"/>
                <a:alpha val="40000"/>
              </a:schemeClr>
            </a:glow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KW" sz="4000" b="1" dirty="0" smtClean="0">
                <a:solidFill>
                  <a:schemeClr val="accent5">
                    <a:lumMod val="50000"/>
                  </a:schemeClr>
                </a:solidFill>
              </a:rPr>
              <a:t>اطلب من المتعلمين تأليف قصة من خلال الشخصيات الموجود في صندوق المسرح , محاولين إيجاد حل لمشكلة في القصة حول استخدام البوصلة.</a:t>
            </a:r>
            <a:endParaRPr lang="ar-KW" sz="4000" b="1" dirty="0">
              <a:solidFill>
                <a:schemeClr val="accent5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433808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مستطيل 8"/>
          <p:cNvSpPr/>
          <p:nvPr/>
        </p:nvSpPr>
        <p:spPr>
          <a:xfrm>
            <a:off x="3014664" y="218056"/>
            <a:ext cx="7742054" cy="110187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effectLst>
            <a:softEdge rad="127000"/>
          </a:effectLst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KW" sz="3600" b="1" dirty="0" smtClean="0">
                <a:solidFill>
                  <a:schemeClr val="tx1"/>
                </a:solidFill>
              </a:rPr>
              <a:t>نشيد الأدوات البسيطة</a:t>
            </a:r>
            <a:endParaRPr lang="ar-KW" sz="3600" b="1" dirty="0">
              <a:solidFill>
                <a:schemeClr val="tx1"/>
              </a:solidFill>
            </a:endParaRPr>
          </a:p>
        </p:txBody>
      </p:sp>
      <p:sp>
        <p:nvSpPr>
          <p:cNvPr id="6" name="شكل بيضاوي 5"/>
          <p:cNvSpPr/>
          <p:nvPr/>
        </p:nvSpPr>
        <p:spPr>
          <a:xfrm>
            <a:off x="10445994" y="28524"/>
            <a:ext cx="1514007" cy="1454046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effectLst>
            <a:glow rad="228600">
              <a:schemeClr val="accent1">
                <a:satMod val="175000"/>
                <a:alpha val="40000"/>
              </a:schemeClr>
            </a:glow>
            <a:softEdge rad="63500"/>
          </a:effectLst>
        </p:spPr>
        <p:style>
          <a:lnRef idx="1">
            <a:schemeClr val="accent6"/>
          </a:lnRef>
          <a:fillRef idx="1002">
            <a:schemeClr val="lt2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KW" sz="2800" b="1" dirty="0" smtClean="0"/>
              <a:t>النشاط</a:t>
            </a:r>
          </a:p>
          <a:p>
            <a:pPr algn="ctr"/>
            <a:r>
              <a:rPr lang="ar-KW" sz="2800" b="1" dirty="0" smtClean="0"/>
              <a:t>( 2 )</a:t>
            </a:r>
            <a:endParaRPr lang="ar-KW" sz="2800" b="1" dirty="0"/>
          </a:p>
        </p:txBody>
      </p:sp>
      <p:sp>
        <p:nvSpPr>
          <p:cNvPr id="10" name="مستطيل مستدير الزوايا 9"/>
          <p:cNvSpPr/>
          <p:nvPr/>
        </p:nvSpPr>
        <p:spPr>
          <a:xfrm>
            <a:off x="1109664" y="6388422"/>
            <a:ext cx="10347960" cy="36576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KW" b="1" dirty="0"/>
              <a:t>كتاب التلميذ: صفحة 96                                                                                                    دليل المعلم:  صفحة 115</a:t>
            </a:r>
          </a:p>
        </p:txBody>
      </p:sp>
      <p:sp>
        <p:nvSpPr>
          <p:cNvPr id="2" name="مستطيل مستدير الزوايا 1"/>
          <p:cNvSpPr/>
          <p:nvPr/>
        </p:nvSpPr>
        <p:spPr>
          <a:xfrm>
            <a:off x="400808" y="1482570"/>
            <a:ext cx="5882836" cy="4413905"/>
          </a:xfrm>
          <a:prstGeom prst="roundRect">
            <a:avLst/>
          </a:prstGeom>
          <a:solidFill>
            <a:srgbClr val="F0FAB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KW" sz="3600" b="1" dirty="0" smtClean="0">
                <a:ln w="0"/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الربط </a:t>
            </a:r>
            <a:r>
              <a:rPr lang="ar-KW" sz="3600" b="1" dirty="0">
                <a:ln w="0"/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مع مادة </a:t>
            </a:r>
            <a:r>
              <a:rPr lang="ar-KW" sz="3600" b="1" dirty="0" smtClean="0">
                <a:ln w="0"/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التربية الموسيقية</a:t>
            </a:r>
            <a:endParaRPr lang="ar-KW" sz="3600" b="1" dirty="0">
              <a:ln w="0"/>
              <a:solidFill>
                <a:srgbClr val="00B05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algn="ctr"/>
            <a:endParaRPr lang="ar-KW" sz="3600" b="1" u="sng" dirty="0">
              <a:ln w="0"/>
              <a:solidFill>
                <a:srgbClr val="7030A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algn="ctr"/>
            <a:r>
              <a:rPr lang="ar-KW" sz="3600" b="1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دع المتعلمين يستمعون إلى نشيد عن الأدوات البسيطة.</a:t>
            </a:r>
            <a:endParaRPr lang="ar-KW" sz="3600" b="1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algn="ctr"/>
            <a:endParaRPr lang="ar-KW" sz="3600" dirty="0"/>
          </a:p>
        </p:txBody>
      </p:sp>
      <p:pic>
        <p:nvPicPr>
          <p:cNvPr id="7" name="صورة 6"/>
          <p:cNvPicPr>
            <a:picLocks noChangeAspect="1"/>
          </p:cNvPicPr>
          <p:nvPr/>
        </p:nvPicPr>
        <p:blipFill rotWithShape="1">
          <a:blip r:embed="rId2"/>
          <a:srcRect l="7641" t="48002" r="47312" b="10194"/>
          <a:stretch/>
        </p:blipFill>
        <p:spPr>
          <a:xfrm>
            <a:off x="6330845" y="1887364"/>
            <a:ext cx="5861155" cy="30579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515648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/>
          <p:cNvPicPr>
            <a:picLocks noChangeAspect="1"/>
          </p:cNvPicPr>
          <p:nvPr/>
        </p:nvPicPr>
        <p:blipFill rotWithShape="1">
          <a:blip r:embed="rId2"/>
          <a:srcRect l="22913" t="27734" r="49284" b="13673"/>
          <a:stretch/>
        </p:blipFill>
        <p:spPr>
          <a:xfrm>
            <a:off x="0" y="0"/>
            <a:ext cx="6100763" cy="6858000"/>
          </a:xfrm>
          <a:prstGeom prst="rect">
            <a:avLst/>
          </a:prstGeom>
        </p:spPr>
      </p:pic>
      <p:cxnSp>
        <p:nvCxnSpPr>
          <p:cNvPr id="5" name="رابط بشكل مرفق 4"/>
          <p:cNvCxnSpPr/>
          <p:nvPr/>
        </p:nvCxnSpPr>
        <p:spPr>
          <a:xfrm rot="10800000" flipV="1">
            <a:off x="6100763" y="1828799"/>
            <a:ext cx="2657476" cy="1057275"/>
          </a:xfrm>
          <a:prstGeom prst="bentConnector3">
            <a:avLst>
              <a:gd name="adj1" fmla="val 50000"/>
            </a:avLst>
          </a:prstGeom>
          <a:ln w="381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1" name="مستطيل مستدير الزوايا 10"/>
          <p:cNvSpPr/>
          <p:nvPr/>
        </p:nvSpPr>
        <p:spPr>
          <a:xfrm>
            <a:off x="8758239" y="371473"/>
            <a:ext cx="3314698" cy="2914652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KW" sz="2800" b="1" dirty="0" smtClean="0"/>
              <a:t>الأمن والسلامة في التعامل مع المغناطيس</a:t>
            </a:r>
          </a:p>
          <a:p>
            <a:pPr algn="ctr"/>
            <a:r>
              <a:rPr lang="ar-KW" sz="2800" b="1" dirty="0" smtClean="0"/>
              <a:t>+</a:t>
            </a:r>
          </a:p>
          <a:p>
            <a:pPr algn="ctr"/>
            <a:r>
              <a:rPr lang="ar-KW" sz="2800" b="1" dirty="0" smtClean="0"/>
              <a:t>الأمن والسلامة في التعامل مع البطاريات والأدوات البسيطة </a:t>
            </a:r>
            <a:endParaRPr lang="ar-KW" sz="2800" b="1" dirty="0"/>
          </a:p>
        </p:txBody>
      </p:sp>
      <p:cxnSp>
        <p:nvCxnSpPr>
          <p:cNvPr id="13" name="رابط بشكل مرفق 12"/>
          <p:cNvCxnSpPr/>
          <p:nvPr/>
        </p:nvCxnSpPr>
        <p:spPr>
          <a:xfrm rot="10800000">
            <a:off x="6109695" y="4386263"/>
            <a:ext cx="2648545" cy="1185863"/>
          </a:xfrm>
          <a:prstGeom prst="bentConnector3">
            <a:avLst>
              <a:gd name="adj1" fmla="val 50000"/>
            </a:avLst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0" name="مستطيل مستدير الزوايا 19"/>
          <p:cNvSpPr/>
          <p:nvPr/>
        </p:nvSpPr>
        <p:spPr>
          <a:xfrm>
            <a:off x="8758238" y="3957638"/>
            <a:ext cx="3314699" cy="2686049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KW" sz="3200" b="1" dirty="0" smtClean="0">
                <a:solidFill>
                  <a:srgbClr val="C00000"/>
                </a:solidFill>
              </a:rPr>
              <a:t>1- امرح مع العلوم </a:t>
            </a:r>
            <a:r>
              <a:rPr lang="en-US" sz="3200" b="1" dirty="0" smtClean="0">
                <a:solidFill>
                  <a:srgbClr val="C00000"/>
                </a:solidFill>
              </a:rPr>
              <a:t>A</a:t>
            </a:r>
            <a:endParaRPr lang="ar-KW" sz="3200" b="1" dirty="0" smtClean="0">
              <a:solidFill>
                <a:srgbClr val="C00000"/>
              </a:solidFill>
            </a:endParaRPr>
          </a:p>
          <a:p>
            <a:pPr algn="ctr"/>
            <a:r>
              <a:rPr lang="ar-KW" sz="3200" b="1" dirty="0" smtClean="0">
                <a:solidFill>
                  <a:srgbClr val="C00000"/>
                </a:solidFill>
              </a:rPr>
              <a:t>2- امرح مع العلوم </a:t>
            </a:r>
            <a:r>
              <a:rPr lang="en-US" sz="3200" b="1" dirty="0" smtClean="0">
                <a:solidFill>
                  <a:srgbClr val="C00000"/>
                </a:solidFill>
              </a:rPr>
              <a:t>B</a:t>
            </a:r>
          </a:p>
          <a:p>
            <a:pPr algn="ctr"/>
            <a:endParaRPr lang="ar-KW" sz="3200" dirty="0"/>
          </a:p>
        </p:txBody>
      </p:sp>
    </p:spTree>
    <p:extLst>
      <p:ext uri="{BB962C8B-B14F-4D97-AF65-F5344CB8AC3E}">
        <p14:creationId xmlns:p14="http://schemas.microsoft.com/office/powerpoint/2010/main" val="300246800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20" grpId="0" animBg="1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مستطيل مستدير الزوايا 9"/>
          <p:cNvSpPr/>
          <p:nvPr/>
        </p:nvSpPr>
        <p:spPr>
          <a:xfrm>
            <a:off x="1109664" y="6388422"/>
            <a:ext cx="10347960" cy="36576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KW" b="1" dirty="0"/>
              <a:t>كتاب التلميذ: صفحة 96                                                                                                    دليل المعلم:  صفحة 115</a:t>
            </a:r>
          </a:p>
        </p:txBody>
      </p:sp>
      <p:sp>
        <p:nvSpPr>
          <p:cNvPr id="2" name="مستطيل 1"/>
          <p:cNvSpPr/>
          <p:nvPr/>
        </p:nvSpPr>
        <p:spPr>
          <a:xfrm>
            <a:off x="5093342" y="2781334"/>
            <a:ext cx="6677358" cy="2308324"/>
          </a:xfrm>
          <a:prstGeom prst="rect">
            <a:avLst/>
          </a:prstGeom>
          <a:solidFill>
            <a:srgbClr val="F0FABE"/>
          </a:solidFill>
          <a:ln>
            <a:solidFill>
              <a:schemeClr val="accent6">
                <a:lumMod val="60000"/>
                <a:lumOff val="40000"/>
              </a:schemeClr>
            </a:solidFill>
          </a:ln>
          <a:effectLst>
            <a:softEdge rad="31750"/>
          </a:effectLst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ar-KW" sz="3600" b="1" u="sng" dirty="0">
                <a:solidFill>
                  <a:srgbClr val="C00000"/>
                </a:solidFill>
              </a:rPr>
              <a:t>نوع النشاط : </a:t>
            </a:r>
            <a:r>
              <a:rPr lang="ar-KW" sz="3600" b="1" dirty="0" smtClean="0"/>
              <a:t>فردي</a:t>
            </a:r>
            <a:endParaRPr lang="ar-KW" sz="3600" b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ar-KW" sz="3600" b="1" u="sng" dirty="0">
                <a:solidFill>
                  <a:srgbClr val="C00000"/>
                </a:solidFill>
              </a:rPr>
              <a:t>المهارات المكتسبة : </a:t>
            </a:r>
            <a:r>
              <a:rPr lang="ar-KW" sz="3600" b="1" dirty="0" smtClean="0"/>
              <a:t>الملاحظة, الاستنتاج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ar-KW" sz="3600" b="1" u="sng" dirty="0" smtClean="0">
                <a:solidFill>
                  <a:srgbClr val="C00000"/>
                </a:solidFill>
              </a:rPr>
              <a:t>المواد المستخدمة : </a:t>
            </a:r>
            <a:r>
              <a:rPr lang="ar-KW" sz="3600" b="1" dirty="0" smtClean="0"/>
              <a:t>آلات موسيقية</a:t>
            </a:r>
            <a:endParaRPr lang="ar-KW" sz="3600" b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ar-KW" sz="3600" b="1" u="sng" dirty="0">
                <a:solidFill>
                  <a:srgbClr val="C00000"/>
                </a:solidFill>
              </a:rPr>
              <a:t>زمن النشاط المقترح : </a:t>
            </a:r>
            <a:r>
              <a:rPr lang="ar-KW" sz="3600" b="1" dirty="0" smtClean="0">
                <a:solidFill>
                  <a:schemeClr val="tx1"/>
                </a:solidFill>
              </a:rPr>
              <a:t>5</a:t>
            </a:r>
            <a:r>
              <a:rPr lang="ar-KW" sz="3600" b="1" dirty="0" smtClean="0"/>
              <a:t> </a:t>
            </a:r>
            <a:r>
              <a:rPr lang="ar-KW" sz="3600" b="1" dirty="0"/>
              <a:t>دقائق</a:t>
            </a:r>
          </a:p>
        </p:txBody>
      </p:sp>
      <p:pic>
        <p:nvPicPr>
          <p:cNvPr id="1026" name="Picture 2" descr="نتيجة بحث الصور عن ‪knife png‬‏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421687" y="-22154388"/>
            <a:ext cx="1800000" cy="17683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مستطيل 13"/>
          <p:cNvSpPr/>
          <p:nvPr/>
        </p:nvSpPr>
        <p:spPr>
          <a:xfrm>
            <a:off x="3014664" y="218056"/>
            <a:ext cx="7742054" cy="110187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effectLst>
            <a:softEdge rad="127000"/>
          </a:effectLst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KW" sz="3600" b="1" dirty="0">
                <a:solidFill>
                  <a:schemeClr val="tx1"/>
                </a:solidFill>
              </a:rPr>
              <a:t>نشيد الأدوات البسيطة</a:t>
            </a:r>
          </a:p>
        </p:txBody>
      </p:sp>
      <p:sp>
        <p:nvSpPr>
          <p:cNvPr id="15" name="شكل بيضاوي 14"/>
          <p:cNvSpPr/>
          <p:nvPr/>
        </p:nvSpPr>
        <p:spPr>
          <a:xfrm>
            <a:off x="10445994" y="28524"/>
            <a:ext cx="1514007" cy="1454046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effectLst>
            <a:glow rad="228600">
              <a:schemeClr val="accent1">
                <a:satMod val="175000"/>
                <a:alpha val="40000"/>
              </a:schemeClr>
            </a:glow>
            <a:softEdge rad="63500"/>
          </a:effectLst>
        </p:spPr>
        <p:style>
          <a:lnRef idx="1">
            <a:schemeClr val="accent6"/>
          </a:lnRef>
          <a:fillRef idx="1002">
            <a:schemeClr val="lt2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KW" sz="2800" b="1" dirty="0" smtClean="0"/>
              <a:t>النشاط</a:t>
            </a:r>
          </a:p>
          <a:p>
            <a:pPr algn="ctr"/>
            <a:r>
              <a:rPr lang="ar-KW" sz="2800" b="1" dirty="0" smtClean="0"/>
              <a:t>( 2 )</a:t>
            </a:r>
            <a:endParaRPr lang="ar-KW" sz="2800" b="1" dirty="0"/>
          </a:p>
        </p:txBody>
      </p:sp>
      <p:pic>
        <p:nvPicPr>
          <p:cNvPr id="2050" name="Picture 2" descr="نتيجة بحث الصور عن الات موسيقية كليب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8392" y="2300888"/>
            <a:ext cx="4737993" cy="32692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7969267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شكل بيضاوي 5"/>
          <p:cNvSpPr/>
          <p:nvPr/>
        </p:nvSpPr>
        <p:spPr>
          <a:xfrm>
            <a:off x="4963648" y="309082"/>
            <a:ext cx="2077353" cy="1486806"/>
          </a:xfrm>
          <a:prstGeom prst="ellipse">
            <a:avLst/>
          </a:prstGeom>
          <a:solidFill>
            <a:srgbClr val="00B0F0"/>
          </a:solidFill>
          <a:effectLst>
            <a:glow rad="228600">
              <a:schemeClr val="accent1">
                <a:satMod val="175000"/>
                <a:alpha val="40000"/>
              </a:schemeClr>
            </a:glow>
            <a:softEdge rad="63500"/>
          </a:effectLst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KW" sz="2800" b="1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chemeClr val="tx1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ملاحظات</a:t>
            </a:r>
          </a:p>
          <a:p>
            <a:pPr algn="ctr"/>
            <a:r>
              <a:rPr lang="ar-KW" sz="2800" b="1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chemeClr val="tx1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عامة ومهمة</a:t>
            </a:r>
            <a:endParaRPr lang="ar-KW" sz="2800" b="1" dirty="0">
              <a:ln w="10160">
                <a:solidFill>
                  <a:schemeClr val="accent5"/>
                </a:solidFill>
                <a:prstDash val="solid"/>
              </a:ln>
              <a:solidFill>
                <a:schemeClr val="tx1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10" name="مستطيل مستدير الزوايا 9"/>
          <p:cNvSpPr/>
          <p:nvPr/>
        </p:nvSpPr>
        <p:spPr>
          <a:xfrm>
            <a:off x="1109664" y="6388422"/>
            <a:ext cx="10347960" cy="36576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KW" b="1" dirty="0"/>
              <a:t>كتاب التلميذ: صفحة 96                                                                                                    دليل المعلم:  صفحة 115</a:t>
            </a:r>
          </a:p>
        </p:txBody>
      </p:sp>
      <p:sp>
        <p:nvSpPr>
          <p:cNvPr id="3" name="مستطيل مستدير الزوايا 2"/>
          <p:cNvSpPr/>
          <p:nvPr/>
        </p:nvSpPr>
        <p:spPr>
          <a:xfrm>
            <a:off x="434714" y="2228481"/>
            <a:ext cx="11454894" cy="2103677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effectLst>
            <a:reflection blurRad="6350" stA="50000" endA="300" endPos="550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KW" sz="4000" b="1" dirty="0" smtClean="0">
                <a:solidFill>
                  <a:schemeClr val="accent5">
                    <a:lumMod val="50000"/>
                  </a:schemeClr>
                </a:solidFill>
              </a:rPr>
              <a:t>شغل نشيداً عن الحاسوب يستمع إليه المتعلمون أثناء تطبيقهم لورقة عمل النشاط.</a:t>
            </a:r>
            <a:endParaRPr lang="ar-KW" sz="4000" b="1" dirty="0">
              <a:solidFill>
                <a:schemeClr val="accent5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868288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مستطيل 8"/>
          <p:cNvSpPr/>
          <p:nvPr/>
        </p:nvSpPr>
        <p:spPr>
          <a:xfrm>
            <a:off x="3014664" y="218056"/>
            <a:ext cx="7742054" cy="110187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effectLst>
            <a:softEdge rad="127000"/>
          </a:effectLst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KW" sz="3600" b="1" dirty="0" smtClean="0">
                <a:solidFill>
                  <a:schemeClr val="tx1"/>
                </a:solidFill>
              </a:rPr>
              <a:t>تكنولوجيا بيت مريم</a:t>
            </a:r>
            <a:endParaRPr lang="ar-KW" sz="3600" b="1" dirty="0">
              <a:solidFill>
                <a:schemeClr val="tx1"/>
              </a:solidFill>
            </a:endParaRPr>
          </a:p>
        </p:txBody>
      </p:sp>
      <p:sp>
        <p:nvSpPr>
          <p:cNvPr id="6" name="شكل بيضاوي 5"/>
          <p:cNvSpPr/>
          <p:nvPr/>
        </p:nvSpPr>
        <p:spPr>
          <a:xfrm>
            <a:off x="10445994" y="28524"/>
            <a:ext cx="1514007" cy="1454046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effectLst>
            <a:glow rad="228600">
              <a:schemeClr val="accent1">
                <a:satMod val="175000"/>
                <a:alpha val="40000"/>
              </a:schemeClr>
            </a:glow>
            <a:softEdge rad="63500"/>
          </a:effectLst>
        </p:spPr>
        <p:style>
          <a:lnRef idx="1">
            <a:schemeClr val="accent6"/>
          </a:lnRef>
          <a:fillRef idx="1002">
            <a:schemeClr val="lt2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KW" sz="2800" b="1" dirty="0" smtClean="0"/>
              <a:t>النشاط</a:t>
            </a:r>
          </a:p>
          <a:p>
            <a:pPr algn="ctr"/>
            <a:r>
              <a:rPr lang="ar-KW" sz="2800" b="1" dirty="0" smtClean="0"/>
              <a:t>( 3 )</a:t>
            </a:r>
            <a:endParaRPr lang="ar-KW" sz="2800" b="1" dirty="0"/>
          </a:p>
        </p:txBody>
      </p:sp>
      <p:sp>
        <p:nvSpPr>
          <p:cNvPr id="10" name="مستطيل مستدير الزوايا 9"/>
          <p:cNvSpPr/>
          <p:nvPr/>
        </p:nvSpPr>
        <p:spPr>
          <a:xfrm>
            <a:off x="1109664" y="6388422"/>
            <a:ext cx="10347960" cy="36576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KW" b="1" dirty="0" smtClean="0"/>
              <a:t>كتاب التلميذ: صفحة 97                                                                                                    دليل المعلم:  صفحة 116</a:t>
            </a:r>
            <a:endParaRPr lang="ar-KW" b="1" dirty="0"/>
          </a:p>
        </p:txBody>
      </p:sp>
      <p:sp>
        <p:nvSpPr>
          <p:cNvPr id="2" name="مستطيل مستدير الزوايا 1"/>
          <p:cNvSpPr/>
          <p:nvPr/>
        </p:nvSpPr>
        <p:spPr>
          <a:xfrm>
            <a:off x="599606" y="1672103"/>
            <a:ext cx="11137691" cy="1265969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KW" sz="3200" b="1" u="sng" dirty="0">
                <a:ln w="0"/>
                <a:solidFill>
                  <a:srgbClr val="7030A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ا</a:t>
            </a:r>
            <a:r>
              <a:rPr lang="ar-KW" sz="3200" b="1" u="sng" dirty="0" smtClean="0">
                <a:ln w="0"/>
                <a:solidFill>
                  <a:srgbClr val="7030A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رسم </a:t>
            </a:r>
            <a:r>
              <a:rPr lang="ar-KW" sz="3200" b="1" u="sng" dirty="0" smtClean="0">
                <a:ln w="0"/>
                <a:solidFill>
                  <a:srgbClr val="7030A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وسائل التكنولوجيا الموجودة في بيت مريم</a:t>
            </a:r>
            <a:endParaRPr lang="ar-KW" sz="3200" b="1" u="sng" dirty="0">
              <a:ln w="0"/>
              <a:solidFill>
                <a:srgbClr val="7030A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algn="ctr"/>
            <a:endParaRPr lang="ar-KW" sz="3200" dirty="0"/>
          </a:p>
        </p:txBody>
      </p:sp>
      <p:pic>
        <p:nvPicPr>
          <p:cNvPr id="7" name="صورة 6"/>
          <p:cNvPicPr>
            <a:picLocks noChangeAspect="1"/>
          </p:cNvPicPr>
          <p:nvPr/>
        </p:nvPicPr>
        <p:blipFill rotWithShape="1">
          <a:blip r:embed="rId2"/>
          <a:srcRect l="3953" t="55943" r="42128" b="8145"/>
          <a:stretch/>
        </p:blipFill>
        <p:spPr>
          <a:xfrm>
            <a:off x="1725285" y="3290243"/>
            <a:ext cx="8273600" cy="30981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009182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مستطيل مستدير الزوايا 9"/>
          <p:cNvSpPr/>
          <p:nvPr/>
        </p:nvSpPr>
        <p:spPr>
          <a:xfrm>
            <a:off x="1109664" y="6388422"/>
            <a:ext cx="10347960" cy="36576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KW" b="1" dirty="0"/>
              <a:t>كتاب التلميذ: صفحة 97                                                                                                    دليل المعلم:  صفحة 116</a:t>
            </a:r>
          </a:p>
        </p:txBody>
      </p:sp>
      <p:sp>
        <p:nvSpPr>
          <p:cNvPr id="2" name="مستطيل 1"/>
          <p:cNvSpPr/>
          <p:nvPr/>
        </p:nvSpPr>
        <p:spPr>
          <a:xfrm>
            <a:off x="5269424" y="2385827"/>
            <a:ext cx="6409229" cy="181588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ar-KW" sz="2800" b="1" u="sng" dirty="0">
                <a:solidFill>
                  <a:srgbClr val="C00000"/>
                </a:solidFill>
              </a:rPr>
              <a:t>نوع النشاط : </a:t>
            </a:r>
            <a:r>
              <a:rPr lang="ar-KW" sz="2800" b="1" dirty="0" smtClean="0"/>
              <a:t>فردي</a:t>
            </a:r>
            <a:endParaRPr lang="ar-KW" sz="2800" b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ar-KW" sz="2800" b="1" u="sng" dirty="0">
                <a:solidFill>
                  <a:srgbClr val="C00000"/>
                </a:solidFill>
              </a:rPr>
              <a:t>المهارات المكتسبة : </a:t>
            </a:r>
            <a:r>
              <a:rPr lang="ar-KW" sz="2800" b="1" dirty="0" smtClean="0"/>
              <a:t>الملاحظة , التعبير </a:t>
            </a:r>
            <a:r>
              <a:rPr lang="ar-KW" sz="2800" b="1" dirty="0"/>
              <a:t>ب</a:t>
            </a:r>
            <a:r>
              <a:rPr lang="ar-KW" sz="2800" b="1" dirty="0" smtClean="0"/>
              <a:t>الرسم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ar-KW" sz="2800" b="1" u="sng" dirty="0" smtClean="0">
                <a:solidFill>
                  <a:srgbClr val="C00000"/>
                </a:solidFill>
              </a:rPr>
              <a:t>المواد المستخدمة : </a:t>
            </a:r>
            <a:r>
              <a:rPr lang="ar-KW" sz="2800" b="1" dirty="0" smtClean="0"/>
              <a:t>حاسب آلي – برنامج تعليمي</a:t>
            </a:r>
            <a:endParaRPr lang="ar-KW" sz="2800" b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ar-KW" sz="2800" b="1" u="sng" dirty="0">
                <a:solidFill>
                  <a:srgbClr val="C00000"/>
                </a:solidFill>
              </a:rPr>
              <a:t>زمن النشاط المقترح : </a:t>
            </a:r>
            <a:r>
              <a:rPr lang="ar-KW" sz="2800" b="1" dirty="0" smtClean="0">
                <a:solidFill>
                  <a:schemeClr val="tx1"/>
                </a:solidFill>
              </a:rPr>
              <a:t>10</a:t>
            </a:r>
            <a:r>
              <a:rPr lang="ar-KW" sz="2800" b="1" dirty="0" smtClean="0"/>
              <a:t> </a:t>
            </a:r>
            <a:r>
              <a:rPr lang="ar-KW" sz="2800" b="1" dirty="0"/>
              <a:t>دقائق</a:t>
            </a:r>
          </a:p>
        </p:txBody>
      </p:sp>
      <p:pic>
        <p:nvPicPr>
          <p:cNvPr id="1026" name="Picture 2" descr="نتيجة بحث الصور عن ‪knife png‬‏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421687" y="-22154388"/>
            <a:ext cx="1800000" cy="17683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مستطيل 13"/>
          <p:cNvSpPr/>
          <p:nvPr/>
        </p:nvSpPr>
        <p:spPr>
          <a:xfrm>
            <a:off x="3014664" y="218056"/>
            <a:ext cx="7742054" cy="110187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effectLst>
            <a:softEdge rad="127000"/>
          </a:effectLst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KW" sz="3600" b="1" dirty="0">
                <a:solidFill>
                  <a:schemeClr val="tx1"/>
                </a:solidFill>
              </a:rPr>
              <a:t>تكنولوجيا بيت مريم</a:t>
            </a:r>
          </a:p>
        </p:txBody>
      </p:sp>
      <p:sp>
        <p:nvSpPr>
          <p:cNvPr id="15" name="شكل بيضاوي 14"/>
          <p:cNvSpPr/>
          <p:nvPr/>
        </p:nvSpPr>
        <p:spPr>
          <a:xfrm>
            <a:off x="10445994" y="28524"/>
            <a:ext cx="1514007" cy="1454046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effectLst>
            <a:glow rad="228600">
              <a:schemeClr val="accent1">
                <a:satMod val="175000"/>
                <a:alpha val="40000"/>
              </a:schemeClr>
            </a:glow>
            <a:softEdge rad="63500"/>
          </a:effectLst>
        </p:spPr>
        <p:style>
          <a:lnRef idx="1">
            <a:schemeClr val="accent6"/>
          </a:lnRef>
          <a:fillRef idx="1002">
            <a:schemeClr val="lt2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KW" sz="2800" b="1" dirty="0" smtClean="0"/>
              <a:t>النشاط</a:t>
            </a:r>
          </a:p>
          <a:p>
            <a:pPr algn="ctr"/>
            <a:r>
              <a:rPr lang="ar-KW" sz="2800" b="1" dirty="0" smtClean="0"/>
              <a:t>( 3 )</a:t>
            </a:r>
            <a:endParaRPr lang="ar-KW" sz="2800" b="1" dirty="0"/>
          </a:p>
        </p:txBody>
      </p:sp>
      <p:pic>
        <p:nvPicPr>
          <p:cNvPr id="3" name="Picture 2" descr="نتيجة بحث الصور عن كمبيوتر كرتون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1938" y="1995390"/>
            <a:ext cx="3606203" cy="32996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3486498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مستطيل مستدير الزوايا 9"/>
          <p:cNvSpPr/>
          <p:nvPr/>
        </p:nvSpPr>
        <p:spPr>
          <a:xfrm>
            <a:off x="1109664" y="6388422"/>
            <a:ext cx="10347960" cy="36576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KW" b="1" dirty="0"/>
              <a:t>كتاب التلميذ: صفحة 97                                                                                                    دليل المعلم:  صفحة 116</a:t>
            </a:r>
          </a:p>
        </p:txBody>
      </p:sp>
      <p:sp>
        <p:nvSpPr>
          <p:cNvPr id="3" name="مستطيل مستدير الزوايا 2"/>
          <p:cNvSpPr/>
          <p:nvPr/>
        </p:nvSpPr>
        <p:spPr>
          <a:xfrm>
            <a:off x="149902" y="2227345"/>
            <a:ext cx="11872209" cy="3897443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effectLst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KW" sz="4000" b="1" dirty="0" smtClean="0">
                <a:solidFill>
                  <a:schemeClr val="accent5">
                    <a:lumMod val="50000"/>
                  </a:schemeClr>
                </a:solidFill>
              </a:rPr>
              <a:t>اعرض برنامجاً تعليمياً ناطقاً ليبين قصة مريم تشير إلى وجود التكنولوجيا في منزلها.</a:t>
            </a:r>
          </a:p>
          <a:p>
            <a:pPr algn="ctr"/>
            <a:r>
              <a:rPr lang="ar-KW" sz="3600" b="1" dirty="0" smtClean="0">
                <a:solidFill>
                  <a:schemeClr val="accent5">
                    <a:lumMod val="50000"/>
                  </a:schemeClr>
                </a:solidFill>
              </a:rPr>
              <a:t>( حاسوب – تلفاز – فاكس – الشبكة العنكبوتية – هاتف محمول -  إلخ )</a:t>
            </a:r>
          </a:p>
          <a:p>
            <a:pPr algn="ctr"/>
            <a:endParaRPr lang="ar-KW" sz="3600" b="1" dirty="0" smtClean="0">
              <a:solidFill>
                <a:schemeClr val="accent5">
                  <a:lumMod val="50000"/>
                </a:schemeClr>
              </a:solidFill>
            </a:endParaRPr>
          </a:p>
          <a:p>
            <a:pPr marL="571500" indent="-571500" algn="ctr">
              <a:buFont typeface="Arial" panose="020B0604020202020204" pitchFamily="34" charset="0"/>
              <a:buChar char="•"/>
            </a:pPr>
            <a:r>
              <a:rPr lang="ar-KW" sz="3600" b="1" dirty="0" smtClean="0">
                <a:solidFill>
                  <a:schemeClr val="accent5">
                    <a:lumMod val="50000"/>
                  </a:schemeClr>
                </a:solidFill>
              </a:rPr>
              <a:t>دع المتعلمين ينفذون ورقة عمل النشاط لرسم إحدى وسائل التكنولوجيا الموجودة في بيت </a:t>
            </a:r>
            <a:r>
              <a:rPr lang="ar-KW" sz="3600" b="1" dirty="0" smtClean="0">
                <a:solidFill>
                  <a:schemeClr val="accent5">
                    <a:lumMod val="50000"/>
                  </a:schemeClr>
                </a:solidFill>
              </a:rPr>
              <a:t>مريم.</a:t>
            </a:r>
            <a:endParaRPr lang="ar-KW" sz="3600" b="1" dirty="0" smtClean="0">
              <a:solidFill>
                <a:schemeClr val="accent5">
                  <a:lumMod val="50000"/>
                </a:schemeClr>
              </a:solidFill>
            </a:endParaRPr>
          </a:p>
          <a:p>
            <a:pPr algn="ctr"/>
            <a:endParaRPr lang="ar-KW" sz="4000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2" name="شريط إلى الأسفل 1"/>
          <p:cNvSpPr/>
          <p:nvPr/>
        </p:nvSpPr>
        <p:spPr>
          <a:xfrm>
            <a:off x="7989758" y="172217"/>
            <a:ext cx="3732551" cy="1791494"/>
          </a:xfrm>
          <a:prstGeom prst="ribbon">
            <a:avLst/>
          </a:prstGeom>
          <a:solidFill>
            <a:schemeClr val="accent4">
              <a:lumMod val="20000"/>
              <a:lumOff val="80000"/>
            </a:schemeClr>
          </a:solidFill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KW" sz="28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chemeClr val="tx1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ملاحظات</a:t>
            </a:r>
          </a:p>
          <a:p>
            <a:pPr algn="ctr"/>
            <a:r>
              <a:rPr lang="ar-KW" sz="28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chemeClr val="tx1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عامة ومهمة</a:t>
            </a:r>
          </a:p>
          <a:p>
            <a:pPr algn="ctr"/>
            <a:endParaRPr lang="ar-KW" dirty="0"/>
          </a:p>
        </p:txBody>
      </p:sp>
    </p:spTree>
    <p:extLst>
      <p:ext uri="{BB962C8B-B14F-4D97-AF65-F5344CB8AC3E}">
        <p14:creationId xmlns:p14="http://schemas.microsoft.com/office/powerpoint/2010/main" val="48817215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مستطيل مستدير الزوايا 9"/>
          <p:cNvSpPr/>
          <p:nvPr/>
        </p:nvSpPr>
        <p:spPr>
          <a:xfrm>
            <a:off x="1109664" y="6388422"/>
            <a:ext cx="10347960" cy="36576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KW" b="1" dirty="0"/>
              <a:t>كتاب التلميذ: صفحة 97                                                                                                    دليل المعلم:  صفحة 116</a:t>
            </a:r>
          </a:p>
        </p:txBody>
      </p:sp>
      <p:sp>
        <p:nvSpPr>
          <p:cNvPr id="12" name="مستطيل 11"/>
          <p:cNvSpPr/>
          <p:nvPr/>
        </p:nvSpPr>
        <p:spPr>
          <a:xfrm>
            <a:off x="7661108" y="149951"/>
            <a:ext cx="3796516" cy="1323439"/>
          </a:xfrm>
          <a:prstGeom prst="rect">
            <a:avLst/>
          </a:prstGeom>
          <a:solidFill>
            <a:srgbClr val="DE70DE"/>
          </a:solidFill>
          <a:ln w="57150">
            <a:solidFill>
              <a:srgbClr val="EF6BDC"/>
            </a:solidFill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ar-KW" sz="4000" b="1" cap="none" spc="0" dirty="0" smtClean="0">
                <a:ln w="0"/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القيم الشخصية والأمن والسلامة</a:t>
            </a:r>
            <a:endParaRPr lang="ar-SA" sz="4000" b="1" cap="none" spc="0" dirty="0">
              <a:ln w="0"/>
              <a:solidFill>
                <a:schemeClr val="tx1">
                  <a:lumMod val="85000"/>
                  <a:lumOff val="1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3" name="مستطيل 2"/>
          <p:cNvSpPr/>
          <p:nvPr/>
        </p:nvSpPr>
        <p:spPr>
          <a:xfrm>
            <a:off x="6670937" y="1799362"/>
            <a:ext cx="5521063" cy="600164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ar-KW" sz="3200" b="1" cap="none" spc="0" dirty="0" smtClean="0">
                <a:ln w="0"/>
                <a:solidFill>
                  <a:srgbClr val="7030A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احرص على تنبيه المتعلمين </a:t>
            </a:r>
          </a:p>
          <a:p>
            <a:pPr algn="ctr">
              <a:lnSpc>
                <a:spcPct val="150000"/>
              </a:lnSpc>
            </a:pPr>
            <a:r>
              <a:rPr lang="ar-KW" sz="3200" b="1" cap="none" spc="0" dirty="0" smtClean="0">
                <a:ln w="0"/>
                <a:solidFill>
                  <a:srgbClr val="7030A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على </a:t>
            </a:r>
            <a:r>
              <a:rPr lang="ar-KW" sz="3200" b="1" cap="none" spc="0" dirty="0" smtClean="0">
                <a:ln w="0"/>
                <a:solidFill>
                  <a:srgbClr val="7030A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الإلتزام </a:t>
            </a:r>
            <a:r>
              <a:rPr lang="ar-KW" sz="3200" b="1" cap="none" spc="0" dirty="0" smtClean="0">
                <a:ln w="0"/>
                <a:solidFill>
                  <a:srgbClr val="7030A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بالأمن والسلامة</a:t>
            </a:r>
          </a:p>
          <a:p>
            <a:pPr algn="ctr">
              <a:lnSpc>
                <a:spcPct val="150000"/>
              </a:lnSpc>
            </a:pPr>
            <a:r>
              <a:rPr lang="ar-KW" sz="3200" b="1" dirty="0" smtClean="0">
                <a:ln w="0"/>
                <a:solidFill>
                  <a:srgbClr val="7030A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عند تشغيل الأجهزة الكهربائية</a:t>
            </a:r>
          </a:p>
          <a:p>
            <a:pPr algn="ctr">
              <a:lnSpc>
                <a:spcPct val="150000"/>
              </a:lnSpc>
            </a:pPr>
            <a:r>
              <a:rPr lang="ar-KW" sz="3200" b="1" dirty="0" smtClean="0">
                <a:ln w="0"/>
                <a:solidFill>
                  <a:srgbClr val="7030A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والأدوات البسيطة واستخدام الحاسوب</a:t>
            </a:r>
          </a:p>
          <a:p>
            <a:pPr algn="ctr">
              <a:lnSpc>
                <a:spcPct val="150000"/>
              </a:lnSpc>
            </a:pPr>
            <a:r>
              <a:rPr lang="ar-KW" sz="3200" b="1" dirty="0" smtClean="0">
                <a:ln w="0"/>
                <a:solidFill>
                  <a:srgbClr val="7030A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وناقشهم في الصور التي أمامهم ثم اطلب</a:t>
            </a:r>
          </a:p>
          <a:p>
            <a:pPr algn="ctr">
              <a:lnSpc>
                <a:spcPct val="150000"/>
              </a:lnSpc>
            </a:pPr>
            <a:r>
              <a:rPr lang="ar-KW" sz="3200" b="1" dirty="0" smtClean="0">
                <a:ln w="0"/>
                <a:solidFill>
                  <a:srgbClr val="7030A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منهم التعبير باستخدام الوجه المناسب</a:t>
            </a:r>
          </a:p>
          <a:p>
            <a:pPr algn="ctr">
              <a:lnSpc>
                <a:spcPct val="150000"/>
              </a:lnSpc>
            </a:pPr>
            <a:r>
              <a:rPr lang="ar-KW" sz="3200" b="1" dirty="0" smtClean="0">
                <a:ln w="0"/>
                <a:solidFill>
                  <a:srgbClr val="7030A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</a:t>
            </a:r>
          </a:p>
          <a:p>
            <a:pPr algn="ctr">
              <a:lnSpc>
                <a:spcPct val="150000"/>
              </a:lnSpc>
            </a:pPr>
            <a:endParaRPr lang="ar-SA" sz="3200" b="1" cap="none" spc="0" dirty="0">
              <a:ln w="0"/>
              <a:solidFill>
                <a:srgbClr val="7030A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pic>
        <p:nvPicPr>
          <p:cNvPr id="4" name="صورة 3"/>
          <p:cNvPicPr>
            <a:picLocks noChangeAspect="1"/>
          </p:cNvPicPr>
          <p:nvPr/>
        </p:nvPicPr>
        <p:blipFill rotWithShape="1">
          <a:blip r:embed="rId2"/>
          <a:srcRect l="12941" t="11323" r="31989" b="40522"/>
          <a:stretch/>
        </p:blipFill>
        <p:spPr>
          <a:xfrm>
            <a:off x="129817" y="1473390"/>
            <a:ext cx="6541120" cy="43621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114097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مستطيل مستدير الزوايا 9"/>
          <p:cNvSpPr/>
          <p:nvPr/>
        </p:nvSpPr>
        <p:spPr>
          <a:xfrm>
            <a:off x="1109664" y="6388422"/>
            <a:ext cx="10347960" cy="36576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KW" b="1" dirty="0"/>
              <a:t>كتاب التلميذ: صفحة 97                                                                                                    دليل المعلم:  صفحة 116</a:t>
            </a:r>
          </a:p>
        </p:txBody>
      </p:sp>
      <p:sp>
        <p:nvSpPr>
          <p:cNvPr id="9" name="مستطيل 8"/>
          <p:cNvSpPr/>
          <p:nvPr/>
        </p:nvSpPr>
        <p:spPr>
          <a:xfrm>
            <a:off x="1236206" y="499607"/>
            <a:ext cx="3796516" cy="707886"/>
          </a:xfrm>
          <a:prstGeom prst="rect">
            <a:avLst/>
          </a:prstGeom>
          <a:ln w="57150">
            <a:solidFill>
              <a:schemeClr val="accent1">
                <a:lumMod val="75000"/>
              </a:schemeClr>
            </a:solidFill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ar-KW" sz="4000" b="1" cap="none" spc="0" dirty="0" smtClean="0">
                <a:ln w="0"/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نشاط منزلي</a:t>
            </a:r>
            <a:endParaRPr lang="ar-SA" sz="4000" b="1" cap="none" spc="0" dirty="0">
              <a:ln w="0"/>
              <a:solidFill>
                <a:schemeClr val="tx1">
                  <a:lumMod val="85000"/>
                  <a:lumOff val="1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2" name="صورة 1"/>
          <p:cNvPicPr>
            <a:picLocks noChangeAspect="1"/>
          </p:cNvPicPr>
          <p:nvPr/>
        </p:nvPicPr>
        <p:blipFill rotWithShape="1">
          <a:blip r:embed="rId2"/>
          <a:srcRect l="13057" t="46772" r="32565" b="15318"/>
          <a:stretch/>
        </p:blipFill>
        <p:spPr>
          <a:xfrm>
            <a:off x="916994" y="1633927"/>
            <a:ext cx="10670401" cy="41822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069335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مستطيل مستدير الزوايا 4"/>
          <p:cNvSpPr/>
          <p:nvPr/>
        </p:nvSpPr>
        <p:spPr>
          <a:xfrm>
            <a:off x="1109664" y="6388422"/>
            <a:ext cx="10347960" cy="365760"/>
          </a:xfrm>
          <a:prstGeom prst="round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KW" b="1" dirty="0" smtClean="0"/>
              <a:t>كتاب التلميذ: صفحة 98   -99                                                                                            دليل المعلم:  صفحة 117</a:t>
            </a:r>
            <a:endParaRPr lang="ar-KW" b="1" dirty="0"/>
          </a:p>
        </p:txBody>
      </p:sp>
      <p:sp>
        <p:nvSpPr>
          <p:cNvPr id="2" name="مستطيل 1"/>
          <p:cNvSpPr/>
          <p:nvPr/>
        </p:nvSpPr>
        <p:spPr>
          <a:xfrm>
            <a:off x="400050" y="938805"/>
            <a:ext cx="11472863" cy="5146541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effectLst>
            <a:glow rad="228600">
              <a:schemeClr val="accent4">
                <a:satMod val="175000"/>
                <a:alpha val="40000"/>
              </a:schemeClr>
            </a:glow>
            <a:softEdge rad="63500"/>
          </a:effectLst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1" anchor="ctr"/>
          <a:lstStyle/>
          <a:p>
            <a:pPr algn="just"/>
            <a:r>
              <a:rPr lang="ar-KW" sz="2800" b="1" u="sng" dirty="0" smtClean="0">
                <a:solidFill>
                  <a:srgbClr val="FF0000"/>
                </a:solidFill>
              </a:rPr>
              <a:t>الحصة : </a:t>
            </a:r>
            <a:r>
              <a:rPr lang="ar-KW" sz="2800" b="1" dirty="0" smtClean="0">
                <a:solidFill>
                  <a:schemeClr val="tx1"/>
                </a:solidFill>
              </a:rPr>
              <a:t>الثانية</a:t>
            </a:r>
          </a:p>
          <a:p>
            <a:pPr algn="just"/>
            <a:endParaRPr lang="ar-KW" sz="2800" b="1" dirty="0" smtClean="0">
              <a:solidFill>
                <a:schemeClr val="tx1"/>
              </a:solidFill>
            </a:endParaRPr>
          </a:p>
          <a:p>
            <a:pPr algn="just"/>
            <a:r>
              <a:rPr lang="ar-KW" sz="2800" b="1" u="sng" dirty="0" smtClean="0">
                <a:solidFill>
                  <a:srgbClr val="FF0000"/>
                </a:solidFill>
              </a:rPr>
              <a:t>معيار المنهج (3-4): </a:t>
            </a:r>
          </a:p>
          <a:p>
            <a:pPr algn="just"/>
            <a:r>
              <a:rPr lang="ar-KW" sz="2800" b="1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يكون روابط مع التكنولوجيا من خلال استخدام المعرفة والمهارات المكتسبة من تعلم مواد اللغة العربية والرياضيات والفن والموسيقى وتكنولوجيا الاتصال والمعلومات. </a:t>
            </a:r>
            <a:endParaRPr lang="ar-KW" sz="2800" b="1" dirty="0" smtClean="0"/>
          </a:p>
          <a:p>
            <a:pPr algn="just"/>
            <a:endParaRPr lang="ar-KW" sz="2800" b="1" dirty="0" smtClean="0"/>
          </a:p>
          <a:p>
            <a:pPr algn="just"/>
            <a:r>
              <a:rPr lang="ar-KW" sz="2800" b="1" u="sng" dirty="0" smtClean="0">
                <a:solidFill>
                  <a:srgbClr val="FF0000"/>
                </a:solidFill>
              </a:rPr>
              <a:t>المفاهيم العلمية المتضمنة في الكفاية الخاصة:</a:t>
            </a:r>
          </a:p>
          <a:p>
            <a:pPr algn="just"/>
            <a:r>
              <a:rPr lang="ar-KW" sz="2800" b="1" dirty="0" smtClean="0">
                <a:solidFill>
                  <a:schemeClr val="tx1"/>
                </a:solidFill>
              </a:rPr>
              <a:t>1- تستخدم البطارية في المنزل في كثير من الأجهزة التي تفيدنا.</a:t>
            </a:r>
          </a:p>
          <a:p>
            <a:pPr algn="just"/>
            <a:r>
              <a:rPr lang="ar-KW" sz="2800" b="1" dirty="0" smtClean="0">
                <a:solidFill>
                  <a:schemeClr val="tx1"/>
                </a:solidFill>
              </a:rPr>
              <a:t>2- إشارة المرور تساعدنا على المرور الآمن.</a:t>
            </a:r>
          </a:p>
          <a:p>
            <a:pPr algn="just"/>
            <a:r>
              <a:rPr lang="ar-KW" sz="2800" b="1" dirty="0" smtClean="0">
                <a:solidFill>
                  <a:schemeClr val="tx1"/>
                </a:solidFill>
              </a:rPr>
              <a:t>3- طرق التشغيل الآمن للتكنولوجيا المختلفة.</a:t>
            </a:r>
            <a:endParaRPr lang="ar-KW" sz="2800" b="1" dirty="0"/>
          </a:p>
          <a:p>
            <a:pPr algn="just"/>
            <a:r>
              <a:rPr lang="ar-KW" sz="2800" b="1" u="sng" dirty="0" smtClean="0">
                <a:solidFill>
                  <a:srgbClr val="FF0000"/>
                </a:solidFill>
              </a:rPr>
              <a:t>مصادر التعلم :</a:t>
            </a:r>
          </a:p>
          <a:p>
            <a:pPr algn="just"/>
            <a:r>
              <a:rPr lang="ar-KW" sz="2800" b="1" dirty="0" smtClean="0">
                <a:solidFill>
                  <a:schemeClr val="tx1"/>
                </a:solidFill>
              </a:rPr>
              <a:t>فيديو– حاسوب – مسجل</a:t>
            </a:r>
            <a:r>
              <a:rPr lang="ar-KW" sz="2800" b="1" dirty="0">
                <a:solidFill>
                  <a:schemeClr val="tx1"/>
                </a:solidFill>
              </a:rPr>
              <a:t>– انترنت </a:t>
            </a:r>
            <a:r>
              <a:rPr lang="ar-KW" sz="2800" b="1" dirty="0" smtClean="0">
                <a:solidFill>
                  <a:schemeClr val="tx1"/>
                </a:solidFill>
              </a:rPr>
              <a:t>– أوراق </a:t>
            </a:r>
            <a:r>
              <a:rPr lang="ar-KW" sz="2800" b="1" dirty="0" smtClean="0">
                <a:solidFill>
                  <a:schemeClr val="tx1"/>
                </a:solidFill>
              </a:rPr>
              <a:t>عمل.</a:t>
            </a:r>
            <a:endParaRPr lang="ar-KW" sz="2800" b="1" dirty="0">
              <a:solidFill>
                <a:schemeClr val="tx1"/>
              </a:solidFill>
            </a:endParaRPr>
          </a:p>
        </p:txBody>
      </p:sp>
      <p:sp>
        <p:nvSpPr>
          <p:cNvPr id="3" name="مستطيل 2"/>
          <p:cNvSpPr/>
          <p:nvPr/>
        </p:nvSpPr>
        <p:spPr>
          <a:xfrm>
            <a:off x="3317978" y="79381"/>
            <a:ext cx="5637005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ar-KW" sz="4000" b="1" dirty="0" smtClean="0"/>
              <a:t>امرح وتعلم مع العلوم </a:t>
            </a:r>
            <a:r>
              <a:rPr lang="en-US" sz="4000" b="1" dirty="0" smtClean="0"/>
              <a:t>B</a:t>
            </a:r>
            <a:endParaRPr lang="ar-KW" sz="4000" b="1" dirty="0"/>
          </a:p>
        </p:txBody>
      </p:sp>
    </p:spTree>
    <p:extLst>
      <p:ext uri="{BB962C8B-B14F-4D97-AF65-F5344CB8AC3E}">
        <p14:creationId xmlns:p14="http://schemas.microsoft.com/office/powerpoint/2010/main" val="384837292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مستطيل مستدير الزوايا 4"/>
          <p:cNvSpPr/>
          <p:nvPr/>
        </p:nvSpPr>
        <p:spPr>
          <a:xfrm>
            <a:off x="1109664" y="6388422"/>
            <a:ext cx="10347960" cy="365760"/>
          </a:xfrm>
          <a:prstGeom prst="round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KW" b="1" dirty="0"/>
              <a:t>كتاب التلميذ: صفحة 98   -99                                                                                            دليل المعلم:  صفحة 117</a:t>
            </a:r>
          </a:p>
        </p:txBody>
      </p:sp>
      <p:pic>
        <p:nvPicPr>
          <p:cNvPr id="2" name="صورة 1"/>
          <p:cNvPicPr>
            <a:picLocks noChangeAspect="1"/>
          </p:cNvPicPr>
          <p:nvPr/>
        </p:nvPicPr>
        <p:blipFill rotWithShape="1">
          <a:blip r:embed="rId2"/>
          <a:srcRect l="3378" t="17674" r="4223" b="17572"/>
          <a:stretch/>
        </p:blipFill>
        <p:spPr>
          <a:xfrm>
            <a:off x="0" y="149902"/>
            <a:ext cx="12022113" cy="6049389"/>
          </a:xfrm>
          <a:prstGeom prst="rect">
            <a:avLst/>
          </a:prstGeom>
        </p:spPr>
      </p:pic>
      <p:sp>
        <p:nvSpPr>
          <p:cNvPr id="8" name="مستطيل 7"/>
          <p:cNvSpPr/>
          <p:nvPr/>
        </p:nvSpPr>
        <p:spPr>
          <a:xfrm rot="20127620">
            <a:off x="1909322" y="275020"/>
            <a:ext cx="2823452" cy="1446550"/>
          </a:xfrm>
          <a:prstGeom prst="rect">
            <a:avLst/>
          </a:prstGeom>
          <a:noFill/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ar-KW" sz="4400" dirty="0" smtClean="0">
                <a:ln w="0"/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النشاط التحفيزي</a:t>
            </a:r>
            <a:endParaRPr lang="ar-SA" sz="4400" dirty="0">
              <a:ln w="0"/>
              <a:effectLst>
                <a:glow rad="228600">
                  <a:schemeClr val="accent2">
                    <a:satMod val="175000"/>
                    <a:alpha val="40000"/>
                  </a:schemeClr>
                </a:glow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67571116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مستطيل 8"/>
          <p:cNvSpPr/>
          <p:nvPr/>
        </p:nvSpPr>
        <p:spPr>
          <a:xfrm>
            <a:off x="3014664" y="218056"/>
            <a:ext cx="7742054" cy="1101876"/>
          </a:xfrm>
          <a:prstGeom prst="rect">
            <a:avLst/>
          </a:prstGeom>
          <a:solidFill>
            <a:srgbClr val="EFFFEF"/>
          </a:solidFill>
          <a:effectLst>
            <a:softEdge rad="127000"/>
          </a:effectLst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KW" sz="3600" b="1" dirty="0" smtClean="0">
                <a:solidFill>
                  <a:schemeClr val="tx1"/>
                </a:solidFill>
              </a:rPr>
              <a:t>لعبة رموز الأعداد</a:t>
            </a:r>
            <a:endParaRPr lang="ar-KW" sz="3600" b="1" dirty="0">
              <a:solidFill>
                <a:schemeClr val="tx1"/>
              </a:solidFill>
            </a:endParaRPr>
          </a:p>
        </p:txBody>
      </p:sp>
      <p:sp>
        <p:nvSpPr>
          <p:cNvPr id="6" name="شكل بيضاوي 5"/>
          <p:cNvSpPr/>
          <p:nvPr/>
        </p:nvSpPr>
        <p:spPr>
          <a:xfrm>
            <a:off x="10445994" y="28524"/>
            <a:ext cx="1514007" cy="1454046"/>
          </a:xfrm>
          <a:prstGeom prst="ellipse">
            <a:avLst/>
          </a:prstGeom>
          <a:solidFill>
            <a:srgbClr val="EFFFEF"/>
          </a:solidFill>
          <a:effectLst>
            <a:glow rad="228600">
              <a:schemeClr val="accent6">
                <a:satMod val="175000"/>
                <a:alpha val="40000"/>
              </a:schemeClr>
            </a:glow>
            <a:softEdge rad="63500"/>
          </a:effectLst>
        </p:spPr>
        <p:style>
          <a:lnRef idx="1">
            <a:schemeClr val="accent6"/>
          </a:lnRef>
          <a:fillRef idx="1002">
            <a:schemeClr val="lt2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KW" sz="2800" b="1" dirty="0" smtClean="0"/>
              <a:t>النشاط</a:t>
            </a:r>
          </a:p>
          <a:p>
            <a:pPr algn="ctr"/>
            <a:r>
              <a:rPr lang="ar-KW" sz="2800" b="1" dirty="0" smtClean="0"/>
              <a:t>( 1 )</a:t>
            </a:r>
            <a:endParaRPr lang="ar-KW" sz="2800" b="1" dirty="0"/>
          </a:p>
        </p:txBody>
      </p:sp>
      <p:sp>
        <p:nvSpPr>
          <p:cNvPr id="10" name="مستطيل مستدير الزوايا 9"/>
          <p:cNvSpPr/>
          <p:nvPr/>
        </p:nvSpPr>
        <p:spPr>
          <a:xfrm>
            <a:off x="1109664" y="6388422"/>
            <a:ext cx="10347960" cy="365760"/>
          </a:xfrm>
          <a:prstGeom prst="round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KW" b="1" dirty="0"/>
              <a:t>كتاب التلميذ: صفحة 98 </a:t>
            </a:r>
            <a:r>
              <a:rPr lang="ar-KW" b="1" dirty="0" smtClean="0"/>
              <a:t>                                                                             دليل </a:t>
            </a:r>
            <a:r>
              <a:rPr lang="ar-KW" b="1" dirty="0"/>
              <a:t>المعلم:  صفحة </a:t>
            </a:r>
            <a:r>
              <a:rPr lang="ar-KW" b="1" dirty="0" smtClean="0"/>
              <a:t>118</a:t>
            </a:r>
            <a:endParaRPr lang="ar-KW" b="1" dirty="0"/>
          </a:p>
        </p:txBody>
      </p:sp>
      <p:sp>
        <p:nvSpPr>
          <p:cNvPr id="2" name="مستطيل مستدير الزوايا 1"/>
          <p:cNvSpPr/>
          <p:nvPr/>
        </p:nvSpPr>
        <p:spPr>
          <a:xfrm>
            <a:off x="5916706" y="1778339"/>
            <a:ext cx="6043295" cy="4413905"/>
          </a:xfrm>
          <a:prstGeom prst="roundRect">
            <a:avLst/>
          </a:prstGeom>
          <a:solidFill>
            <a:srgbClr val="EFFFE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KW" sz="3200" b="1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اختر رمز عدد لصورة جهاز </a:t>
            </a:r>
            <a:r>
              <a:rPr lang="ar-KW" sz="3200" b="1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ضوءً </a:t>
            </a:r>
            <a:r>
              <a:rPr lang="ar-KW" sz="3200" b="1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أو صوتاً أو حرارة , ثم اختر رمز عدد آخر يوضح التعامل الآمن معه.</a:t>
            </a:r>
            <a:endParaRPr lang="ar-KW" sz="3200" b="1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algn="ctr"/>
            <a:r>
              <a:rPr lang="ar-KW" sz="3200" b="1" dirty="0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الربط مع مادة </a:t>
            </a:r>
            <a:r>
              <a:rPr lang="ar-KW" sz="3200" b="1" dirty="0" smtClean="0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الرياضيات ( لعبة الجيوب)</a:t>
            </a:r>
          </a:p>
          <a:p>
            <a:pPr algn="ctr"/>
            <a:endParaRPr lang="ar-KW" sz="3200" b="1" dirty="0" smtClean="0">
              <a:ln w="0"/>
              <a:solidFill>
                <a:srgbClr val="C0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algn="ctr"/>
            <a:r>
              <a:rPr lang="ar-KW" sz="3200" b="1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دع المتعلمين يبحثون عن الصور التي تدل على طرق التشغيل الآمن للتكنولوجيا بعد قراءة رمز العدد.</a:t>
            </a:r>
            <a:endParaRPr lang="ar-KW" sz="3200" b="1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3" name="صورة 2"/>
          <p:cNvPicPr>
            <a:picLocks noChangeAspect="1"/>
          </p:cNvPicPr>
          <p:nvPr/>
        </p:nvPicPr>
        <p:blipFill rotWithShape="1">
          <a:blip r:embed="rId2"/>
          <a:srcRect l="16166" t="50666" r="47658" b="15928"/>
          <a:stretch/>
        </p:blipFill>
        <p:spPr>
          <a:xfrm>
            <a:off x="539646" y="1639009"/>
            <a:ext cx="5081225" cy="4219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653952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/>
          <p:cNvPicPr>
            <a:picLocks noChangeAspect="1"/>
          </p:cNvPicPr>
          <p:nvPr/>
        </p:nvPicPr>
        <p:blipFill rotWithShape="1">
          <a:blip r:embed="rId2"/>
          <a:srcRect l="24483" t="13839" r="21052" b="11384"/>
          <a:stretch/>
        </p:blipFill>
        <p:spPr>
          <a:xfrm>
            <a:off x="1600198" y="140145"/>
            <a:ext cx="8703129" cy="67178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709794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مستطيل مستدير الزوايا 9"/>
          <p:cNvSpPr/>
          <p:nvPr/>
        </p:nvSpPr>
        <p:spPr>
          <a:xfrm>
            <a:off x="1109664" y="6388422"/>
            <a:ext cx="10347960" cy="365760"/>
          </a:xfrm>
          <a:prstGeom prst="round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KW" b="1" dirty="0"/>
              <a:t>كتاب التلميذ: صفحة 98                                                                              دليل المعلم:  صفحة 118</a:t>
            </a:r>
          </a:p>
        </p:txBody>
      </p:sp>
      <p:sp>
        <p:nvSpPr>
          <p:cNvPr id="2" name="مستطيل 1"/>
          <p:cNvSpPr/>
          <p:nvPr/>
        </p:nvSpPr>
        <p:spPr>
          <a:xfrm>
            <a:off x="5269424" y="2385827"/>
            <a:ext cx="6409229" cy="181588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ar-KW" sz="2800" b="1" u="sng" dirty="0">
                <a:solidFill>
                  <a:srgbClr val="C00000"/>
                </a:solidFill>
              </a:rPr>
              <a:t>نوع النشاط : </a:t>
            </a:r>
            <a:r>
              <a:rPr lang="ar-KW" sz="2800" b="1" dirty="0" smtClean="0"/>
              <a:t>مجموعات من (3-5)</a:t>
            </a:r>
            <a:endParaRPr lang="ar-KW" sz="2800" b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ar-KW" sz="2800" b="1" u="sng" dirty="0">
                <a:solidFill>
                  <a:srgbClr val="C00000"/>
                </a:solidFill>
              </a:rPr>
              <a:t>المهارات المكتسبة : </a:t>
            </a:r>
            <a:r>
              <a:rPr lang="ar-KW" sz="2800" b="1" dirty="0" smtClean="0"/>
              <a:t>الملاحظة , التحليل , التواصل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ar-KW" sz="2800" b="1" u="sng" dirty="0" smtClean="0">
                <a:solidFill>
                  <a:srgbClr val="C00000"/>
                </a:solidFill>
              </a:rPr>
              <a:t>المواد المستخدمة : </a:t>
            </a:r>
            <a:r>
              <a:rPr lang="ar-KW" sz="2800" b="1" dirty="0" smtClean="0"/>
              <a:t>مصورات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ar-KW" sz="2800" b="1" u="sng" dirty="0" smtClean="0">
                <a:solidFill>
                  <a:srgbClr val="C00000"/>
                </a:solidFill>
              </a:rPr>
              <a:t>زمن </a:t>
            </a:r>
            <a:r>
              <a:rPr lang="ar-KW" sz="2800" b="1" u="sng" dirty="0">
                <a:solidFill>
                  <a:srgbClr val="C00000"/>
                </a:solidFill>
              </a:rPr>
              <a:t>النشاط المقترح : </a:t>
            </a:r>
            <a:r>
              <a:rPr lang="ar-KW" sz="2800" b="1" dirty="0" smtClean="0">
                <a:solidFill>
                  <a:schemeClr val="tx1"/>
                </a:solidFill>
              </a:rPr>
              <a:t>10</a:t>
            </a:r>
            <a:r>
              <a:rPr lang="ar-KW" sz="2800" b="1" dirty="0" smtClean="0"/>
              <a:t> </a:t>
            </a:r>
            <a:r>
              <a:rPr lang="ar-KW" sz="2800" b="1" dirty="0"/>
              <a:t>دقائق</a:t>
            </a:r>
          </a:p>
        </p:txBody>
      </p:sp>
      <p:pic>
        <p:nvPicPr>
          <p:cNvPr id="1026" name="Picture 2" descr="نتيجة بحث الصور عن ‪knife png‬‏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421687" y="-22154388"/>
            <a:ext cx="1800000" cy="17683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مستطيل 7"/>
          <p:cNvSpPr/>
          <p:nvPr/>
        </p:nvSpPr>
        <p:spPr>
          <a:xfrm>
            <a:off x="3014664" y="348688"/>
            <a:ext cx="7742054" cy="1101876"/>
          </a:xfrm>
          <a:prstGeom prst="rect">
            <a:avLst/>
          </a:prstGeom>
          <a:solidFill>
            <a:srgbClr val="EFFFEF"/>
          </a:solidFill>
          <a:effectLst>
            <a:softEdge rad="127000"/>
          </a:effectLst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KW" sz="3600" b="1" dirty="0" smtClean="0">
                <a:solidFill>
                  <a:schemeClr val="tx1"/>
                </a:solidFill>
              </a:rPr>
              <a:t>لعبة رموز الأعداد</a:t>
            </a:r>
            <a:endParaRPr lang="ar-KW" sz="3600" b="1" dirty="0">
              <a:solidFill>
                <a:schemeClr val="tx1"/>
              </a:solidFill>
            </a:endParaRPr>
          </a:p>
        </p:txBody>
      </p:sp>
      <p:sp>
        <p:nvSpPr>
          <p:cNvPr id="9" name="شكل بيضاوي 8"/>
          <p:cNvSpPr/>
          <p:nvPr/>
        </p:nvSpPr>
        <p:spPr>
          <a:xfrm>
            <a:off x="10445994" y="159156"/>
            <a:ext cx="1514007" cy="1454046"/>
          </a:xfrm>
          <a:prstGeom prst="ellipse">
            <a:avLst/>
          </a:prstGeom>
          <a:solidFill>
            <a:srgbClr val="EFFFEF"/>
          </a:solidFill>
          <a:effectLst>
            <a:glow rad="228600">
              <a:schemeClr val="accent6">
                <a:satMod val="175000"/>
                <a:alpha val="40000"/>
              </a:schemeClr>
            </a:glow>
            <a:softEdge rad="63500"/>
          </a:effectLst>
        </p:spPr>
        <p:style>
          <a:lnRef idx="1">
            <a:schemeClr val="accent6"/>
          </a:lnRef>
          <a:fillRef idx="1002">
            <a:schemeClr val="lt2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KW" sz="2800" b="1" dirty="0" smtClean="0"/>
              <a:t>النشاط</a:t>
            </a:r>
          </a:p>
          <a:p>
            <a:pPr algn="ctr"/>
            <a:r>
              <a:rPr lang="ar-KW" sz="2800" b="1" dirty="0" smtClean="0"/>
              <a:t>( 1 )</a:t>
            </a:r>
            <a:endParaRPr lang="ar-KW" sz="2800" b="1" dirty="0"/>
          </a:p>
        </p:txBody>
      </p:sp>
    </p:spTree>
    <p:extLst>
      <p:ext uri="{BB962C8B-B14F-4D97-AF65-F5344CB8AC3E}">
        <p14:creationId xmlns:p14="http://schemas.microsoft.com/office/powerpoint/2010/main" val="69142250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شكل بيضاوي 5"/>
          <p:cNvSpPr/>
          <p:nvPr/>
        </p:nvSpPr>
        <p:spPr>
          <a:xfrm>
            <a:off x="9889844" y="129467"/>
            <a:ext cx="2077353" cy="1486806"/>
          </a:xfrm>
          <a:prstGeom prst="ellipse">
            <a:avLst/>
          </a:prstGeom>
          <a:solidFill>
            <a:srgbClr val="92D050"/>
          </a:solidFill>
          <a:effectLst>
            <a:glow rad="228600">
              <a:schemeClr val="accent2">
                <a:satMod val="175000"/>
                <a:alpha val="40000"/>
              </a:schemeClr>
            </a:glow>
            <a:softEdge rad="63500"/>
          </a:effectLst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KW" sz="2800" b="1" dirty="0" smtClean="0">
                <a:ln w="10160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ملاحظات</a:t>
            </a:r>
          </a:p>
          <a:p>
            <a:pPr algn="ctr"/>
            <a:r>
              <a:rPr lang="ar-KW" sz="2800" b="1" dirty="0" smtClean="0">
                <a:ln w="10160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عامة ومهمة</a:t>
            </a:r>
            <a:endParaRPr lang="ar-KW" sz="2800" b="1" dirty="0">
              <a:ln w="10160">
                <a:solidFill>
                  <a:schemeClr val="bg1"/>
                </a:solidFill>
                <a:prstDash val="solid"/>
              </a:ln>
              <a:solidFill>
                <a:schemeClr val="bg1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10" name="مستطيل مستدير الزوايا 9"/>
          <p:cNvSpPr/>
          <p:nvPr/>
        </p:nvSpPr>
        <p:spPr>
          <a:xfrm>
            <a:off x="1109664" y="6388422"/>
            <a:ext cx="10347960" cy="365760"/>
          </a:xfrm>
          <a:prstGeom prst="round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KW" b="1" dirty="0"/>
              <a:t>كتاب التلميذ: صفحة 98                                                                              دليل المعلم:  صفحة 118</a:t>
            </a:r>
          </a:p>
        </p:txBody>
      </p:sp>
      <p:sp>
        <p:nvSpPr>
          <p:cNvPr id="3" name="مستطيل مستدير الزوايا 2"/>
          <p:cNvSpPr/>
          <p:nvPr/>
        </p:nvSpPr>
        <p:spPr>
          <a:xfrm>
            <a:off x="91811" y="1841517"/>
            <a:ext cx="11454894" cy="2103677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KW" sz="4000" b="1" dirty="0" smtClean="0">
                <a:solidFill>
                  <a:schemeClr val="accent5">
                    <a:lumMod val="50000"/>
                  </a:schemeClr>
                </a:solidFill>
              </a:rPr>
              <a:t>الهدف من النشاط تحقيق الكفاية بربطها مع مادة الرياضيات, من خلال قراءة رمز العدد على البطاقة , ومن ثم البحث داخلها على الطرق الصحيحة للتشغيل الآمن على عدد آخر.</a:t>
            </a:r>
            <a:endParaRPr lang="ar-KW" sz="4000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5" name="مستطيل مستدير الزوايا 4"/>
          <p:cNvSpPr/>
          <p:nvPr/>
        </p:nvSpPr>
        <p:spPr>
          <a:xfrm>
            <a:off x="659259" y="4111891"/>
            <a:ext cx="11454894" cy="2103677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KW" sz="4000" b="1" dirty="0" smtClean="0">
                <a:solidFill>
                  <a:schemeClr val="accent5">
                    <a:lumMod val="50000"/>
                  </a:schemeClr>
                </a:solidFill>
              </a:rPr>
              <a:t>لكل رمز عدد صورة جهاز. بعد اختيار رمز العدد, دع المتعلمين يحددون طرق التشغيل الآمن له عند رمز عدد آخر.</a:t>
            </a:r>
            <a:endParaRPr lang="ar-KW" sz="4000" b="1" dirty="0">
              <a:solidFill>
                <a:schemeClr val="accent5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193764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مستطيل مستدير الزوايا 9"/>
          <p:cNvSpPr/>
          <p:nvPr/>
        </p:nvSpPr>
        <p:spPr>
          <a:xfrm>
            <a:off x="1109664" y="6388422"/>
            <a:ext cx="10347960" cy="365760"/>
          </a:xfrm>
          <a:prstGeom prst="round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KW" b="1" dirty="0"/>
              <a:t>كتاب التلميذ: صفحة 98                                                                              دليل المعلم:  صفحة 118</a:t>
            </a:r>
          </a:p>
        </p:txBody>
      </p:sp>
      <p:sp>
        <p:nvSpPr>
          <p:cNvPr id="2" name="مستطيل مستدير الزوايا 1"/>
          <p:cNvSpPr/>
          <p:nvPr/>
        </p:nvSpPr>
        <p:spPr>
          <a:xfrm>
            <a:off x="468978" y="1672101"/>
            <a:ext cx="5686893" cy="4413905"/>
          </a:xfrm>
          <a:prstGeom prst="roundRect">
            <a:avLst/>
          </a:prstGeom>
          <a:solidFill>
            <a:srgbClr val="F0FAB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KW" sz="3600" b="1" dirty="0" smtClean="0">
                <a:ln w="0"/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الربط </a:t>
            </a:r>
            <a:r>
              <a:rPr lang="ar-KW" sz="3600" b="1" dirty="0">
                <a:ln w="0"/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مع مادة </a:t>
            </a:r>
            <a:r>
              <a:rPr lang="ar-KW" sz="3600" b="1" dirty="0" smtClean="0">
                <a:ln w="0"/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التربية الموسيقية</a:t>
            </a:r>
            <a:endParaRPr lang="ar-KW" sz="3600" b="1" dirty="0">
              <a:ln w="0"/>
              <a:solidFill>
                <a:srgbClr val="00B05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algn="ctr"/>
            <a:endParaRPr lang="ar-KW" sz="3600" b="1" u="sng" dirty="0">
              <a:ln w="0"/>
              <a:solidFill>
                <a:srgbClr val="7030A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algn="ctr"/>
            <a:r>
              <a:rPr lang="ar-KW" sz="3600" b="1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دع المتعلمين ينشدون نشيداً عن </a:t>
            </a:r>
            <a:r>
              <a:rPr lang="ar-KW" sz="3600" b="1" dirty="0">
                <a:solidFill>
                  <a:schemeClr val="tx1"/>
                </a:solidFill>
              </a:rPr>
              <a:t>الأجهزة الكهربائية والتكنولوجيا في </a:t>
            </a:r>
            <a:r>
              <a:rPr lang="ar-KW" sz="3600" b="1" dirty="0" smtClean="0">
                <a:solidFill>
                  <a:schemeClr val="tx1"/>
                </a:solidFill>
              </a:rPr>
              <a:t>المنزل</a:t>
            </a:r>
            <a:r>
              <a:rPr lang="ar-KW" sz="3600" b="1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.</a:t>
            </a:r>
            <a:endParaRPr lang="ar-KW" sz="3600" b="1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algn="ctr"/>
            <a:endParaRPr lang="ar-KW" sz="3600" dirty="0"/>
          </a:p>
        </p:txBody>
      </p:sp>
      <p:sp>
        <p:nvSpPr>
          <p:cNvPr id="8" name="مستطيل 7"/>
          <p:cNvSpPr/>
          <p:nvPr/>
        </p:nvSpPr>
        <p:spPr>
          <a:xfrm>
            <a:off x="2743200" y="397675"/>
            <a:ext cx="8013518" cy="1101876"/>
          </a:xfrm>
          <a:prstGeom prst="rect">
            <a:avLst/>
          </a:prstGeom>
          <a:solidFill>
            <a:srgbClr val="EFFFEF"/>
          </a:solidFill>
          <a:effectLst>
            <a:softEdge rad="127000"/>
          </a:effectLst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KW" sz="3600" b="1" dirty="0" smtClean="0">
                <a:solidFill>
                  <a:schemeClr val="tx1"/>
                </a:solidFill>
              </a:rPr>
              <a:t>نشيد الأجهزة الكهربائية والتكنولوجيا في المنزل</a:t>
            </a:r>
            <a:endParaRPr lang="ar-KW" sz="3600" b="1" dirty="0">
              <a:solidFill>
                <a:schemeClr val="tx1"/>
              </a:solidFill>
            </a:endParaRPr>
          </a:p>
        </p:txBody>
      </p:sp>
      <p:sp>
        <p:nvSpPr>
          <p:cNvPr id="11" name="شكل بيضاوي 10"/>
          <p:cNvSpPr/>
          <p:nvPr/>
        </p:nvSpPr>
        <p:spPr>
          <a:xfrm>
            <a:off x="10445994" y="159156"/>
            <a:ext cx="1514007" cy="1454046"/>
          </a:xfrm>
          <a:prstGeom prst="ellipse">
            <a:avLst/>
          </a:prstGeom>
          <a:solidFill>
            <a:srgbClr val="EFFFEF"/>
          </a:solidFill>
          <a:effectLst>
            <a:glow rad="228600">
              <a:schemeClr val="accent6">
                <a:satMod val="175000"/>
                <a:alpha val="40000"/>
              </a:schemeClr>
            </a:glow>
            <a:softEdge rad="63500"/>
          </a:effectLst>
        </p:spPr>
        <p:style>
          <a:lnRef idx="1">
            <a:schemeClr val="accent6"/>
          </a:lnRef>
          <a:fillRef idx="1002">
            <a:schemeClr val="lt2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KW" sz="2800" b="1" dirty="0" smtClean="0"/>
              <a:t>النشاط</a:t>
            </a:r>
          </a:p>
          <a:p>
            <a:pPr algn="ctr"/>
            <a:r>
              <a:rPr lang="ar-KW" sz="2800" b="1" dirty="0" smtClean="0"/>
              <a:t>( 2 )</a:t>
            </a:r>
            <a:endParaRPr lang="ar-KW" sz="2800" b="1" dirty="0"/>
          </a:p>
        </p:txBody>
      </p:sp>
      <p:pic>
        <p:nvPicPr>
          <p:cNvPr id="3" name="صورة 2"/>
          <p:cNvPicPr>
            <a:picLocks noChangeAspect="1"/>
          </p:cNvPicPr>
          <p:nvPr/>
        </p:nvPicPr>
        <p:blipFill rotWithShape="1">
          <a:blip r:embed="rId2"/>
          <a:srcRect l="16426" t="71875" r="63209" b="6696"/>
          <a:stretch/>
        </p:blipFill>
        <p:spPr>
          <a:xfrm>
            <a:off x="6283644" y="2183794"/>
            <a:ext cx="5731330" cy="3390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762948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مستطيل مستدير الزوايا 9"/>
          <p:cNvSpPr/>
          <p:nvPr/>
        </p:nvSpPr>
        <p:spPr>
          <a:xfrm>
            <a:off x="1109664" y="6388422"/>
            <a:ext cx="10347960" cy="365760"/>
          </a:xfrm>
          <a:prstGeom prst="round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KW" b="1" dirty="0"/>
              <a:t>كتاب التلميذ: صفحة 98                                                                              دليل المعلم:  صفحة 118</a:t>
            </a:r>
          </a:p>
        </p:txBody>
      </p:sp>
      <p:sp>
        <p:nvSpPr>
          <p:cNvPr id="2" name="مستطيل 1"/>
          <p:cNvSpPr/>
          <p:nvPr/>
        </p:nvSpPr>
        <p:spPr>
          <a:xfrm>
            <a:off x="5854143" y="2391316"/>
            <a:ext cx="5920354" cy="2308324"/>
          </a:xfrm>
          <a:prstGeom prst="rect">
            <a:avLst/>
          </a:prstGeom>
          <a:solidFill>
            <a:srgbClr val="EFFFEF"/>
          </a:solidFill>
          <a:ln>
            <a:solidFill>
              <a:schemeClr val="accent6">
                <a:lumMod val="60000"/>
                <a:lumOff val="40000"/>
              </a:schemeClr>
            </a:solidFill>
          </a:ln>
          <a:effectLst>
            <a:softEdge rad="31750"/>
          </a:effectLst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ar-KW" sz="3600" b="1" u="sng" dirty="0">
                <a:solidFill>
                  <a:srgbClr val="C00000"/>
                </a:solidFill>
              </a:rPr>
              <a:t>نوع النشاط : </a:t>
            </a:r>
            <a:r>
              <a:rPr lang="ar-KW" sz="3600" b="1" dirty="0" smtClean="0"/>
              <a:t>جماعي</a:t>
            </a:r>
            <a:endParaRPr lang="ar-KW" sz="3600" b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ar-KW" sz="3600" b="1" u="sng" dirty="0">
                <a:solidFill>
                  <a:srgbClr val="C00000"/>
                </a:solidFill>
              </a:rPr>
              <a:t>المهارات المكتسبة : </a:t>
            </a:r>
            <a:r>
              <a:rPr lang="ar-KW" sz="3600" b="1" dirty="0" smtClean="0"/>
              <a:t>التعبير اللفظي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ar-KW" sz="3600" b="1" u="sng" dirty="0" smtClean="0">
                <a:solidFill>
                  <a:srgbClr val="C00000"/>
                </a:solidFill>
              </a:rPr>
              <a:t>المواد المستخدمة : </a:t>
            </a:r>
            <a:r>
              <a:rPr lang="ar-KW" sz="3600" b="1" dirty="0" smtClean="0"/>
              <a:t>آلات موسيقية</a:t>
            </a:r>
            <a:endParaRPr lang="ar-KW" sz="3600" b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ar-KW" sz="3600" b="1" u="sng" dirty="0">
                <a:solidFill>
                  <a:srgbClr val="C00000"/>
                </a:solidFill>
              </a:rPr>
              <a:t>زمن النشاط المقترح : </a:t>
            </a:r>
            <a:r>
              <a:rPr lang="ar-KW" sz="3600" b="1" dirty="0" smtClean="0">
                <a:solidFill>
                  <a:schemeClr val="tx1"/>
                </a:solidFill>
              </a:rPr>
              <a:t>5</a:t>
            </a:r>
            <a:r>
              <a:rPr lang="ar-KW" sz="3600" b="1" dirty="0" smtClean="0"/>
              <a:t> </a:t>
            </a:r>
            <a:r>
              <a:rPr lang="ar-KW" sz="3600" b="1" dirty="0"/>
              <a:t>دقائق</a:t>
            </a:r>
          </a:p>
        </p:txBody>
      </p:sp>
      <p:pic>
        <p:nvPicPr>
          <p:cNvPr id="1026" name="Picture 2" descr="نتيجة بحث الصور عن ‪knife png‬‏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421687" y="-22154388"/>
            <a:ext cx="1800000" cy="17683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مستطيل 7"/>
          <p:cNvSpPr/>
          <p:nvPr/>
        </p:nvSpPr>
        <p:spPr>
          <a:xfrm>
            <a:off x="2677886" y="348688"/>
            <a:ext cx="8078832" cy="1101876"/>
          </a:xfrm>
          <a:prstGeom prst="rect">
            <a:avLst/>
          </a:prstGeom>
          <a:solidFill>
            <a:srgbClr val="EFFFEF"/>
          </a:solidFill>
          <a:effectLst>
            <a:softEdge rad="127000"/>
          </a:effectLst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KW" sz="3600" b="1" dirty="0">
                <a:solidFill>
                  <a:schemeClr val="tx1"/>
                </a:solidFill>
              </a:rPr>
              <a:t>نشيد الأجهزة الكهربائية والتكنولوجيا في المنزل</a:t>
            </a:r>
          </a:p>
        </p:txBody>
      </p:sp>
      <p:sp>
        <p:nvSpPr>
          <p:cNvPr id="9" name="شكل بيضاوي 8"/>
          <p:cNvSpPr/>
          <p:nvPr/>
        </p:nvSpPr>
        <p:spPr>
          <a:xfrm>
            <a:off x="10445994" y="159156"/>
            <a:ext cx="1514007" cy="1454046"/>
          </a:xfrm>
          <a:prstGeom prst="ellipse">
            <a:avLst/>
          </a:prstGeom>
          <a:solidFill>
            <a:srgbClr val="EFFFEF"/>
          </a:solidFill>
          <a:effectLst>
            <a:glow rad="228600">
              <a:schemeClr val="accent6">
                <a:satMod val="175000"/>
                <a:alpha val="40000"/>
              </a:schemeClr>
            </a:glow>
            <a:softEdge rad="63500"/>
          </a:effectLst>
        </p:spPr>
        <p:style>
          <a:lnRef idx="1">
            <a:schemeClr val="accent6"/>
          </a:lnRef>
          <a:fillRef idx="1002">
            <a:schemeClr val="lt2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KW" sz="2800" b="1" dirty="0" smtClean="0"/>
              <a:t>النشاط</a:t>
            </a:r>
          </a:p>
          <a:p>
            <a:pPr algn="ctr"/>
            <a:r>
              <a:rPr lang="ar-KW" sz="2800" b="1" dirty="0" smtClean="0"/>
              <a:t>( 2)</a:t>
            </a:r>
            <a:endParaRPr lang="ar-KW" sz="2800" b="1" dirty="0"/>
          </a:p>
        </p:txBody>
      </p:sp>
      <p:pic>
        <p:nvPicPr>
          <p:cNvPr id="3" name="Picture 2" descr="نتيجة بحث الصور عن ‪music tools‬‏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212" y="1760699"/>
            <a:ext cx="4317587" cy="43175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5292568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مستطيل مستدير الزوايا 9"/>
          <p:cNvSpPr/>
          <p:nvPr/>
        </p:nvSpPr>
        <p:spPr>
          <a:xfrm>
            <a:off x="1109664" y="6388422"/>
            <a:ext cx="10347960" cy="365760"/>
          </a:xfrm>
          <a:prstGeom prst="round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KW" b="1" dirty="0"/>
              <a:t>كتاب التلميذ: صفحة 98                                                                              دليل المعلم:  صفحة 118</a:t>
            </a:r>
          </a:p>
        </p:txBody>
      </p:sp>
      <p:sp>
        <p:nvSpPr>
          <p:cNvPr id="2" name="سحابة 1"/>
          <p:cNvSpPr/>
          <p:nvPr/>
        </p:nvSpPr>
        <p:spPr>
          <a:xfrm>
            <a:off x="8866414" y="172217"/>
            <a:ext cx="2857501" cy="1526352"/>
          </a:xfrm>
          <a:prstGeom prst="cloud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KW" sz="32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ملاحظات</a:t>
            </a:r>
          </a:p>
          <a:p>
            <a:pPr algn="ctr"/>
            <a:r>
              <a:rPr lang="ar-KW" sz="32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عامة </a:t>
            </a:r>
            <a:r>
              <a:rPr lang="ar-KW" sz="3200" b="1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ومهمة</a:t>
            </a:r>
            <a:endParaRPr lang="ar-KW" sz="3200" b="1" dirty="0">
              <a:ln w="10160">
                <a:solidFill>
                  <a:schemeClr val="accent5"/>
                </a:solidFill>
                <a:prstDash val="solid"/>
              </a:ln>
              <a:solidFill>
                <a:schemeClr val="accent6">
                  <a:lumMod val="50000"/>
                </a:schemeClr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4" name="مخطط انسيابي: تحضير 3"/>
          <p:cNvSpPr/>
          <p:nvPr/>
        </p:nvSpPr>
        <p:spPr>
          <a:xfrm>
            <a:off x="8866413" y="3202375"/>
            <a:ext cx="3219451" cy="2975267"/>
          </a:xfrm>
          <a:prstGeom prst="flowChartPreparation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KW" sz="3600" b="1" dirty="0" smtClean="0">
                <a:solidFill>
                  <a:srgbClr val="0070C0"/>
                </a:solidFill>
              </a:rPr>
              <a:t>يهدف النشاط إلى الربط مع مادة التربية </a:t>
            </a:r>
            <a:r>
              <a:rPr lang="ar-KW" sz="3600" b="1" dirty="0" smtClean="0">
                <a:solidFill>
                  <a:srgbClr val="0070C0"/>
                </a:solidFill>
              </a:rPr>
              <a:t>الموسيقية</a:t>
            </a:r>
            <a:endParaRPr lang="ar-KW" sz="3600" b="1" dirty="0">
              <a:solidFill>
                <a:srgbClr val="0070C0"/>
              </a:solidFill>
            </a:endParaRPr>
          </a:p>
        </p:txBody>
      </p:sp>
      <p:sp>
        <p:nvSpPr>
          <p:cNvPr id="7" name="مخطط انسيابي: تحضير 6"/>
          <p:cNvSpPr/>
          <p:nvPr/>
        </p:nvSpPr>
        <p:spPr>
          <a:xfrm>
            <a:off x="5895974" y="1698570"/>
            <a:ext cx="3314699" cy="2991198"/>
          </a:xfrm>
          <a:prstGeom prst="flowChartPreparation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KW" sz="2800" b="1" dirty="0">
                <a:solidFill>
                  <a:srgbClr val="0070C0"/>
                </a:solidFill>
              </a:rPr>
              <a:t>دع المتعلمين يستمعون إلى نشيداً عن الأجهزة الكهربائية والتكنولوجيا في </a:t>
            </a:r>
            <a:r>
              <a:rPr lang="ar-KW" sz="2800" b="1" dirty="0" smtClean="0">
                <a:solidFill>
                  <a:srgbClr val="0070C0"/>
                </a:solidFill>
              </a:rPr>
              <a:t>المنزل</a:t>
            </a:r>
            <a:endParaRPr lang="ar-KW" sz="2800" b="1" dirty="0">
              <a:solidFill>
                <a:srgbClr val="0070C0"/>
              </a:solidFill>
            </a:endParaRPr>
          </a:p>
        </p:txBody>
      </p:sp>
      <p:sp>
        <p:nvSpPr>
          <p:cNvPr id="9" name="مخطط انسيابي: تحضير 8"/>
          <p:cNvSpPr/>
          <p:nvPr/>
        </p:nvSpPr>
        <p:spPr>
          <a:xfrm>
            <a:off x="3133721" y="210696"/>
            <a:ext cx="3219451" cy="2975267"/>
          </a:xfrm>
          <a:prstGeom prst="flowChartPreparation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KW" sz="3600" b="1" dirty="0" smtClean="0">
                <a:solidFill>
                  <a:srgbClr val="0070C0"/>
                </a:solidFill>
              </a:rPr>
              <a:t>وفر للمتعلمين آلات موسيقية </a:t>
            </a:r>
            <a:r>
              <a:rPr lang="ar-KW" sz="3600" b="1" dirty="0" smtClean="0">
                <a:solidFill>
                  <a:srgbClr val="0070C0"/>
                </a:solidFill>
              </a:rPr>
              <a:t>لاستخدامها</a:t>
            </a:r>
            <a:endParaRPr lang="ar-KW" sz="3600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415030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مستطيل 8"/>
          <p:cNvSpPr/>
          <p:nvPr/>
        </p:nvSpPr>
        <p:spPr>
          <a:xfrm>
            <a:off x="3014664" y="218056"/>
            <a:ext cx="7742054" cy="1101876"/>
          </a:xfrm>
          <a:prstGeom prst="rect">
            <a:avLst/>
          </a:prstGeom>
          <a:solidFill>
            <a:srgbClr val="EFFFEF"/>
          </a:solidFill>
          <a:effectLst>
            <a:softEdge rad="127000"/>
          </a:effectLst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KW" sz="3600" b="1" dirty="0" smtClean="0">
                <a:solidFill>
                  <a:schemeClr val="tx1"/>
                </a:solidFill>
              </a:rPr>
              <a:t>اصنع نموذجاً عن  إشارة مرور</a:t>
            </a:r>
            <a:endParaRPr lang="ar-KW" sz="3600" b="1" dirty="0">
              <a:solidFill>
                <a:schemeClr val="tx1"/>
              </a:solidFill>
            </a:endParaRPr>
          </a:p>
        </p:txBody>
      </p:sp>
      <p:sp>
        <p:nvSpPr>
          <p:cNvPr id="6" name="شكل بيضاوي 5"/>
          <p:cNvSpPr/>
          <p:nvPr/>
        </p:nvSpPr>
        <p:spPr>
          <a:xfrm>
            <a:off x="10309223" y="158526"/>
            <a:ext cx="1428072" cy="1264514"/>
          </a:xfrm>
          <a:prstGeom prst="ellipse">
            <a:avLst/>
          </a:prstGeom>
          <a:solidFill>
            <a:srgbClr val="EFFFEF"/>
          </a:solidFill>
          <a:effectLst>
            <a:glow rad="228600">
              <a:schemeClr val="accent6">
                <a:satMod val="175000"/>
                <a:alpha val="40000"/>
              </a:schemeClr>
            </a:glow>
            <a:softEdge rad="63500"/>
          </a:effectLst>
        </p:spPr>
        <p:style>
          <a:lnRef idx="1">
            <a:schemeClr val="accent6"/>
          </a:lnRef>
          <a:fillRef idx="1002">
            <a:schemeClr val="lt2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KW" sz="2800" b="1" dirty="0" smtClean="0"/>
              <a:t>النشاط</a:t>
            </a:r>
          </a:p>
          <a:p>
            <a:pPr algn="ctr"/>
            <a:r>
              <a:rPr lang="ar-KW" sz="2800" b="1" dirty="0" smtClean="0"/>
              <a:t>( 3 )</a:t>
            </a:r>
            <a:endParaRPr lang="ar-KW" sz="2800" b="1" dirty="0"/>
          </a:p>
        </p:txBody>
      </p:sp>
      <p:sp>
        <p:nvSpPr>
          <p:cNvPr id="10" name="مستطيل مستدير الزوايا 9"/>
          <p:cNvSpPr/>
          <p:nvPr/>
        </p:nvSpPr>
        <p:spPr>
          <a:xfrm>
            <a:off x="1109664" y="6388422"/>
            <a:ext cx="10347960" cy="365760"/>
          </a:xfrm>
          <a:prstGeom prst="round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KW" b="1" dirty="0" smtClean="0"/>
              <a:t>كتاب التلميذ: صفحة 99                                                                                                     دليل المعلم:  صفحة 119</a:t>
            </a:r>
            <a:endParaRPr lang="ar-KW" b="1" dirty="0"/>
          </a:p>
        </p:txBody>
      </p:sp>
      <p:sp>
        <p:nvSpPr>
          <p:cNvPr id="2" name="مستطيل مستدير الزوايا 1"/>
          <p:cNvSpPr/>
          <p:nvPr/>
        </p:nvSpPr>
        <p:spPr>
          <a:xfrm>
            <a:off x="5078186" y="1379462"/>
            <a:ext cx="4879295" cy="4689202"/>
          </a:xfrm>
          <a:prstGeom prst="roundRect">
            <a:avLst/>
          </a:prstGeom>
          <a:solidFill>
            <a:srgbClr val="BDFFB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KW" sz="3200" b="1" dirty="0" smtClean="0">
                <a:solidFill>
                  <a:schemeClr val="accent6">
                    <a:lumMod val="50000"/>
                  </a:schemeClr>
                </a:solidFill>
              </a:rPr>
              <a:t>باستخدام الأدوات المناسبة قم بصنع وتركيب إشارات مرور لحل مشكلة الازدحام المروري </a:t>
            </a:r>
          </a:p>
          <a:p>
            <a:pPr algn="ctr"/>
            <a:r>
              <a:rPr lang="ar-KW" sz="3200" b="1" dirty="0" smtClean="0">
                <a:solidFill>
                  <a:srgbClr val="BC14A4"/>
                </a:solidFill>
              </a:rPr>
              <a:t>( الربط مع مادة التربية الفنية )</a:t>
            </a:r>
          </a:p>
          <a:p>
            <a:pPr algn="ctr"/>
            <a:r>
              <a:rPr lang="ar-KW" sz="3200" b="1" dirty="0" smtClean="0">
                <a:solidFill>
                  <a:srgbClr val="BC14A4"/>
                </a:solidFill>
              </a:rPr>
              <a:t> </a:t>
            </a:r>
          </a:p>
          <a:p>
            <a:pPr algn="ctr"/>
            <a:r>
              <a:rPr lang="ar-KW" sz="3200" b="1" dirty="0" smtClean="0">
                <a:solidFill>
                  <a:schemeClr val="tx1"/>
                </a:solidFill>
              </a:rPr>
              <a:t>دع المتعلمين يستخدمون الأدوات لصنع إشارات مرور وتركيبها لحل مشكلة الازدحام في النموذج المعروض</a:t>
            </a:r>
            <a:endParaRPr lang="ar-KW" sz="3200" b="1" dirty="0">
              <a:solidFill>
                <a:schemeClr val="tx1"/>
              </a:solidFill>
            </a:endParaRPr>
          </a:p>
        </p:txBody>
      </p:sp>
      <p:pic>
        <p:nvPicPr>
          <p:cNvPr id="3076" name="Picture 4" descr="نتيجة بحث الصور عن اشارة مرور باعواد خشبية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089" y="1847850"/>
            <a:ext cx="3469368" cy="34693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8700033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مستطيل مستدير الزوايا 9"/>
          <p:cNvSpPr/>
          <p:nvPr/>
        </p:nvSpPr>
        <p:spPr>
          <a:xfrm>
            <a:off x="1109664" y="6388422"/>
            <a:ext cx="10347960" cy="365760"/>
          </a:xfrm>
          <a:prstGeom prst="round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KW" b="1" dirty="0"/>
              <a:t>كتاب التلميذ: صفحة 99                                                                                                     دليل المعلم:  صفحة 119</a:t>
            </a:r>
          </a:p>
        </p:txBody>
      </p:sp>
      <p:sp>
        <p:nvSpPr>
          <p:cNvPr id="2" name="مستطيل 1"/>
          <p:cNvSpPr/>
          <p:nvPr/>
        </p:nvSpPr>
        <p:spPr>
          <a:xfrm>
            <a:off x="195944" y="2082687"/>
            <a:ext cx="11625942" cy="1815882"/>
          </a:xfrm>
          <a:prstGeom prst="rect">
            <a:avLst/>
          </a:prstGeom>
          <a:solidFill>
            <a:srgbClr val="FFC000"/>
          </a:solidFill>
          <a:ln/>
          <a:effectLst>
            <a:softEdge rad="31750"/>
          </a:effectLst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ar-KW" sz="2800" b="1" u="sng" dirty="0">
                <a:solidFill>
                  <a:srgbClr val="C00000"/>
                </a:solidFill>
              </a:rPr>
              <a:t>نوع النشاط : </a:t>
            </a:r>
            <a:r>
              <a:rPr lang="ar-KW" sz="2800" b="1" dirty="0" smtClean="0"/>
              <a:t>مجموعات ( 3-5 )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ar-KW" sz="2800" b="1" u="sng" dirty="0" smtClean="0">
                <a:solidFill>
                  <a:srgbClr val="C00000"/>
                </a:solidFill>
              </a:rPr>
              <a:t>المهارات </a:t>
            </a:r>
            <a:r>
              <a:rPr lang="ar-KW" sz="2800" b="1" u="sng" dirty="0">
                <a:solidFill>
                  <a:srgbClr val="C00000"/>
                </a:solidFill>
              </a:rPr>
              <a:t>المكتسبة : </a:t>
            </a:r>
            <a:r>
              <a:rPr lang="ar-KW" sz="2800" b="1" dirty="0" smtClean="0"/>
              <a:t>الملاحظة , التواصل , صنع النماذج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ar-KW" sz="2800" b="1" u="sng" dirty="0" smtClean="0">
                <a:solidFill>
                  <a:srgbClr val="C00000"/>
                </a:solidFill>
              </a:rPr>
              <a:t>المواد المستخدمة : </a:t>
            </a:r>
            <a:r>
              <a:rPr lang="ar-KW" sz="2800" b="1" dirty="0" smtClean="0"/>
              <a:t>لوحة أو نموذج عن سيارات ، أعواد خشبية ، أقلام تلوين ، أوراق ملونة .</a:t>
            </a:r>
            <a:endParaRPr lang="ar-KW" sz="2800" b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ar-KW" sz="2800" b="1" u="sng" dirty="0">
                <a:solidFill>
                  <a:srgbClr val="C00000"/>
                </a:solidFill>
              </a:rPr>
              <a:t>زمن النشاط المقترح : </a:t>
            </a:r>
            <a:r>
              <a:rPr lang="ar-KW" sz="2800" b="1" dirty="0" smtClean="0">
                <a:solidFill>
                  <a:schemeClr val="tx1"/>
                </a:solidFill>
              </a:rPr>
              <a:t>10</a:t>
            </a:r>
            <a:r>
              <a:rPr lang="ar-KW" sz="2800" b="1" dirty="0" smtClean="0"/>
              <a:t> </a:t>
            </a:r>
            <a:r>
              <a:rPr lang="ar-KW" sz="2800" b="1" dirty="0"/>
              <a:t>دقائق</a:t>
            </a:r>
          </a:p>
        </p:txBody>
      </p:sp>
      <p:pic>
        <p:nvPicPr>
          <p:cNvPr id="1026" name="Picture 2" descr="نتيجة بحث الصور عن ‪knife png‬‏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421687" y="-22154388"/>
            <a:ext cx="1800000" cy="17683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مستطيل 13"/>
          <p:cNvSpPr/>
          <p:nvPr/>
        </p:nvSpPr>
        <p:spPr>
          <a:xfrm>
            <a:off x="3014664" y="380694"/>
            <a:ext cx="7742054" cy="1101876"/>
          </a:xfrm>
          <a:prstGeom prst="rect">
            <a:avLst/>
          </a:prstGeom>
          <a:solidFill>
            <a:srgbClr val="EFFFEF"/>
          </a:solidFill>
          <a:effectLst>
            <a:softEdge rad="31750"/>
          </a:effectLst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KW" sz="3600" b="1" dirty="0">
                <a:solidFill>
                  <a:schemeClr val="tx1"/>
                </a:solidFill>
              </a:rPr>
              <a:t>اصنع نموذجاً عن  إشارة مرور</a:t>
            </a:r>
          </a:p>
        </p:txBody>
      </p:sp>
      <p:sp>
        <p:nvSpPr>
          <p:cNvPr id="15" name="شكل بيضاوي 14"/>
          <p:cNvSpPr/>
          <p:nvPr/>
        </p:nvSpPr>
        <p:spPr>
          <a:xfrm>
            <a:off x="10445994" y="199114"/>
            <a:ext cx="1514007" cy="1454046"/>
          </a:xfrm>
          <a:prstGeom prst="ellipse">
            <a:avLst/>
          </a:prstGeom>
          <a:solidFill>
            <a:srgbClr val="EFFFEF"/>
          </a:solidFill>
          <a:effectLst>
            <a:glow rad="228600">
              <a:schemeClr val="accent6">
                <a:satMod val="175000"/>
                <a:alpha val="40000"/>
              </a:schemeClr>
            </a:glow>
            <a:softEdge rad="63500"/>
          </a:effectLst>
        </p:spPr>
        <p:style>
          <a:lnRef idx="1">
            <a:schemeClr val="accent6"/>
          </a:lnRef>
          <a:fillRef idx="1002">
            <a:schemeClr val="lt2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KW" sz="2800" b="1" dirty="0" smtClean="0"/>
              <a:t>النشاط</a:t>
            </a:r>
          </a:p>
          <a:p>
            <a:pPr algn="ctr"/>
            <a:r>
              <a:rPr lang="ar-KW" sz="2800" b="1" dirty="0" smtClean="0"/>
              <a:t>( 3 )</a:t>
            </a:r>
            <a:endParaRPr lang="ar-KW" sz="2800" b="1" dirty="0"/>
          </a:p>
        </p:txBody>
      </p:sp>
      <p:pic>
        <p:nvPicPr>
          <p:cNvPr id="7" name="صورة 6"/>
          <p:cNvPicPr>
            <a:picLocks noChangeAspect="1"/>
          </p:cNvPicPr>
          <p:nvPr/>
        </p:nvPicPr>
        <p:blipFill rotWithShape="1">
          <a:blip r:embed="rId4"/>
          <a:srcRect l="12811" t="34844" r="59956" b="54441"/>
          <a:stretch/>
        </p:blipFill>
        <p:spPr>
          <a:xfrm>
            <a:off x="5396656" y="4498686"/>
            <a:ext cx="5360062" cy="1788769"/>
          </a:xfrm>
          <a:prstGeom prst="rect">
            <a:avLst/>
          </a:prstGeom>
        </p:spPr>
      </p:pic>
      <p:pic>
        <p:nvPicPr>
          <p:cNvPr id="8" name="صورة 7"/>
          <p:cNvPicPr>
            <a:picLocks noChangeAspect="1"/>
          </p:cNvPicPr>
          <p:nvPr/>
        </p:nvPicPr>
        <p:blipFill rotWithShape="1">
          <a:blip r:embed="rId4"/>
          <a:srcRect l="12811" t="45519" r="59956" b="44457"/>
          <a:stretch/>
        </p:blipFill>
        <p:spPr>
          <a:xfrm>
            <a:off x="1306286" y="4474537"/>
            <a:ext cx="5214257" cy="15180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161314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مستطيل مستدير الزوايا 9"/>
          <p:cNvSpPr/>
          <p:nvPr/>
        </p:nvSpPr>
        <p:spPr>
          <a:xfrm>
            <a:off x="1109664" y="6388422"/>
            <a:ext cx="10347960" cy="365760"/>
          </a:xfrm>
          <a:prstGeom prst="round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KW" b="1" dirty="0"/>
              <a:t>كتاب التلميذ: صفحة 99                                                                                                     دليل المعلم:  صفحة 119</a:t>
            </a:r>
          </a:p>
        </p:txBody>
      </p:sp>
      <p:sp>
        <p:nvSpPr>
          <p:cNvPr id="3" name="مستطيل مستدير الزوايا 2"/>
          <p:cNvSpPr/>
          <p:nvPr/>
        </p:nvSpPr>
        <p:spPr>
          <a:xfrm>
            <a:off x="149902" y="2227345"/>
            <a:ext cx="11872209" cy="2801855"/>
          </a:xfrm>
          <a:prstGeom prst="roundRect">
            <a:avLst/>
          </a:prstGeom>
          <a:solidFill>
            <a:srgbClr val="F0FABE"/>
          </a:solidFill>
          <a:effectLst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KW" sz="4000" b="1" dirty="0" smtClean="0">
                <a:solidFill>
                  <a:schemeClr val="accent5">
                    <a:lumMod val="50000"/>
                  </a:schemeClr>
                </a:solidFill>
              </a:rPr>
              <a:t>وفر للمتعلمين أدوات فنية لعمل نموذج عن إشارات المرور من أعواد خشبية للتوصل إلى حل مشكلة الازدحام. </a:t>
            </a:r>
            <a:endParaRPr lang="ar-KW" sz="3600" b="1" dirty="0" smtClean="0">
              <a:solidFill>
                <a:schemeClr val="accent5">
                  <a:lumMod val="50000"/>
                </a:schemeClr>
              </a:solidFill>
            </a:endParaRPr>
          </a:p>
          <a:p>
            <a:pPr algn="ctr"/>
            <a:endParaRPr lang="ar-KW" sz="4000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4" name="مخطط انسيابي: شريط مثقب 3"/>
          <p:cNvSpPr/>
          <p:nvPr/>
        </p:nvSpPr>
        <p:spPr>
          <a:xfrm>
            <a:off x="4196443" y="172217"/>
            <a:ext cx="3755572" cy="1819869"/>
          </a:xfrm>
          <a:prstGeom prst="flowChartPunchedTape">
            <a:avLst/>
          </a:prstGeom>
          <a:solidFill>
            <a:schemeClr val="bg2"/>
          </a:solidFill>
          <a:ln>
            <a:noFill/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KW" sz="3600" b="1" dirty="0" smtClean="0">
                <a:ln w="10160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ملاحظات عامة </a:t>
            </a:r>
            <a:r>
              <a:rPr lang="ar-KW" sz="3600" b="1" dirty="0">
                <a:ln w="10160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ومهمة</a:t>
            </a:r>
          </a:p>
          <a:p>
            <a:pPr algn="ctr"/>
            <a:endParaRPr lang="ar-KW" dirty="0"/>
          </a:p>
        </p:txBody>
      </p:sp>
    </p:spTree>
    <p:extLst>
      <p:ext uri="{BB962C8B-B14F-4D97-AF65-F5344CB8AC3E}">
        <p14:creationId xmlns:p14="http://schemas.microsoft.com/office/powerpoint/2010/main" val="103838267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مستطيل مستدير الزوايا 9"/>
          <p:cNvSpPr/>
          <p:nvPr/>
        </p:nvSpPr>
        <p:spPr>
          <a:xfrm>
            <a:off x="1109664" y="6388422"/>
            <a:ext cx="10347960" cy="365760"/>
          </a:xfrm>
          <a:prstGeom prst="round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KW" b="1" dirty="0"/>
              <a:t>كتاب التلميذ: صفحة 99                                                                                                     دليل المعلم:  صفحة 119</a:t>
            </a:r>
          </a:p>
        </p:txBody>
      </p:sp>
      <p:sp>
        <p:nvSpPr>
          <p:cNvPr id="12" name="مستطيل 11"/>
          <p:cNvSpPr/>
          <p:nvPr/>
        </p:nvSpPr>
        <p:spPr>
          <a:xfrm>
            <a:off x="7661108" y="280583"/>
            <a:ext cx="3796516" cy="1323439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 w="57150">
            <a:solidFill>
              <a:srgbClr val="FFFF00"/>
            </a:solidFill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ar-KW" sz="4000" b="1" cap="none" spc="0" dirty="0" smtClean="0">
                <a:ln w="0"/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القيم الشخصية والأمن والسلامة</a:t>
            </a:r>
            <a:endParaRPr lang="ar-SA" sz="4000" b="1" cap="none" spc="0" dirty="0">
              <a:ln w="0"/>
              <a:solidFill>
                <a:schemeClr val="tx1">
                  <a:lumMod val="85000"/>
                  <a:lumOff val="1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3" name="مستطيل 2"/>
          <p:cNvSpPr/>
          <p:nvPr/>
        </p:nvSpPr>
        <p:spPr>
          <a:xfrm>
            <a:off x="6727851" y="1799362"/>
            <a:ext cx="5407249" cy="378565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ar-KW" sz="3200" b="1" cap="none" spc="0" dirty="0" smtClean="0">
                <a:ln w="0"/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احرص على تنبيه المتعلمين </a:t>
            </a:r>
          </a:p>
          <a:p>
            <a:pPr algn="ctr">
              <a:lnSpc>
                <a:spcPct val="150000"/>
              </a:lnSpc>
            </a:pPr>
            <a:r>
              <a:rPr lang="ar-KW" sz="3200" b="1" cap="none" spc="0" dirty="0" smtClean="0">
                <a:ln w="0"/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إلى الممارسات الآمنة عند استخدام </a:t>
            </a:r>
          </a:p>
          <a:p>
            <a:pPr algn="ctr">
              <a:lnSpc>
                <a:spcPct val="150000"/>
              </a:lnSpc>
            </a:pPr>
            <a:r>
              <a:rPr lang="ar-KW" sz="3200" b="1" cap="none" spc="0" dirty="0" smtClean="0">
                <a:ln w="0"/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الدبابيس والتقاطها في حال سقوطها </a:t>
            </a:r>
          </a:p>
          <a:p>
            <a:pPr algn="ctr">
              <a:lnSpc>
                <a:spcPct val="150000"/>
              </a:lnSpc>
            </a:pPr>
            <a:r>
              <a:rPr lang="ar-KW" sz="3200" b="1" cap="none" spc="0" dirty="0" smtClean="0">
                <a:ln w="0"/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على الأرض وكيفية ترتيبها في علبتها ,</a:t>
            </a:r>
          </a:p>
          <a:p>
            <a:pPr algn="ctr">
              <a:lnSpc>
                <a:spcPct val="150000"/>
              </a:lnSpc>
            </a:pPr>
            <a:r>
              <a:rPr lang="ar-KW" sz="3200" b="1" cap="none" spc="0" dirty="0" smtClean="0">
                <a:ln w="0"/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والاحتراس عند استعمال المقص.</a:t>
            </a:r>
            <a:endParaRPr lang="ar-KW" sz="3200" b="1" dirty="0" smtClean="0">
              <a:ln w="0"/>
              <a:solidFill>
                <a:srgbClr val="00206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pic>
        <p:nvPicPr>
          <p:cNvPr id="2" name="صورة 1"/>
          <p:cNvPicPr>
            <a:picLocks noChangeAspect="1"/>
          </p:cNvPicPr>
          <p:nvPr/>
        </p:nvPicPr>
        <p:blipFill rotWithShape="1">
          <a:blip r:embed="rId2"/>
          <a:srcRect l="14568" t="56027" r="59831" b="21429"/>
          <a:stretch/>
        </p:blipFill>
        <p:spPr>
          <a:xfrm>
            <a:off x="0" y="1301341"/>
            <a:ext cx="7063609" cy="43668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26927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مستطيل مستدير الزوايا 9"/>
          <p:cNvSpPr/>
          <p:nvPr/>
        </p:nvSpPr>
        <p:spPr>
          <a:xfrm>
            <a:off x="1109664" y="6388422"/>
            <a:ext cx="10347960" cy="365760"/>
          </a:xfrm>
          <a:prstGeom prst="round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KW" b="1" dirty="0"/>
              <a:t>كتاب التلميذ: صفحة 99                                                                                                     دليل المعلم:  صفحة 119</a:t>
            </a:r>
          </a:p>
        </p:txBody>
      </p:sp>
      <p:sp>
        <p:nvSpPr>
          <p:cNvPr id="9" name="مستطيل 8"/>
          <p:cNvSpPr/>
          <p:nvPr/>
        </p:nvSpPr>
        <p:spPr>
          <a:xfrm>
            <a:off x="1236206" y="499607"/>
            <a:ext cx="3796516" cy="707886"/>
          </a:xfrm>
          <a:prstGeom prst="rect">
            <a:avLst/>
          </a:prstGeom>
          <a:ln w="57150">
            <a:solidFill>
              <a:schemeClr val="accent2">
                <a:lumMod val="75000"/>
              </a:schemeClr>
            </a:solidFill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ar-KW" sz="4000" b="1" cap="none" spc="0" dirty="0" smtClean="0">
                <a:ln w="0"/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نشاط منزلي</a:t>
            </a:r>
            <a:endParaRPr lang="ar-SA" sz="4000" b="1" cap="none" spc="0" dirty="0">
              <a:ln w="0"/>
              <a:solidFill>
                <a:schemeClr val="tx1">
                  <a:lumMod val="85000"/>
                  <a:lumOff val="1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3" name="صورة 2"/>
          <p:cNvPicPr>
            <a:picLocks noChangeAspect="1"/>
          </p:cNvPicPr>
          <p:nvPr/>
        </p:nvPicPr>
        <p:blipFill rotWithShape="1">
          <a:blip r:embed="rId2"/>
          <a:srcRect l="13062" t="78125" r="60207" b="6250"/>
          <a:stretch/>
        </p:blipFill>
        <p:spPr>
          <a:xfrm>
            <a:off x="1236206" y="1665513"/>
            <a:ext cx="10135846" cy="39188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468175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مخطط انسيابي: عرض 4"/>
          <p:cNvSpPr/>
          <p:nvPr/>
        </p:nvSpPr>
        <p:spPr>
          <a:xfrm>
            <a:off x="6981826" y="187199"/>
            <a:ext cx="5059679" cy="1384426"/>
          </a:xfrm>
          <a:prstGeom prst="flowChartDisplay">
            <a:avLst/>
          </a:prstGeom>
          <a:solidFill>
            <a:srgbClr val="BDFFBD"/>
          </a:solidFill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KW" sz="40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الكفاية العامة </a:t>
            </a:r>
            <a:r>
              <a:rPr lang="ar-KW" sz="40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(3):</a:t>
            </a:r>
            <a:endParaRPr lang="ar-KW" sz="4000" dirty="0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2" name="مستطيل 1"/>
          <p:cNvSpPr/>
          <p:nvPr/>
        </p:nvSpPr>
        <p:spPr>
          <a:xfrm>
            <a:off x="557213" y="5096172"/>
            <a:ext cx="11201399" cy="1323439"/>
          </a:xfrm>
          <a:prstGeom prst="rect">
            <a:avLst/>
          </a:prstGeom>
          <a:solidFill>
            <a:srgbClr val="EFFFEF"/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just"/>
            <a:r>
              <a:rPr lang="ar-KW" sz="4000" b="1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التعرف </a:t>
            </a:r>
            <a:r>
              <a:rPr lang="ar-KW" sz="40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على الممارسات الآمنة والمؤشرات في استخدام التكنولوجيا في المنزل والمدرسة.</a:t>
            </a:r>
          </a:p>
        </p:txBody>
      </p:sp>
      <p:sp>
        <p:nvSpPr>
          <p:cNvPr id="7" name="مخطط انسيابي: عرض 6"/>
          <p:cNvSpPr/>
          <p:nvPr/>
        </p:nvSpPr>
        <p:spPr>
          <a:xfrm>
            <a:off x="5727032" y="3453110"/>
            <a:ext cx="6314474" cy="1384426"/>
          </a:xfrm>
          <a:prstGeom prst="flowChartDisplay">
            <a:avLst/>
          </a:prstGeom>
          <a:solidFill>
            <a:srgbClr val="BDFFBD"/>
          </a:solidFill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KW" sz="40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الكفاية </a:t>
            </a:r>
            <a:r>
              <a:rPr lang="ar-KW" sz="40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الخاصة (3-3) </a:t>
            </a:r>
            <a:r>
              <a:rPr lang="ar-KW" sz="40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:</a:t>
            </a:r>
          </a:p>
        </p:txBody>
      </p:sp>
      <p:sp>
        <p:nvSpPr>
          <p:cNvPr id="8" name="مستطيل مستدير الزوايا 7"/>
          <p:cNvSpPr/>
          <p:nvPr/>
        </p:nvSpPr>
        <p:spPr>
          <a:xfrm>
            <a:off x="685800" y="1790849"/>
            <a:ext cx="10887075" cy="1443037"/>
          </a:xfrm>
          <a:prstGeom prst="roundRect">
            <a:avLst/>
          </a:prstGeom>
          <a:solidFill>
            <a:srgbClr val="EFFFEF"/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1" anchor="ctr"/>
          <a:lstStyle/>
          <a:p>
            <a:pPr algn="just"/>
            <a:r>
              <a:rPr lang="ar-KW" sz="3200" b="1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الربط بين الأفكار العلمية والمحاولات مع العمليات التكنولوجية والمنتجات من أجل حماية ورفع وتعزيز واستدامة البيئة الطبيعية والمجتمعية.</a:t>
            </a:r>
            <a:endParaRPr lang="ar-KW" sz="3200" b="1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32320026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2" grpId="0" animBg="1"/>
      <p:bldP spid="7" grpId="0" animBg="1"/>
      <p:bldP spid="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مستطيل مستدير الزوايا 4"/>
          <p:cNvSpPr/>
          <p:nvPr/>
        </p:nvSpPr>
        <p:spPr>
          <a:xfrm>
            <a:off x="800100" y="6388422"/>
            <a:ext cx="10657524" cy="306292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KW" b="1" dirty="0" smtClean="0"/>
              <a:t>كتاب التلميذ: صفحة 86 -87                                                                                                    دليل المعلم:  صفحة 104</a:t>
            </a:r>
            <a:endParaRPr lang="ar-KW" b="1" dirty="0"/>
          </a:p>
        </p:txBody>
      </p:sp>
      <p:sp>
        <p:nvSpPr>
          <p:cNvPr id="2" name="مستطيل 1"/>
          <p:cNvSpPr/>
          <p:nvPr/>
        </p:nvSpPr>
        <p:spPr>
          <a:xfrm>
            <a:off x="400050" y="1357369"/>
            <a:ext cx="11472863" cy="4727977"/>
          </a:xfrm>
          <a:prstGeom prst="rect">
            <a:avLst/>
          </a:prstGeom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1" anchor="ctr"/>
          <a:lstStyle/>
          <a:p>
            <a:r>
              <a:rPr lang="ar-KW" sz="2800" b="1" u="sng" dirty="0" smtClean="0">
                <a:solidFill>
                  <a:srgbClr val="FF0000"/>
                </a:solidFill>
              </a:rPr>
              <a:t>الحصة : </a:t>
            </a:r>
            <a:r>
              <a:rPr lang="ar-KW" sz="2800" b="1" dirty="0" smtClean="0">
                <a:solidFill>
                  <a:schemeClr val="tx1"/>
                </a:solidFill>
              </a:rPr>
              <a:t>الأولى</a:t>
            </a:r>
          </a:p>
          <a:p>
            <a:endParaRPr lang="ar-KW" sz="2800" b="1" dirty="0" smtClean="0">
              <a:solidFill>
                <a:schemeClr val="tx1"/>
              </a:solidFill>
            </a:endParaRPr>
          </a:p>
          <a:p>
            <a:pPr algn="just"/>
            <a:r>
              <a:rPr lang="ar-KW" sz="2800" b="1" u="sng" dirty="0" smtClean="0">
                <a:solidFill>
                  <a:srgbClr val="FF0000"/>
                </a:solidFill>
              </a:rPr>
              <a:t>معيار المنهج(3-3): </a:t>
            </a:r>
            <a:r>
              <a:rPr lang="ar-KW" sz="2800" b="1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يتعرف على الممارسات الآمنة في استخدام التكنولوجيات المعروفة مثل البطاريات </a:t>
            </a:r>
            <a:r>
              <a:rPr lang="ar-KW" sz="2800" b="1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(في كشاف) </a:t>
            </a:r>
            <a:r>
              <a:rPr lang="ar-KW" sz="2800" b="1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في استخدام المغناطيسات (بعيداً عن الأجهزة </a:t>
            </a:r>
            <a:r>
              <a:rPr lang="ar-KW" sz="2800" b="1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الإلكترونية)</a:t>
            </a:r>
            <a:r>
              <a:rPr lang="ar-KW" sz="28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ar-KW" sz="2800" b="1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والأدوات </a:t>
            </a:r>
            <a:r>
              <a:rPr lang="ar-KW" sz="2800" b="1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البسيطة </a:t>
            </a:r>
            <a:r>
              <a:rPr lang="ar-KW" sz="2800" b="1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(السكاكين </a:t>
            </a:r>
            <a:r>
              <a:rPr lang="ar-KW" sz="2800" b="1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والشوك والملاعق وغيرها). </a:t>
            </a:r>
            <a:endParaRPr lang="ar-KW" sz="2800" b="1" dirty="0" smtClean="0"/>
          </a:p>
          <a:p>
            <a:endParaRPr lang="ar-KW" sz="2800" b="1" dirty="0" smtClean="0"/>
          </a:p>
          <a:p>
            <a:r>
              <a:rPr lang="ar-KW" sz="2800" b="1" u="sng" dirty="0" smtClean="0">
                <a:solidFill>
                  <a:srgbClr val="FF0000"/>
                </a:solidFill>
              </a:rPr>
              <a:t>المفاهيم العلمية المتضمنة في الكفاية الخاصة:</a:t>
            </a:r>
          </a:p>
          <a:p>
            <a:r>
              <a:rPr lang="ar-KW" sz="2800" b="1" dirty="0" smtClean="0">
                <a:solidFill>
                  <a:schemeClr val="tx1"/>
                </a:solidFill>
              </a:rPr>
              <a:t>1- الطرق الآمنة للتعامل مع المغناطيس.</a:t>
            </a:r>
          </a:p>
          <a:p>
            <a:endParaRPr lang="ar-KW" sz="2800" b="1" dirty="0"/>
          </a:p>
          <a:p>
            <a:r>
              <a:rPr lang="ar-KW" sz="2800" b="1" u="sng" dirty="0" smtClean="0">
                <a:solidFill>
                  <a:srgbClr val="FF0000"/>
                </a:solidFill>
              </a:rPr>
              <a:t>مصادر التعلم :</a:t>
            </a:r>
          </a:p>
          <a:p>
            <a:r>
              <a:rPr lang="ar-KW" sz="2800" b="1" dirty="0" smtClean="0">
                <a:solidFill>
                  <a:schemeClr val="tx1"/>
                </a:solidFill>
              </a:rPr>
              <a:t>الآيباد</a:t>
            </a:r>
            <a:r>
              <a:rPr lang="ar-KW" sz="2800" b="1" dirty="0" smtClean="0">
                <a:solidFill>
                  <a:schemeClr val="tx1"/>
                </a:solidFill>
              </a:rPr>
              <a:t>– حاسوب – برنامج تعليمي – شاشة تفاعلية (سبورة </a:t>
            </a:r>
            <a:r>
              <a:rPr lang="ar-KW" sz="2800" b="1" dirty="0" smtClean="0">
                <a:solidFill>
                  <a:schemeClr val="tx1"/>
                </a:solidFill>
              </a:rPr>
              <a:t>ذكية).</a:t>
            </a:r>
            <a:endParaRPr lang="ar-KW" sz="2800" b="1" dirty="0">
              <a:solidFill>
                <a:schemeClr val="tx1"/>
              </a:solidFill>
            </a:endParaRPr>
          </a:p>
        </p:txBody>
      </p:sp>
      <p:sp>
        <p:nvSpPr>
          <p:cNvPr id="3" name="مستطيل 2"/>
          <p:cNvSpPr/>
          <p:nvPr/>
        </p:nvSpPr>
        <p:spPr>
          <a:xfrm>
            <a:off x="1691681" y="230919"/>
            <a:ext cx="918392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5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الأمن والسلامة في التعامل مع المغناطيس</a:t>
            </a:r>
          </a:p>
        </p:txBody>
      </p:sp>
    </p:spTree>
    <p:extLst>
      <p:ext uri="{BB962C8B-B14F-4D97-AF65-F5344CB8AC3E}">
        <p14:creationId xmlns:p14="http://schemas.microsoft.com/office/powerpoint/2010/main" val="306786990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مستطيل مستدير الزوايا 4"/>
          <p:cNvSpPr/>
          <p:nvPr/>
        </p:nvSpPr>
        <p:spPr>
          <a:xfrm>
            <a:off x="734786" y="6417128"/>
            <a:ext cx="10722838" cy="337053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KW" b="1" dirty="0"/>
              <a:t>كتاب التلميذ: صفحة 86 -87                                                                                                    دليل المعلم:  صفحة 104</a:t>
            </a:r>
          </a:p>
        </p:txBody>
      </p:sp>
      <p:sp>
        <p:nvSpPr>
          <p:cNvPr id="8" name="مستطيل 7"/>
          <p:cNvSpPr/>
          <p:nvPr/>
        </p:nvSpPr>
        <p:spPr>
          <a:xfrm rot="5400000">
            <a:off x="9536264" y="2647807"/>
            <a:ext cx="384272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KW" sz="5400" dirty="0" smtClean="0">
                <a:ln w="0"/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النشاط التحفيزي</a:t>
            </a:r>
            <a:endParaRPr lang="ar-SA" sz="5400" dirty="0">
              <a:ln w="0"/>
              <a:effectLst>
                <a:glow rad="228600">
                  <a:schemeClr val="accent5">
                    <a:satMod val="175000"/>
                    <a:alpha val="40000"/>
                  </a:schemeClr>
                </a:glow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7" name="صورة 6"/>
          <p:cNvPicPr>
            <a:picLocks noChangeAspect="1"/>
          </p:cNvPicPr>
          <p:nvPr/>
        </p:nvPicPr>
        <p:blipFill rotWithShape="1">
          <a:blip r:embed="rId2"/>
          <a:srcRect l="34773" t="24609" r="5600" b="8594"/>
          <a:stretch/>
        </p:blipFill>
        <p:spPr>
          <a:xfrm>
            <a:off x="1428748" y="300038"/>
            <a:ext cx="9429751" cy="59391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371099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مستطيل 8"/>
          <p:cNvSpPr/>
          <p:nvPr/>
        </p:nvSpPr>
        <p:spPr>
          <a:xfrm>
            <a:off x="3014664" y="218056"/>
            <a:ext cx="7742054" cy="1101876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effectLst>
            <a:softEdge rad="127000"/>
          </a:effectLst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KW" sz="3600" b="1" dirty="0" smtClean="0">
                <a:solidFill>
                  <a:schemeClr val="bg1"/>
                </a:solidFill>
              </a:rPr>
              <a:t>طرق المحافظة على المغناطيس</a:t>
            </a:r>
            <a:endParaRPr lang="ar-KW" sz="3600" b="1" dirty="0">
              <a:solidFill>
                <a:srgbClr val="FFFF00"/>
              </a:solidFill>
            </a:endParaRPr>
          </a:p>
        </p:txBody>
      </p:sp>
      <p:sp>
        <p:nvSpPr>
          <p:cNvPr id="6" name="شكل بيضاوي 5"/>
          <p:cNvSpPr/>
          <p:nvPr/>
        </p:nvSpPr>
        <p:spPr>
          <a:xfrm>
            <a:off x="10445994" y="28524"/>
            <a:ext cx="1514007" cy="1454046"/>
          </a:xfrm>
          <a:prstGeom prst="ellipse">
            <a:avLst/>
          </a:prstGeom>
          <a:solidFill>
            <a:srgbClr val="EFFFEF"/>
          </a:solidFill>
          <a:effectLst>
            <a:glow rad="101600">
              <a:schemeClr val="accent2">
                <a:satMod val="175000"/>
                <a:alpha val="40000"/>
              </a:schemeClr>
            </a:glow>
            <a:softEdge rad="63500"/>
          </a:effectLst>
        </p:spPr>
        <p:style>
          <a:lnRef idx="1">
            <a:schemeClr val="accent6"/>
          </a:lnRef>
          <a:fillRef idx="1002">
            <a:schemeClr val="lt2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KW" sz="2800" b="1" dirty="0" smtClean="0"/>
              <a:t>النشاط</a:t>
            </a:r>
          </a:p>
          <a:p>
            <a:pPr algn="ctr"/>
            <a:r>
              <a:rPr lang="ar-KW" sz="2800" b="1" dirty="0" smtClean="0"/>
              <a:t>( 1 )</a:t>
            </a:r>
            <a:endParaRPr lang="ar-KW" sz="2800" b="1" dirty="0"/>
          </a:p>
        </p:txBody>
      </p:sp>
      <p:sp>
        <p:nvSpPr>
          <p:cNvPr id="10" name="مستطيل مستدير الزوايا 9"/>
          <p:cNvSpPr/>
          <p:nvPr/>
        </p:nvSpPr>
        <p:spPr>
          <a:xfrm>
            <a:off x="749880" y="6364671"/>
            <a:ext cx="10859733" cy="36576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KW" b="1" dirty="0" smtClean="0"/>
              <a:t>كتاب التلميذ: صفحة 86                                                                                                    دليل المعلم:  صفحة 105</a:t>
            </a:r>
            <a:endParaRPr lang="ar-KW" b="1" dirty="0"/>
          </a:p>
        </p:txBody>
      </p:sp>
      <p:sp>
        <p:nvSpPr>
          <p:cNvPr id="2" name="مستطيل 1"/>
          <p:cNvSpPr/>
          <p:nvPr/>
        </p:nvSpPr>
        <p:spPr>
          <a:xfrm>
            <a:off x="749881" y="1824579"/>
            <a:ext cx="11210120" cy="4401205"/>
          </a:xfrm>
          <a:prstGeom prst="rect">
            <a:avLst/>
          </a:prstGeom>
          <a:ln w="38100"/>
          <a:effectLst>
            <a:glow rad="139700">
              <a:schemeClr val="accent6">
                <a:satMod val="175000"/>
                <a:alpha val="40000"/>
              </a:schemeClr>
            </a:glow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</a:bodyPr>
          <a:lstStyle/>
          <a:p>
            <a:pPr algn="ctr"/>
            <a:r>
              <a:rPr lang="ar-KW" sz="4000" b="1" u="sng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عرض حقائب فيها مغناطيسات</a:t>
            </a:r>
          </a:p>
          <a:p>
            <a:pPr algn="ctr"/>
            <a:r>
              <a:rPr lang="ar-KW" sz="4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ا</a:t>
            </a:r>
            <a:r>
              <a:rPr lang="ar-KW" sz="4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طلب </a:t>
            </a:r>
            <a:r>
              <a:rPr lang="ar-KW" sz="4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ملاحظة محتوياتها وكيفية ترتيبها من دون الإشارة </a:t>
            </a:r>
            <a:r>
              <a:rPr lang="ar-KW" sz="4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إلى </a:t>
            </a:r>
            <a:r>
              <a:rPr lang="ar-KW" sz="4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الطرق </a:t>
            </a:r>
          </a:p>
          <a:p>
            <a:pPr algn="ctr"/>
            <a:r>
              <a:rPr lang="ar-KW" sz="4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الآمنة للتعامل مع المغناطيس.</a:t>
            </a:r>
          </a:p>
          <a:p>
            <a:pPr algn="ctr"/>
            <a:r>
              <a:rPr lang="ar-KW" sz="4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حاول إيجاد طريقة للمحافظة على المغناطيس من التلف </a:t>
            </a:r>
            <a:r>
              <a:rPr lang="ar-KW" sz="4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مستخدماً </a:t>
            </a:r>
            <a:endParaRPr lang="ar-KW" sz="4000" dirty="0" smtClean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algn="ctr"/>
            <a:r>
              <a:rPr lang="ar-KW" sz="4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الأدوات المناسبة.</a:t>
            </a:r>
          </a:p>
          <a:p>
            <a:pPr algn="ctr"/>
            <a:r>
              <a:rPr lang="ar-KW" sz="4000" dirty="0" smtClean="0">
                <a:ln w="0"/>
                <a:solidFill>
                  <a:srgbClr val="0070C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دع المتعلمين يستكشفون </a:t>
            </a:r>
            <a:r>
              <a:rPr lang="ar-KW" sz="4000" dirty="0" smtClean="0">
                <a:ln w="0"/>
                <a:solidFill>
                  <a:srgbClr val="0070C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طرقاً </a:t>
            </a:r>
            <a:r>
              <a:rPr lang="ar-KW" sz="4000" dirty="0" smtClean="0">
                <a:ln w="0"/>
                <a:solidFill>
                  <a:srgbClr val="0070C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للمحافظة على </a:t>
            </a:r>
            <a:r>
              <a:rPr lang="ar-KW" sz="4000" dirty="0" smtClean="0">
                <a:ln w="0"/>
                <a:solidFill>
                  <a:srgbClr val="0070C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المغناطيس.</a:t>
            </a:r>
            <a:endParaRPr lang="ar-KW" sz="4000" dirty="0">
              <a:ln w="0"/>
              <a:solidFill>
                <a:srgbClr val="0070C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algn="ctr"/>
            <a:endParaRPr lang="ar-SA" sz="40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9722229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نسق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نسق 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نسق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1389</TotalTime>
  <Words>2287</Words>
  <Application>Microsoft Office PowerPoint</Application>
  <PresentationFormat>Custom</PresentationFormat>
  <Paragraphs>356</Paragraphs>
  <Slides>59</Slides>
  <Notes>6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59</vt:i4>
      </vt:variant>
    </vt:vector>
  </HeadingPairs>
  <TitlesOfParts>
    <vt:vector size="60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Hewlett-Packard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عرض تقديمي في PowerPoint</dc:title>
  <dc:creator>badriya alhussaini</dc:creator>
  <cp:lastModifiedBy>lenovo</cp:lastModifiedBy>
  <cp:revision>197</cp:revision>
  <dcterms:created xsi:type="dcterms:W3CDTF">2016-09-29T10:47:57Z</dcterms:created>
  <dcterms:modified xsi:type="dcterms:W3CDTF">2017-02-11T19:08:15Z</dcterms:modified>
</cp:coreProperties>
</file>