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5"/>
  </p:notesMasterIdLst>
  <p:sldIdLst>
    <p:sldId id="314" r:id="rId2"/>
    <p:sldId id="258" r:id="rId3"/>
    <p:sldId id="294" r:id="rId4"/>
    <p:sldId id="307" r:id="rId5"/>
    <p:sldId id="293" r:id="rId6"/>
    <p:sldId id="295" r:id="rId7"/>
    <p:sldId id="296" r:id="rId8"/>
    <p:sldId id="297" r:id="rId9"/>
    <p:sldId id="298" r:id="rId10"/>
    <p:sldId id="299" r:id="rId11"/>
    <p:sldId id="259" r:id="rId12"/>
    <p:sldId id="310" r:id="rId13"/>
    <p:sldId id="311" r:id="rId14"/>
    <p:sldId id="305" r:id="rId15"/>
    <p:sldId id="300" r:id="rId16"/>
    <p:sldId id="302" r:id="rId17"/>
    <p:sldId id="301" r:id="rId18"/>
    <p:sldId id="303" r:id="rId19"/>
    <p:sldId id="308" r:id="rId20"/>
    <p:sldId id="304" r:id="rId21"/>
    <p:sldId id="306" r:id="rId22"/>
    <p:sldId id="309" r:id="rId23"/>
    <p:sldId id="312" r:id="rId2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412" autoAdjust="0"/>
    <p:restoredTop sz="94662" autoAdjust="0"/>
  </p:normalViewPr>
  <p:slideViewPr>
    <p:cSldViewPr>
      <p:cViewPr>
        <p:scale>
          <a:sx n="80" d="100"/>
          <a:sy n="80" d="100"/>
        </p:scale>
        <p:origin x="-107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A9B55AD-D7D7-4D59-B04B-498E6EC13321}" type="datetimeFigureOut">
              <a:rPr lang="ar-SA" smtClean="0"/>
              <a:pPr/>
              <a:t>22/05/1438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B3EC3F1-B3C5-4700-8375-B59F0F475F5C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54743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EC3F1-B3C5-4700-8375-B59F0F475F5C}" type="slidenum">
              <a:rPr lang="ar-SA" smtClean="0"/>
              <a:pPr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48578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EC3F1-B3C5-4700-8375-B59F0F475F5C}" type="slidenum">
              <a:rPr lang="ar-SA" smtClean="0"/>
              <a:pPr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57525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67D2E-CDBB-4D86-9909-BAE902786783}" type="datetimeFigureOut">
              <a:rPr lang="ar-SA" smtClean="0"/>
              <a:pPr/>
              <a:t>22/05/1438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0724-258A-4179-BD01-8F65AAE1456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67D2E-CDBB-4D86-9909-BAE902786783}" type="datetimeFigureOut">
              <a:rPr lang="ar-SA" smtClean="0"/>
              <a:pPr/>
              <a:t>22/05/1438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0724-258A-4179-BD01-8F65AAE1456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67D2E-CDBB-4D86-9909-BAE902786783}" type="datetimeFigureOut">
              <a:rPr lang="ar-SA" smtClean="0"/>
              <a:pPr/>
              <a:t>22/05/1438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0724-258A-4179-BD01-8F65AAE1456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67D2E-CDBB-4D86-9909-BAE902786783}" type="datetimeFigureOut">
              <a:rPr lang="ar-SA" smtClean="0"/>
              <a:pPr/>
              <a:t>22/05/1438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0724-258A-4179-BD01-8F65AAE1456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67D2E-CDBB-4D86-9909-BAE902786783}" type="datetimeFigureOut">
              <a:rPr lang="ar-SA" smtClean="0"/>
              <a:pPr/>
              <a:t>22/05/1438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0724-258A-4179-BD01-8F65AAE1456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67D2E-CDBB-4D86-9909-BAE902786783}" type="datetimeFigureOut">
              <a:rPr lang="ar-SA" smtClean="0"/>
              <a:pPr/>
              <a:t>22/05/1438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0724-258A-4179-BD01-8F65AAE1456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67D2E-CDBB-4D86-9909-BAE902786783}" type="datetimeFigureOut">
              <a:rPr lang="ar-SA" smtClean="0"/>
              <a:pPr/>
              <a:t>22/05/1438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0724-258A-4179-BD01-8F65AAE1456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67D2E-CDBB-4D86-9909-BAE902786783}" type="datetimeFigureOut">
              <a:rPr lang="ar-SA" smtClean="0"/>
              <a:pPr/>
              <a:t>22/05/1438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0724-258A-4179-BD01-8F65AAE1456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67D2E-CDBB-4D86-9909-BAE902786783}" type="datetimeFigureOut">
              <a:rPr lang="ar-SA" smtClean="0"/>
              <a:pPr/>
              <a:t>22/05/1438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0724-258A-4179-BD01-8F65AAE1456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67D2E-CDBB-4D86-9909-BAE902786783}" type="datetimeFigureOut">
              <a:rPr lang="ar-SA" smtClean="0"/>
              <a:pPr/>
              <a:t>22/05/1438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0724-258A-4179-BD01-8F65AAE1456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67D2E-CDBB-4D86-9909-BAE902786783}" type="datetimeFigureOut">
              <a:rPr lang="ar-SA" smtClean="0"/>
              <a:pPr/>
              <a:t>22/05/1438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0724-258A-4179-BD01-8F65AAE1456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67D2E-CDBB-4D86-9909-BAE902786783}" type="datetimeFigureOut">
              <a:rPr lang="ar-SA" smtClean="0"/>
              <a:pPr/>
              <a:t>22/05/1438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E0724-258A-4179-BD01-8F65AAE14569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clipart-library.com/image_gallery/569911.png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560554"/>
            <a:ext cx="7772400" cy="1934740"/>
          </a:xfrm>
          <a:solidFill>
            <a:srgbClr val="FFFF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KW" sz="2900" b="1" dirty="0"/>
              <a:t>خطة توطين التدريب للمنهج الوطني القائم على الكفايات </a:t>
            </a:r>
            <a:br>
              <a:rPr lang="ar-KW" sz="2900" b="1" dirty="0"/>
            </a:br>
            <a:r>
              <a:rPr lang="ar-KW" sz="2900" b="1" dirty="0"/>
              <a:t>الأسبوع </a:t>
            </a:r>
            <a:r>
              <a:rPr lang="ar-KW" sz="2900" b="1" dirty="0" smtClean="0"/>
              <a:t>الثامن </a:t>
            </a:r>
            <a:r>
              <a:rPr lang="ar-KW" sz="2900" b="1" dirty="0"/>
              <a:t>الصف الثاني الابتدائي</a:t>
            </a:r>
            <a:br>
              <a:rPr lang="ar-KW" sz="2900" b="1" dirty="0"/>
            </a:br>
            <a:r>
              <a:rPr lang="ar-KW" sz="2900" b="1" dirty="0"/>
              <a:t>الفصل الدراسي الثاني العام الدراسي 2016-2017م</a:t>
            </a:r>
            <a:endParaRPr lang="ar-KW" sz="2900" b="1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1" y="4774769"/>
            <a:ext cx="6400799" cy="1752600"/>
          </a:xfrm>
          <a:solidFill>
            <a:srgbClr val="FF99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ar-KW" b="1" dirty="0" smtClean="0">
                <a:solidFill>
                  <a:srgbClr val="FFFF00"/>
                </a:solidFill>
              </a:rPr>
              <a:t>إعداد</a:t>
            </a:r>
          </a:p>
          <a:p>
            <a:r>
              <a:rPr lang="ar-KW" b="1" dirty="0" smtClean="0">
                <a:solidFill>
                  <a:srgbClr val="FFFF00"/>
                </a:solidFill>
              </a:rPr>
              <a:t>التعليم الخاص</a:t>
            </a:r>
            <a:endParaRPr lang="ar-KW" b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931" y="306819"/>
            <a:ext cx="650862" cy="77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133" y="1080207"/>
            <a:ext cx="4270986" cy="1480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191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5760640"/>
          </a:xfrm>
        </p:spPr>
        <p:txBody>
          <a:bodyPr/>
          <a:lstStyle/>
          <a:p>
            <a:r>
              <a:rPr lang="ar-KW" dirty="0" smtClean="0"/>
              <a:t>      </a:t>
            </a:r>
            <a:endParaRPr lang="ar-SA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692696"/>
            <a:ext cx="4464496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5"/>
            <a:ext cx="4032448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914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00034" y="357166"/>
            <a:ext cx="8072494" cy="6072230"/>
          </a:xfrm>
          <a:prstGeom prst="ellipse">
            <a:avLst/>
          </a:prstGeom>
          <a:solidFill>
            <a:srgbClr val="92D050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ysClr val="windowText" lastClr="000000"/>
                </a:solidFill>
              </a:rPr>
              <a:t> </a:t>
            </a:r>
            <a:endParaRPr lang="ar-SA" sz="5400" b="1" dirty="0">
              <a:solidFill>
                <a:sysClr val="windowText" lastClr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45663" y="1412776"/>
            <a:ext cx="5878665" cy="223224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400" b="1" dirty="0" smtClean="0">
                <a:solidFill>
                  <a:srgbClr val="FF0000"/>
                </a:solidFill>
              </a:rPr>
              <a:t>لاحظ :</a:t>
            </a:r>
          </a:p>
          <a:p>
            <a:pPr algn="ctr"/>
            <a:r>
              <a:rPr lang="ar-KW" sz="2000" b="1" dirty="0">
                <a:solidFill>
                  <a:sysClr val="windowText" lastClr="000000"/>
                </a:solidFill>
              </a:rPr>
              <a:t>1-عند تجهيز أدوات النشاط رقم (2)</a:t>
            </a:r>
          </a:p>
          <a:p>
            <a:pPr algn="ctr"/>
            <a:r>
              <a:rPr lang="ar-KW" sz="2000" b="1" dirty="0" smtClean="0">
                <a:solidFill>
                  <a:sysClr val="windowText" lastClr="000000"/>
                </a:solidFill>
              </a:rPr>
              <a:t> اختر البطاريتان بقوتين مختلفتين حتى تكون إضاءة المصباحين مختلفة في القوة ويستطيع </a:t>
            </a:r>
            <a:r>
              <a:rPr lang="ar-KW" sz="2000" b="1" dirty="0" smtClean="0">
                <a:solidFill>
                  <a:sysClr val="windowText" lastClr="000000"/>
                </a:solidFill>
              </a:rPr>
              <a:t>المتعلم ملاحظتها</a:t>
            </a:r>
            <a:r>
              <a:rPr lang="ar-KW" sz="2000" b="1" dirty="0" smtClean="0">
                <a:solidFill>
                  <a:sysClr val="windowText" lastClr="000000"/>
                </a:solidFill>
              </a:rPr>
              <a:t>.</a:t>
            </a:r>
          </a:p>
          <a:p>
            <a:pPr algn="ctr"/>
            <a:r>
              <a:rPr lang="ar-KW" sz="2400" b="1" dirty="0" smtClean="0">
                <a:solidFill>
                  <a:sysClr val="windowText" lastClr="000000"/>
                </a:solidFill>
              </a:rPr>
              <a:t>2</a:t>
            </a:r>
            <a:r>
              <a:rPr lang="ar-KW" sz="2000" b="1" dirty="0" smtClean="0">
                <a:solidFill>
                  <a:sysClr val="windowText" lastClr="000000"/>
                </a:solidFill>
              </a:rPr>
              <a:t>-من خلال هذا النشاط يتوصل </a:t>
            </a:r>
            <a:r>
              <a:rPr lang="ar-KW" sz="2000" b="1" dirty="0" smtClean="0">
                <a:solidFill>
                  <a:sysClr val="windowText" lastClr="000000"/>
                </a:solidFill>
              </a:rPr>
              <a:t>المتعلم </a:t>
            </a:r>
            <a:r>
              <a:rPr lang="ar-KW" sz="2000" b="1" dirty="0" smtClean="0">
                <a:solidFill>
                  <a:sysClr val="windowText" lastClr="000000"/>
                </a:solidFill>
              </a:rPr>
              <a:t>الى أهمية </a:t>
            </a:r>
            <a:r>
              <a:rPr lang="ar-KW" sz="2000" b="1" dirty="0">
                <a:solidFill>
                  <a:sysClr val="windowText" lastClr="000000"/>
                </a:solidFill>
              </a:rPr>
              <a:t>ا</a:t>
            </a:r>
            <a:r>
              <a:rPr lang="ar-KW" sz="2000" b="1" dirty="0" smtClean="0">
                <a:solidFill>
                  <a:sysClr val="windowText" lastClr="000000"/>
                </a:solidFill>
              </a:rPr>
              <a:t>ختيار </a:t>
            </a:r>
            <a:r>
              <a:rPr lang="ar-KW" sz="2000" b="1" dirty="0" smtClean="0">
                <a:solidFill>
                  <a:sysClr val="windowText" lastClr="000000"/>
                </a:solidFill>
              </a:rPr>
              <a:t>قوة البطارية المناسبة لتشغيل </a:t>
            </a:r>
            <a:r>
              <a:rPr lang="ar-KW" sz="2000" b="1" dirty="0" smtClean="0">
                <a:solidFill>
                  <a:sysClr val="windowText" lastClr="000000"/>
                </a:solidFill>
              </a:rPr>
              <a:t>الأشياء. </a:t>
            </a:r>
            <a:endParaRPr lang="ar-KW" sz="2000" b="1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ar-KW" sz="2000" b="1" dirty="0" smtClean="0">
                <a:solidFill>
                  <a:sysClr val="windowText" lastClr="000000"/>
                </a:solidFill>
              </a:rPr>
              <a:t>3- يمكن عرض بعض الألعاب المختلفة ( بعضها يحتاج بطارية والأخرى </a:t>
            </a:r>
            <a:r>
              <a:rPr lang="ar-KW" sz="2000" b="1" dirty="0" smtClean="0">
                <a:solidFill>
                  <a:sysClr val="windowText" lastClr="000000"/>
                </a:solidFill>
              </a:rPr>
              <a:t>أكثر من واحدة لتشغيلها ).</a:t>
            </a:r>
            <a:endParaRPr lang="ar-KW" sz="2000" b="1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ar-KW" sz="2400" b="1" dirty="0" smtClean="0">
                <a:solidFill>
                  <a:sysClr val="windowText" lastClr="000000"/>
                </a:solidFill>
              </a:rPr>
              <a:t> </a:t>
            </a:r>
            <a:endParaRPr lang="ar-SA" sz="2400" b="1" dirty="0">
              <a:solidFill>
                <a:sysClr val="windowText" lastClr="000000"/>
              </a:solidFill>
            </a:endParaRPr>
          </a:p>
        </p:txBody>
      </p:sp>
      <p:pic>
        <p:nvPicPr>
          <p:cNvPr id="1026" name="Picture 2" descr="Image result for ‫البطاريات‬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806155"/>
            <a:ext cx="3672408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1124744"/>
            <a:ext cx="7704856" cy="50405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ar-KW" sz="2000" b="1" dirty="0">
              <a:solidFill>
                <a:srgbClr val="FF0000"/>
              </a:solidFill>
            </a:endParaRPr>
          </a:p>
          <a:p>
            <a:endParaRPr lang="ar-KW" sz="2000" b="1" dirty="0" smtClean="0">
              <a:solidFill>
                <a:srgbClr val="FF0000"/>
              </a:solidFill>
            </a:endParaRPr>
          </a:p>
          <a:p>
            <a:endParaRPr lang="ar-KW" sz="2000" b="1" dirty="0">
              <a:solidFill>
                <a:srgbClr val="FF0000"/>
              </a:solidFill>
            </a:endParaRPr>
          </a:p>
          <a:p>
            <a:r>
              <a:rPr lang="ar-KW" sz="3200" b="1" dirty="0" smtClean="0">
                <a:solidFill>
                  <a:srgbClr val="FF0000"/>
                </a:solidFill>
              </a:rPr>
              <a:t>نشاط لفئة أقل من </a:t>
            </a:r>
            <a:r>
              <a:rPr lang="ar-KW" sz="3200" b="1" dirty="0" smtClean="0">
                <a:solidFill>
                  <a:srgbClr val="FF0000"/>
                </a:solidFill>
              </a:rPr>
              <a:t>المعيار لنشاط </a:t>
            </a:r>
            <a:r>
              <a:rPr lang="ar-KW" sz="3200" b="1" dirty="0" smtClean="0">
                <a:solidFill>
                  <a:srgbClr val="FF0000"/>
                </a:solidFill>
              </a:rPr>
              <a:t>( 2 ): </a:t>
            </a:r>
          </a:p>
          <a:p>
            <a:endParaRPr lang="ar-KW" sz="2000" b="1" dirty="0" smtClean="0">
              <a:solidFill>
                <a:srgbClr val="FF0000"/>
              </a:solidFill>
            </a:endParaRPr>
          </a:p>
          <a:p>
            <a:r>
              <a:rPr lang="ar-KW" sz="2400" b="1" dirty="0" smtClean="0">
                <a:solidFill>
                  <a:schemeClr val="bg1"/>
                </a:solidFill>
              </a:rPr>
              <a:t>برأيك أي اللعبتين يحتاج الى عدد أكبر من البطاريات حتى </a:t>
            </a:r>
            <a:r>
              <a:rPr lang="ar-KW" sz="2400" b="1" dirty="0" smtClean="0">
                <a:solidFill>
                  <a:schemeClr val="bg1"/>
                </a:solidFill>
              </a:rPr>
              <a:t>تعمل </a:t>
            </a:r>
            <a:r>
              <a:rPr lang="ar-KW" sz="2400" b="1" dirty="0" smtClean="0">
                <a:solidFill>
                  <a:schemeClr val="bg1"/>
                </a:solidFill>
              </a:rPr>
              <a:t>؟ </a:t>
            </a:r>
          </a:p>
          <a:p>
            <a:r>
              <a:rPr lang="ar-KW" sz="2400" b="1" dirty="0" smtClean="0">
                <a:solidFill>
                  <a:schemeClr val="bg1"/>
                </a:solidFill>
              </a:rPr>
              <a:t>ضع علامة (   ) </a:t>
            </a:r>
            <a:r>
              <a:rPr lang="ar-KW" sz="2400" b="1" dirty="0" smtClean="0">
                <a:solidFill>
                  <a:schemeClr val="bg1"/>
                </a:solidFill>
              </a:rPr>
              <a:t>حولها.</a:t>
            </a:r>
            <a:endParaRPr lang="ar-KW" sz="2400" b="1" dirty="0" smtClean="0">
              <a:solidFill>
                <a:schemeClr val="bg1"/>
              </a:solidFill>
            </a:endParaRPr>
          </a:p>
          <a:p>
            <a:endParaRPr lang="ar-KW" sz="2000" b="1" dirty="0" smtClean="0">
              <a:solidFill>
                <a:schemeClr val="bg1"/>
              </a:solidFill>
            </a:endParaRPr>
          </a:p>
          <a:p>
            <a:pPr algn="ctr"/>
            <a:endParaRPr lang="ar-KW" dirty="0" smtClean="0">
              <a:solidFill>
                <a:schemeClr val="bg1"/>
              </a:solidFill>
            </a:endParaRPr>
          </a:p>
          <a:p>
            <a:pPr algn="ctr"/>
            <a:endParaRPr lang="ar-KW" dirty="0" smtClean="0">
              <a:solidFill>
                <a:schemeClr val="bg1"/>
              </a:solidFill>
            </a:endParaRPr>
          </a:p>
          <a:p>
            <a:pPr algn="ctr"/>
            <a:endParaRPr lang="ar-KW" dirty="0">
              <a:solidFill>
                <a:schemeClr val="bg1"/>
              </a:solidFill>
            </a:endParaRPr>
          </a:p>
          <a:p>
            <a:pPr algn="ctr"/>
            <a:endParaRPr lang="ar-KW" dirty="0" smtClean="0">
              <a:solidFill>
                <a:schemeClr val="bg1"/>
              </a:solidFill>
            </a:endParaRPr>
          </a:p>
          <a:p>
            <a:pPr algn="ctr"/>
            <a:endParaRPr lang="ar-KW" dirty="0">
              <a:solidFill>
                <a:schemeClr val="bg1"/>
              </a:solidFill>
            </a:endParaRPr>
          </a:p>
          <a:p>
            <a:pPr algn="ctr"/>
            <a:endParaRPr lang="ar-KW" dirty="0" smtClean="0">
              <a:solidFill>
                <a:schemeClr val="bg1"/>
              </a:solidFill>
            </a:endParaRPr>
          </a:p>
          <a:p>
            <a:pPr algn="ctr"/>
            <a:endParaRPr lang="ar-KW" dirty="0">
              <a:solidFill>
                <a:schemeClr val="bg1"/>
              </a:solidFill>
            </a:endParaRPr>
          </a:p>
          <a:p>
            <a:pPr algn="ctr"/>
            <a:endParaRPr lang="ar-KW" dirty="0" smtClean="0">
              <a:solidFill>
                <a:schemeClr val="bg1"/>
              </a:solidFill>
            </a:endParaRPr>
          </a:p>
          <a:p>
            <a:pPr algn="ctr"/>
            <a:endParaRPr lang="ar-KW" dirty="0">
              <a:solidFill>
                <a:schemeClr val="bg1"/>
              </a:solidFill>
            </a:endParaRPr>
          </a:p>
          <a:p>
            <a:pPr algn="ctr"/>
            <a:endParaRPr lang="ar-KW" dirty="0" smtClean="0">
              <a:solidFill>
                <a:schemeClr val="bg1"/>
              </a:solidFill>
            </a:endParaRPr>
          </a:p>
          <a:p>
            <a:pPr algn="ctr"/>
            <a:endParaRPr lang="ar-KW" dirty="0">
              <a:solidFill>
                <a:schemeClr val="bg1"/>
              </a:solidFill>
            </a:endParaRPr>
          </a:p>
          <a:p>
            <a:pPr algn="ctr"/>
            <a:endParaRPr lang="ar-KW" dirty="0" smtClean="0">
              <a:solidFill>
                <a:schemeClr val="bg1"/>
              </a:solidFill>
            </a:endParaRPr>
          </a:p>
          <a:p>
            <a:pPr algn="ctr"/>
            <a:r>
              <a:rPr lang="ar-KW" dirty="0" smtClean="0">
                <a:solidFill>
                  <a:schemeClr val="bg1"/>
                </a:solidFill>
              </a:rPr>
              <a:t> </a:t>
            </a:r>
            <a:endParaRPr lang="ar-SA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058581"/>
            <a:ext cx="2088232" cy="2602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058581"/>
            <a:ext cx="2520280" cy="2602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6744558" y="2650889"/>
            <a:ext cx="144016" cy="1440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40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980728"/>
            <a:ext cx="7776864" cy="50405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ar-KW" sz="2000" b="1" dirty="0" smtClean="0">
              <a:solidFill>
                <a:srgbClr val="FF0000"/>
              </a:solidFill>
            </a:endParaRPr>
          </a:p>
          <a:p>
            <a:endParaRPr lang="ar-KW" sz="2000" b="1" dirty="0">
              <a:solidFill>
                <a:srgbClr val="FF0000"/>
              </a:solidFill>
            </a:endParaRPr>
          </a:p>
          <a:p>
            <a:endParaRPr lang="ar-KW" sz="2000" b="1" dirty="0" smtClean="0">
              <a:solidFill>
                <a:srgbClr val="FF0000"/>
              </a:solidFill>
            </a:endParaRPr>
          </a:p>
          <a:p>
            <a:endParaRPr lang="ar-KW" sz="2000" b="1" dirty="0">
              <a:solidFill>
                <a:srgbClr val="FF0000"/>
              </a:solidFill>
            </a:endParaRPr>
          </a:p>
          <a:p>
            <a:r>
              <a:rPr lang="ar-KW" sz="3200" b="1" dirty="0" smtClean="0">
                <a:solidFill>
                  <a:srgbClr val="FF0000"/>
                </a:solidFill>
              </a:rPr>
              <a:t>نشاط لفئة أعلى من </a:t>
            </a:r>
            <a:r>
              <a:rPr lang="ar-KW" sz="3200" b="1" dirty="0" smtClean="0">
                <a:solidFill>
                  <a:srgbClr val="FF0000"/>
                </a:solidFill>
              </a:rPr>
              <a:t>المعيار لنشاط </a:t>
            </a:r>
            <a:r>
              <a:rPr lang="ar-KW" sz="3200" b="1" dirty="0" smtClean="0">
                <a:solidFill>
                  <a:srgbClr val="FF0000"/>
                </a:solidFill>
              </a:rPr>
              <a:t>( 2 ): </a:t>
            </a:r>
          </a:p>
          <a:p>
            <a:endParaRPr lang="ar-KW" sz="2000" b="1" dirty="0" smtClean="0">
              <a:solidFill>
                <a:srgbClr val="FF0000"/>
              </a:solidFill>
            </a:endParaRPr>
          </a:p>
          <a:p>
            <a:r>
              <a:rPr lang="ar-KW" sz="2800" b="1" dirty="0" smtClean="0">
                <a:solidFill>
                  <a:schemeClr val="bg1"/>
                </a:solidFill>
              </a:rPr>
              <a:t>لديك بطاريات متعددة مطبوع على كل منها أحد الأرقام التالية : </a:t>
            </a:r>
          </a:p>
          <a:p>
            <a:endParaRPr lang="ar-KW" sz="20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v5</a:t>
            </a:r>
            <a:r>
              <a:rPr lang="ar-KW" sz="2000" b="1" dirty="0" smtClean="0">
                <a:solidFill>
                  <a:srgbClr val="FF0000"/>
                </a:solidFill>
              </a:rPr>
              <a:t>،</a:t>
            </a:r>
            <a:r>
              <a:rPr lang="en-US" sz="2000" b="1" dirty="0" smtClean="0">
                <a:solidFill>
                  <a:srgbClr val="FF0000"/>
                </a:solidFill>
              </a:rPr>
              <a:t>  </a:t>
            </a:r>
            <a:r>
              <a:rPr lang="ar-KW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v7</a:t>
            </a:r>
            <a:r>
              <a:rPr lang="ar-KW" sz="2000" b="1" dirty="0" smtClean="0">
                <a:solidFill>
                  <a:srgbClr val="FF0000"/>
                </a:solidFill>
              </a:rPr>
              <a:t>     ، </a:t>
            </a:r>
            <a:r>
              <a:rPr lang="en-US" sz="2000" b="1" dirty="0" smtClean="0">
                <a:solidFill>
                  <a:srgbClr val="FF0000"/>
                </a:solidFill>
              </a:rPr>
              <a:t>v3</a:t>
            </a:r>
            <a:r>
              <a:rPr lang="ar-KW" sz="2000" b="1" dirty="0" smtClean="0">
                <a:solidFill>
                  <a:srgbClr val="FF0000"/>
                </a:solidFill>
              </a:rPr>
              <a:t>      ، </a:t>
            </a:r>
            <a:r>
              <a:rPr lang="en-US" sz="2000" b="1" dirty="0" smtClean="0">
                <a:solidFill>
                  <a:srgbClr val="FF0000"/>
                </a:solidFill>
              </a:rPr>
              <a:t>v15</a:t>
            </a:r>
            <a:r>
              <a:rPr lang="ar-KW" sz="2000" b="1" dirty="0" smtClean="0">
                <a:solidFill>
                  <a:srgbClr val="FF0000"/>
                </a:solidFill>
              </a:rPr>
              <a:t>     ، </a:t>
            </a:r>
            <a:r>
              <a:rPr lang="en-US" sz="2000" b="1" dirty="0" smtClean="0">
                <a:solidFill>
                  <a:srgbClr val="FF0000"/>
                </a:solidFill>
              </a:rPr>
              <a:t>v2 </a:t>
            </a:r>
          </a:p>
          <a:p>
            <a:pPr algn="ctr"/>
            <a:endParaRPr lang="ar-KW" sz="2000" b="1" dirty="0">
              <a:solidFill>
                <a:srgbClr val="FF0000"/>
              </a:solidFill>
            </a:endParaRPr>
          </a:p>
          <a:p>
            <a:pPr algn="ctr"/>
            <a:endParaRPr lang="ar-KW" sz="2000" b="1" dirty="0" smtClean="0">
              <a:solidFill>
                <a:srgbClr val="FF0000"/>
              </a:solidFill>
            </a:endParaRPr>
          </a:p>
          <a:p>
            <a:pPr algn="ctr"/>
            <a:r>
              <a:rPr lang="ar-KW" sz="2000" b="1" dirty="0" smtClean="0">
                <a:solidFill>
                  <a:schemeClr val="bg1"/>
                </a:solidFill>
              </a:rPr>
              <a:t>رتب البطاريات على حسب قوتها من الأعلى قوة </a:t>
            </a:r>
            <a:r>
              <a:rPr lang="ar-KW" sz="2000" b="1" dirty="0" smtClean="0">
                <a:solidFill>
                  <a:schemeClr val="bg1"/>
                </a:solidFill>
              </a:rPr>
              <a:t>إلى </a:t>
            </a:r>
            <a:r>
              <a:rPr lang="ar-KW" sz="2000" b="1" dirty="0" smtClean="0">
                <a:solidFill>
                  <a:schemeClr val="bg1"/>
                </a:solidFill>
              </a:rPr>
              <a:t>الأقل قوة  . </a:t>
            </a:r>
            <a:endParaRPr lang="ar-KW" sz="2000" b="1" dirty="0">
              <a:solidFill>
                <a:schemeClr val="bg1"/>
              </a:solidFill>
            </a:endParaRPr>
          </a:p>
          <a:p>
            <a:pPr algn="ctr"/>
            <a:endParaRPr lang="ar-KW" sz="2000" b="1" dirty="0" smtClean="0">
              <a:solidFill>
                <a:srgbClr val="FF0000"/>
              </a:solidFill>
            </a:endParaRPr>
          </a:p>
          <a:p>
            <a:pPr algn="ctr"/>
            <a:endParaRPr lang="ar-KW" sz="2000" b="1" dirty="0">
              <a:solidFill>
                <a:srgbClr val="FF0000"/>
              </a:solidFill>
            </a:endParaRPr>
          </a:p>
          <a:p>
            <a:pPr algn="ctr"/>
            <a:endParaRPr lang="ar-KW" sz="2000" b="1" dirty="0" smtClean="0">
              <a:solidFill>
                <a:srgbClr val="FF0000"/>
              </a:solidFill>
            </a:endParaRPr>
          </a:p>
          <a:p>
            <a:pPr algn="ctr"/>
            <a:endParaRPr lang="ar-KW" sz="2000" b="1" dirty="0">
              <a:solidFill>
                <a:srgbClr val="FF0000"/>
              </a:solidFill>
            </a:endParaRPr>
          </a:p>
          <a:p>
            <a:pPr algn="ctr"/>
            <a:endParaRPr lang="ar-KW" sz="2000" b="1" dirty="0" smtClean="0">
              <a:solidFill>
                <a:srgbClr val="FF0000"/>
              </a:solidFill>
            </a:endParaRPr>
          </a:p>
          <a:p>
            <a:pPr algn="ctr"/>
            <a:endParaRPr lang="ar-KW" sz="2000" b="1" dirty="0">
              <a:solidFill>
                <a:srgbClr val="FF0000"/>
              </a:solidFill>
            </a:endParaRPr>
          </a:p>
          <a:p>
            <a:pPr algn="ctr"/>
            <a:endParaRPr lang="ar-KW" sz="2000" b="1" dirty="0" smtClean="0">
              <a:solidFill>
                <a:srgbClr val="FF0000"/>
              </a:solidFill>
            </a:endParaRPr>
          </a:p>
          <a:p>
            <a:pPr algn="ctr"/>
            <a:endParaRPr lang="ar-KW" sz="2000" b="1" dirty="0">
              <a:solidFill>
                <a:srgbClr val="FF0000"/>
              </a:solidFill>
            </a:endParaRPr>
          </a:p>
          <a:p>
            <a:pPr algn="ctr"/>
            <a:r>
              <a:rPr lang="ar-KW" sz="2000" b="1" dirty="0" smtClean="0">
                <a:solidFill>
                  <a:srgbClr val="FF0000"/>
                </a:solidFill>
              </a:rPr>
              <a:t> </a:t>
            </a:r>
            <a:endParaRPr lang="ar-SA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791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95536" y="980728"/>
            <a:ext cx="7992888" cy="475252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KW" sz="2800" b="1" dirty="0" smtClean="0">
                <a:solidFill>
                  <a:srgbClr val="C00000"/>
                </a:solidFill>
              </a:rPr>
              <a:t>بند الكلمات الجديدة : بعد كتابة الكلمات الجديدة في كتاب </a:t>
            </a:r>
            <a:r>
              <a:rPr lang="ar-KW" sz="2800" b="1" dirty="0" smtClean="0">
                <a:solidFill>
                  <a:srgbClr val="C00000"/>
                </a:solidFill>
              </a:rPr>
              <a:t>المتعلم: </a:t>
            </a:r>
            <a:endParaRPr lang="ar-KW" sz="2800" b="1" dirty="0" smtClean="0">
              <a:solidFill>
                <a:srgbClr val="C00000"/>
              </a:solidFill>
            </a:endParaRPr>
          </a:p>
          <a:p>
            <a:pPr algn="ctr"/>
            <a:endParaRPr lang="ar-KW" b="1" dirty="0" smtClean="0">
              <a:solidFill>
                <a:schemeClr val="bg1"/>
              </a:solidFill>
            </a:endParaRPr>
          </a:p>
          <a:p>
            <a:pPr algn="just"/>
            <a:r>
              <a:rPr lang="ar-KW" sz="2400" b="1" dirty="0" smtClean="0">
                <a:solidFill>
                  <a:schemeClr val="bg1"/>
                </a:solidFill>
              </a:rPr>
              <a:t>يمكن تنفيذ بند </a:t>
            </a:r>
            <a:r>
              <a:rPr lang="ar-KW" sz="2400" b="1" dirty="0" smtClean="0">
                <a:solidFill>
                  <a:schemeClr val="bg1"/>
                </a:solidFill>
              </a:rPr>
              <a:t>إضافي </a:t>
            </a:r>
            <a:r>
              <a:rPr lang="ar-KW" sz="2400" b="1" dirty="0" smtClean="0">
                <a:solidFill>
                  <a:schemeClr val="bg1"/>
                </a:solidFill>
              </a:rPr>
              <a:t>للكلمات الجديدة وذلك </a:t>
            </a:r>
            <a:r>
              <a:rPr lang="ar-KW" sz="2400" b="1" dirty="0" smtClean="0">
                <a:solidFill>
                  <a:schemeClr val="bg1"/>
                </a:solidFill>
              </a:rPr>
              <a:t>بإخفاء </a:t>
            </a:r>
            <a:r>
              <a:rPr lang="ar-KW" sz="2400" b="1" dirty="0" smtClean="0">
                <a:solidFill>
                  <a:schemeClr val="bg1"/>
                </a:solidFill>
              </a:rPr>
              <a:t>حرف من الكلمة والطلب من </a:t>
            </a:r>
            <a:r>
              <a:rPr lang="ar-KW" sz="2400" b="1" dirty="0" smtClean="0">
                <a:solidFill>
                  <a:schemeClr val="bg1"/>
                </a:solidFill>
              </a:rPr>
              <a:t>المتعلم </a:t>
            </a:r>
            <a:r>
              <a:rPr lang="ar-KW" sz="2400" b="1" dirty="0" smtClean="0">
                <a:solidFill>
                  <a:schemeClr val="bg1"/>
                </a:solidFill>
              </a:rPr>
              <a:t>اختيار الحرف المناسب للكلمة الجديدة . </a:t>
            </a:r>
          </a:p>
          <a:p>
            <a:pPr algn="ctr"/>
            <a:endParaRPr lang="ar-KW" b="1" dirty="0">
              <a:solidFill>
                <a:schemeClr val="bg1"/>
              </a:solidFill>
            </a:endParaRPr>
          </a:p>
          <a:p>
            <a:pPr marL="285750" indent="-285750" algn="ctr">
              <a:buFont typeface="Arial" pitchFamily="34" charset="0"/>
              <a:buChar char="•"/>
            </a:pPr>
            <a:r>
              <a:rPr lang="ar-KW" b="1" dirty="0">
                <a:solidFill>
                  <a:schemeClr val="bg1"/>
                </a:solidFill>
              </a:rPr>
              <a:t>ا</a:t>
            </a:r>
            <a:r>
              <a:rPr lang="ar-KW" b="1" dirty="0" smtClean="0">
                <a:solidFill>
                  <a:schemeClr val="bg1"/>
                </a:solidFill>
              </a:rPr>
              <a:t>ختر </a:t>
            </a:r>
            <a:r>
              <a:rPr lang="ar-KW" b="1" dirty="0" smtClean="0">
                <a:solidFill>
                  <a:schemeClr val="bg1"/>
                </a:solidFill>
              </a:rPr>
              <a:t>الحرف الناقص من الحروف التالية وأكمل به الكلمات الجديدة . </a:t>
            </a:r>
          </a:p>
          <a:p>
            <a:pPr algn="ctr"/>
            <a:endParaRPr lang="ar-KW" b="1" dirty="0">
              <a:solidFill>
                <a:schemeClr val="bg1"/>
              </a:solidFill>
            </a:endParaRPr>
          </a:p>
          <a:p>
            <a:pPr algn="ctr"/>
            <a:r>
              <a:rPr lang="ar-KW" sz="3200" b="1" dirty="0" smtClean="0">
                <a:solidFill>
                  <a:schemeClr val="bg1"/>
                </a:solidFill>
              </a:rPr>
              <a:t>(   م    -    ض    -    ر    )  </a:t>
            </a:r>
          </a:p>
          <a:p>
            <a:pPr algn="ctr"/>
            <a:endParaRPr lang="ar-KW" sz="3200" b="1" dirty="0" smtClean="0">
              <a:solidFill>
                <a:schemeClr val="bg1"/>
              </a:solidFill>
            </a:endParaRPr>
          </a:p>
          <a:p>
            <a:pPr algn="ctr"/>
            <a:r>
              <a:rPr lang="ar-KW" sz="3200" b="1" dirty="0" smtClean="0">
                <a:solidFill>
                  <a:schemeClr val="bg1"/>
                </a:solidFill>
              </a:rPr>
              <a:t>....ار              آ.....ن          بطا.....</a:t>
            </a:r>
            <a:r>
              <a:rPr lang="ar-KW" sz="3200" b="1" dirty="0" err="1" smtClean="0">
                <a:solidFill>
                  <a:schemeClr val="bg1"/>
                </a:solidFill>
              </a:rPr>
              <a:t>ية</a:t>
            </a:r>
            <a:r>
              <a:rPr lang="ar-KW" sz="3200" b="1" dirty="0" smtClean="0">
                <a:solidFill>
                  <a:schemeClr val="bg1"/>
                </a:solidFill>
              </a:rPr>
              <a:t> </a:t>
            </a:r>
            <a:endParaRPr lang="ar-S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38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76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161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76673"/>
            <a:ext cx="5256584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95" y="476673"/>
            <a:ext cx="3754702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611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60648"/>
            <a:ext cx="4680520" cy="5760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9"/>
            <a:ext cx="3456384" cy="576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696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55576" y="764704"/>
            <a:ext cx="7344816" cy="48245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C00000"/>
                </a:solidFill>
              </a:rPr>
              <a:t>ملاحظات على النشاط السابق رقم ( 2 ) </a:t>
            </a:r>
          </a:p>
          <a:p>
            <a:pPr algn="ctr"/>
            <a:r>
              <a:rPr lang="ar-KW" sz="2800" b="1" dirty="0" smtClean="0">
                <a:solidFill>
                  <a:schemeClr val="bg1"/>
                </a:solidFill>
              </a:rPr>
              <a:t>نبه المتعلمين بسؤالهم عند بداية تنفيذ النشاط : </a:t>
            </a:r>
          </a:p>
          <a:p>
            <a:pPr algn="ctr"/>
            <a:endParaRPr lang="ar-KW" sz="2800" b="1" dirty="0">
              <a:solidFill>
                <a:schemeClr val="bg1"/>
              </a:solidFill>
            </a:endParaRPr>
          </a:p>
          <a:p>
            <a:pPr algn="ctr"/>
            <a:r>
              <a:rPr lang="ar-KW" sz="2800" b="1" dirty="0" smtClean="0">
                <a:solidFill>
                  <a:schemeClr val="bg1"/>
                </a:solidFill>
              </a:rPr>
              <a:t>1- هل وسيلة النقل أمامك مناسبة لنقل </a:t>
            </a:r>
            <a:r>
              <a:rPr lang="ar-KW" sz="2800" b="1" dirty="0" smtClean="0">
                <a:solidFill>
                  <a:schemeClr val="bg1"/>
                </a:solidFill>
              </a:rPr>
              <a:t>الأشياء ؟ .</a:t>
            </a:r>
            <a:endParaRPr lang="ar-KW" sz="2800" b="1" dirty="0" smtClean="0">
              <a:solidFill>
                <a:schemeClr val="bg1"/>
              </a:solidFill>
            </a:endParaRPr>
          </a:p>
          <a:p>
            <a:pPr algn="ctr"/>
            <a:r>
              <a:rPr lang="ar-KW" sz="2800" b="1" dirty="0" smtClean="0">
                <a:solidFill>
                  <a:schemeClr val="bg1"/>
                </a:solidFill>
              </a:rPr>
              <a:t>2-  ماذا تحتاج وسيلة النقل لتصبح فعالة </a:t>
            </a:r>
            <a:r>
              <a:rPr lang="ar-KW" sz="2800" b="1" dirty="0" smtClean="0">
                <a:solidFill>
                  <a:schemeClr val="bg1"/>
                </a:solidFill>
              </a:rPr>
              <a:t>ومفيدة؟ . </a:t>
            </a:r>
            <a:endParaRPr lang="ar-KW" sz="2800" b="1" dirty="0" smtClean="0">
              <a:solidFill>
                <a:schemeClr val="bg1"/>
              </a:solidFill>
            </a:endParaRPr>
          </a:p>
          <a:p>
            <a:pPr algn="ctr"/>
            <a:r>
              <a:rPr lang="ar-KW" sz="2800" b="1" dirty="0" smtClean="0">
                <a:solidFill>
                  <a:schemeClr val="bg1"/>
                </a:solidFill>
              </a:rPr>
              <a:t>ثم </a:t>
            </a:r>
            <a:r>
              <a:rPr lang="ar-KW" sz="2800" b="1" dirty="0" smtClean="0">
                <a:solidFill>
                  <a:schemeClr val="bg1"/>
                </a:solidFill>
              </a:rPr>
              <a:t>اترك </a:t>
            </a:r>
            <a:r>
              <a:rPr lang="ar-KW" sz="2800" b="1" dirty="0" smtClean="0">
                <a:solidFill>
                  <a:schemeClr val="bg1"/>
                </a:solidFill>
              </a:rPr>
              <a:t>الفرصة </a:t>
            </a:r>
            <a:r>
              <a:rPr lang="ar-KW" sz="2800" b="1" dirty="0" smtClean="0">
                <a:solidFill>
                  <a:schemeClr val="bg1"/>
                </a:solidFill>
              </a:rPr>
              <a:t>للمتعلمين </a:t>
            </a:r>
            <a:r>
              <a:rPr lang="ar-KW" sz="2800" b="1" dirty="0" smtClean="0">
                <a:solidFill>
                  <a:schemeClr val="bg1"/>
                </a:solidFill>
              </a:rPr>
              <a:t>لحل النشاط . </a:t>
            </a:r>
          </a:p>
          <a:p>
            <a:pPr algn="ctr"/>
            <a:endParaRPr lang="ar-KW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98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83568" y="1412776"/>
            <a:ext cx="7920880" cy="489654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bg1"/>
                </a:solidFill>
              </a:rPr>
              <a:t>* </a:t>
            </a:r>
            <a:r>
              <a:rPr lang="ar-KW" sz="2800" b="1" dirty="0">
                <a:solidFill>
                  <a:srgbClr val="C00000"/>
                </a:solidFill>
              </a:rPr>
              <a:t>يمكن تنفيذ </a:t>
            </a:r>
            <a:r>
              <a:rPr lang="ar-KW" sz="2800" b="1" dirty="0" smtClean="0">
                <a:solidFill>
                  <a:srgbClr val="C00000"/>
                </a:solidFill>
              </a:rPr>
              <a:t>النشاط رقم (  2 ) </a:t>
            </a:r>
            <a:r>
              <a:rPr lang="ar-KW" sz="2800" b="1" dirty="0">
                <a:solidFill>
                  <a:srgbClr val="C00000"/>
                </a:solidFill>
              </a:rPr>
              <a:t>بشكل آخر وذلك بتوفير نواقص وسائل النقل المرسومة بالنشاط </a:t>
            </a:r>
            <a:r>
              <a:rPr lang="ar-KW" sz="2800" b="1" dirty="0">
                <a:solidFill>
                  <a:schemeClr val="bg1"/>
                </a:solidFill>
              </a:rPr>
              <a:t>( صور عجلات سيارة ، صور عجلات دراجة </a:t>
            </a:r>
            <a:r>
              <a:rPr lang="ar-KW" sz="2800" b="1" dirty="0" smtClean="0">
                <a:solidFill>
                  <a:schemeClr val="bg1"/>
                </a:solidFill>
              </a:rPr>
              <a:t>هوائية ، خيوط ، </a:t>
            </a:r>
            <a:r>
              <a:rPr lang="ar-KW" sz="2800" b="1" dirty="0">
                <a:solidFill>
                  <a:schemeClr val="bg1"/>
                </a:solidFill>
              </a:rPr>
              <a:t>أشرطة  ملونة وأشياء أخرى ليس لها علاقة بالحل ويختار </a:t>
            </a:r>
            <a:r>
              <a:rPr lang="ar-KW" sz="2800" b="1" dirty="0" smtClean="0">
                <a:solidFill>
                  <a:schemeClr val="bg1"/>
                </a:solidFill>
              </a:rPr>
              <a:t>المتعلم منها </a:t>
            </a:r>
            <a:r>
              <a:rPr lang="ar-KW" sz="2800" b="1" dirty="0">
                <a:solidFill>
                  <a:schemeClr val="bg1"/>
                </a:solidFill>
              </a:rPr>
              <a:t>ما يناسبه لحل </a:t>
            </a:r>
            <a:r>
              <a:rPr lang="ar-KW" sz="2800" b="1" dirty="0" smtClean="0">
                <a:solidFill>
                  <a:schemeClr val="bg1"/>
                </a:solidFill>
              </a:rPr>
              <a:t>المشكلة ).</a:t>
            </a:r>
            <a:endParaRPr lang="ar-S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79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إطار 3"/>
          <p:cNvSpPr/>
          <p:nvPr/>
        </p:nvSpPr>
        <p:spPr>
          <a:xfrm>
            <a:off x="539552" y="836712"/>
            <a:ext cx="8208912" cy="5400600"/>
          </a:xfrm>
          <a:prstGeom prst="frame">
            <a:avLst>
              <a:gd name="adj1" fmla="val 5436"/>
            </a:avLst>
          </a:prstGeom>
          <a:solidFill>
            <a:srgbClr val="92D050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 smtClean="0">
                <a:solidFill>
                  <a:schemeClr val="bg1"/>
                </a:solidFill>
              </a:rPr>
              <a:t>خطة توطين التدريب لمنهج الكفايات للصفين الأول والثاني </a:t>
            </a:r>
            <a:endParaRPr lang="ar-KW" sz="4800" b="1" dirty="0" smtClean="0">
              <a:solidFill>
                <a:schemeClr val="bg1"/>
              </a:solidFill>
            </a:endParaRPr>
          </a:p>
          <a:p>
            <a:r>
              <a:rPr lang="ar-KW" sz="4800" b="1" dirty="0" smtClean="0">
                <a:solidFill>
                  <a:schemeClr val="tx1"/>
                </a:solidFill>
              </a:rPr>
              <a:t>إعداد التوجيه الفني </a:t>
            </a:r>
          </a:p>
          <a:p>
            <a:r>
              <a:rPr lang="ar-KW" sz="4800" b="1" dirty="0" smtClean="0">
                <a:solidFill>
                  <a:schemeClr val="tx1"/>
                </a:solidFill>
              </a:rPr>
              <a:t>   للتعليم الخاص</a:t>
            </a:r>
            <a:endParaRPr lang="ar-SA" sz="4800" b="1" dirty="0" smtClean="0">
              <a:solidFill>
                <a:schemeClr val="tx1"/>
              </a:solidFill>
            </a:endParaRPr>
          </a:p>
          <a:p>
            <a:pPr algn="ctr"/>
            <a:endParaRPr lang="ar-SA" sz="4800" dirty="0">
              <a:solidFill>
                <a:schemeClr val="tx1"/>
              </a:solidFill>
            </a:endParaRPr>
          </a:p>
          <a:p>
            <a:r>
              <a:rPr lang="ar-SA" sz="4800" dirty="0" smtClean="0">
                <a:solidFill>
                  <a:schemeClr val="tx1"/>
                </a:solidFill>
              </a:rPr>
              <a:t>  </a:t>
            </a:r>
            <a:endParaRPr lang="ar-KW" sz="4800" dirty="0">
              <a:solidFill>
                <a:schemeClr val="tx1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84" y="3573016"/>
            <a:ext cx="3312763" cy="2124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95536" y="764704"/>
            <a:ext cx="7992888" cy="259228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KW" sz="3200" b="1" dirty="0" smtClean="0">
                <a:solidFill>
                  <a:srgbClr val="C00000"/>
                </a:solidFill>
              </a:rPr>
              <a:t>بند الكلمات الجديدة : </a:t>
            </a:r>
          </a:p>
          <a:p>
            <a:pPr algn="ctr"/>
            <a:endParaRPr lang="ar-KW" b="1" dirty="0" smtClean="0">
              <a:solidFill>
                <a:schemeClr val="bg1"/>
              </a:solidFill>
            </a:endParaRPr>
          </a:p>
          <a:p>
            <a:pPr algn="just"/>
            <a:r>
              <a:rPr lang="ar-KW" sz="2400" b="1" dirty="0" smtClean="0">
                <a:solidFill>
                  <a:schemeClr val="bg1"/>
                </a:solidFill>
              </a:rPr>
              <a:t>بعد كتابة الكلمات الجديدة وهي </a:t>
            </a:r>
            <a:r>
              <a:rPr lang="ar-KW" sz="2400" b="1" dirty="0" smtClean="0">
                <a:solidFill>
                  <a:srgbClr val="FF0000"/>
                </a:solidFill>
              </a:rPr>
              <a:t>*وسيلة نقل* </a:t>
            </a:r>
            <a:r>
              <a:rPr lang="ar-KW" sz="2400" b="1" dirty="0" smtClean="0">
                <a:solidFill>
                  <a:schemeClr val="bg1"/>
                </a:solidFill>
              </a:rPr>
              <a:t>في كتاب </a:t>
            </a:r>
            <a:r>
              <a:rPr lang="ar-KW" sz="2400" b="1" dirty="0" smtClean="0">
                <a:solidFill>
                  <a:schemeClr val="bg1"/>
                </a:solidFill>
              </a:rPr>
              <a:t>المتعلم.</a:t>
            </a:r>
            <a:r>
              <a:rPr lang="ar-KW" sz="2400" b="1" dirty="0">
                <a:solidFill>
                  <a:schemeClr val="bg1"/>
                </a:solidFill>
              </a:rPr>
              <a:t> </a:t>
            </a:r>
            <a:r>
              <a:rPr lang="ar-KW" sz="2400" b="1" dirty="0" smtClean="0">
                <a:solidFill>
                  <a:schemeClr val="bg1"/>
                </a:solidFill>
              </a:rPr>
              <a:t>يمكن </a:t>
            </a:r>
            <a:r>
              <a:rPr lang="ar-KW" sz="2400" b="1" dirty="0" smtClean="0">
                <a:solidFill>
                  <a:schemeClr val="bg1"/>
                </a:solidFill>
              </a:rPr>
              <a:t>للمعلم </a:t>
            </a:r>
            <a:r>
              <a:rPr lang="ar-KW" sz="2400" b="1" dirty="0" smtClean="0">
                <a:solidFill>
                  <a:schemeClr val="bg1"/>
                </a:solidFill>
              </a:rPr>
              <a:t>أن </a:t>
            </a:r>
            <a:r>
              <a:rPr lang="ar-KW" sz="2400" b="1" dirty="0" smtClean="0">
                <a:solidFill>
                  <a:schemeClr val="bg1"/>
                </a:solidFill>
              </a:rPr>
              <a:t>يجهز ورقة عمل تحتوي على صور لها علاقة بوسائل النقل وأخرى ليس لها علاقة بوسائل النقل ويطلب من </a:t>
            </a:r>
            <a:r>
              <a:rPr lang="ar-KW" sz="2400" b="1" dirty="0" smtClean="0">
                <a:solidFill>
                  <a:schemeClr val="bg1"/>
                </a:solidFill>
              </a:rPr>
              <a:t>المتعلم كتابة </a:t>
            </a:r>
            <a:r>
              <a:rPr lang="ar-KW" sz="2400" b="1" dirty="0" smtClean="0">
                <a:solidFill>
                  <a:schemeClr val="bg1"/>
                </a:solidFill>
              </a:rPr>
              <a:t>الكلمة الجديدة على الصورة المناسبة . 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9592" y="3789040"/>
            <a:ext cx="6840760" cy="2592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dirty="0" smtClean="0"/>
              <a:t>.</a:t>
            </a:r>
          </a:p>
          <a:p>
            <a:pPr algn="ctr"/>
            <a:endParaRPr lang="ar-KW" dirty="0"/>
          </a:p>
          <a:p>
            <a:pPr algn="ctr"/>
            <a:endParaRPr lang="ar-KW" dirty="0" smtClean="0"/>
          </a:p>
          <a:p>
            <a:pPr algn="ctr"/>
            <a:endParaRPr lang="ar-KW" dirty="0" smtClean="0"/>
          </a:p>
          <a:p>
            <a:r>
              <a:rPr lang="ar-KW" dirty="0" smtClean="0"/>
              <a:t>  ............................       ...........................     ................................</a:t>
            </a:r>
            <a:endParaRPr lang="ar-S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933056"/>
            <a:ext cx="1829333" cy="1228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459" y="3928839"/>
            <a:ext cx="1901381" cy="1228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935170"/>
            <a:ext cx="1944216" cy="1228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66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83569" y="188640"/>
            <a:ext cx="7843984" cy="273630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KW" sz="2400" b="1" dirty="0" smtClean="0">
                <a:solidFill>
                  <a:srgbClr val="C00000"/>
                </a:solidFill>
              </a:rPr>
              <a:t>نشاط لفئة أقل من المعيار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ar-KW" sz="2400" b="1" dirty="0" smtClean="0">
                <a:solidFill>
                  <a:srgbClr val="C00000"/>
                </a:solidFill>
              </a:rPr>
              <a:t>لنشاط ( 2 )</a:t>
            </a:r>
          </a:p>
          <a:p>
            <a:r>
              <a:rPr lang="ar-KW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ar-KW" sz="2000" b="1" dirty="0" smtClean="0">
                <a:solidFill>
                  <a:schemeClr val="bg1"/>
                </a:solidFill>
              </a:rPr>
              <a:t>ضع  حرف (  أ  ) للوسيلة المناسبة والآمنة لنقل </a:t>
            </a:r>
            <a:r>
              <a:rPr lang="ar-KW" sz="2000" b="1" dirty="0" smtClean="0">
                <a:solidFill>
                  <a:schemeClr val="bg1"/>
                </a:solidFill>
              </a:rPr>
              <a:t>الأشخاص .</a:t>
            </a:r>
            <a:endParaRPr lang="ar-KW" sz="2000" b="1" dirty="0" smtClean="0">
              <a:solidFill>
                <a:schemeClr val="bg1"/>
              </a:solidFill>
            </a:endParaRPr>
          </a:p>
          <a:p>
            <a:endParaRPr lang="ar-KW" sz="2000" b="1" dirty="0">
              <a:solidFill>
                <a:schemeClr val="bg1"/>
              </a:solidFill>
            </a:endParaRPr>
          </a:p>
          <a:p>
            <a:r>
              <a:rPr lang="ar-KW" sz="2000" b="1" dirty="0" smtClean="0">
                <a:solidFill>
                  <a:schemeClr val="bg1"/>
                </a:solidFill>
              </a:rPr>
              <a:t>      وحرف ( ب ) للوسيلة غير المناسبة لنقل الأشخاص . </a:t>
            </a:r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733" y="3060250"/>
            <a:ext cx="2513482" cy="144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67236"/>
            <a:ext cx="2247900" cy="134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115419"/>
            <a:ext cx="2457532" cy="1393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55576" y="4725144"/>
            <a:ext cx="1872208" cy="360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 smtClean="0">
                <a:solidFill>
                  <a:schemeClr val="bg1"/>
                </a:solidFill>
              </a:rPr>
              <a:t>............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51920" y="4725144"/>
            <a:ext cx="1872208" cy="360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 smtClean="0">
                <a:solidFill>
                  <a:schemeClr val="bg1"/>
                </a:solidFill>
              </a:rPr>
              <a:t>............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55345" y="4725144"/>
            <a:ext cx="1872208" cy="360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 smtClean="0">
                <a:solidFill>
                  <a:schemeClr val="bg1"/>
                </a:solidFill>
              </a:rPr>
              <a:t>............</a:t>
            </a:r>
            <a:endParaRPr lang="ar-SA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64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23528" y="188640"/>
            <a:ext cx="8712968" cy="489654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600" b="1" dirty="0" smtClean="0">
                <a:solidFill>
                  <a:srgbClr val="C00000"/>
                </a:solidFill>
              </a:rPr>
              <a:t>نشاط لفئة أعلى من المعيار لنشاط ( 2 )</a:t>
            </a:r>
          </a:p>
          <a:p>
            <a:pPr algn="ctr"/>
            <a:r>
              <a:rPr lang="ar-KW" sz="4000" b="1" dirty="0" smtClean="0">
                <a:solidFill>
                  <a:srgbClr val="C00000"/>
                </a:solidFill>
              </a:rPr>
              <a:t> </a:t>
            </a:r>
            <a:r>
              <a:rPr lang="ar-KW" sz="4000" b="1" dirty="0" smtClean="0">
                <a:solidFill>
                  <a:schemeClr val="bg1"/>
                </a:solidFill>
              </a:rPr>
              <a:t>باستخدام استراتيجية </a:t>
            </a:r>
          </a:p>
          <a:p>
            <a:pPr algn="ctr"/>
            <a:r>
              <a:rPr lang="ar-KW" sz="4000" b="1" dirty="0" smtClean="0">
                <a:solidFill>
                  <a:srgbClr val="00B050"/>
                </a:solidFill>
              </a:rPr>
              <a:t>  ماذا لو لم يكن </a:t>
            </a:r>
            <a:r>
              <a:rPr lang="ar-KW" sz="4000" b="1" dirty="0">
                <a:solidFill>
                  <a:srgbClr val="00B050"/>
                </a:solidFill>
              </a:rPr>
              <a:t>؟</a:t>
            </a:r>
            <a:endParaRPr lang="ar-KW" sz="4000" b="1" dirty="0" smtClean="0">
              <a:solidFill>
                <a:srgbClr val="00B050"/>
              </a:solidFill>
            </a:endParaRPr>
          </a:p>
          <a:p>
            <a:pPr algn="ctr"/>
            <a:r>
              <a:rPr lang="ar-KW" sz="4000" b="1" dirty="0" smtClean="0">
                <a:solidFill>
                  <a:schemeClr val="bg1"/>
                </a:solidFill>
              </a:rPr>
              <a:t> لم يكن هناك وسائل نقل . </a:t>
            </a:r>
          </a:p>
          <a:p>
            <a:pPr algn="ctr"/>
            <a:r>
              <a:rPr lang="ar-KW" sz="4000" b="1" dirty="0" smtClean="0">
                <a:solidFill>
                  <a:schemeClr val="bg1"/>
                </a:solidFill>
              </a:rPr>
              <a:t>( ناقش الموضوع مع زملاءك </a:t>
            </a:r>
            <a:r>
              <a:rPr lang="ar-KW" sz="4000" b="1" dirty="0" smtClean="0">
                <a:solidFill>
                  <a:schemeClr val="bg1"/>
                </a:solidFill>
              </a:rPr>
              <a:t>مبيناً </a:t>
            </a:r>
            <a:r>
              <a:rPr lang="ar-KW" sz="4000" b="1" dirty="0" smtClean="0">
                <a:solidFill>
                  <a:schemeClr val="bg1"/>
                </a:solidFill>
              </a:rPr>
              <a:t>أهمية وسائل النقل ) </a:t>
            </a:r>
          </a:p>
        </p:txBody>
      </p:sp>
    </p:spTree>
    <p:extLst>
      <p:ext uri="{BB962C8B-B14F-4D97-AF65-F5344CB8AC3E}">
        <p14:creationId xmlns:p14="http://schemas.microsoft.com/office/powerpoint/2010/main" val="387147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27584" y="1412776"/>
            <a:ext cx="7344816" cy="410445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4400" b="1" dirty="0" smtClean="0">
                <a:solidFill>
                  <a:schemeClr val="bg1"/>
                </a:solidFill>
              </a:rPr>
              <a:t>شكرا لتفاعلكم </a:t>
            </a:r>
            <a:endParaRPr lang="ar-SA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786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945313" y="1484784"/>
            <a:ext cx="3528392" cy="41764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bg1"/>
                </a:solidFill>
              </a:rPr>
              <a:t>*</a:t>
            </a:r>
            <a:r>
              <a:rPr lang="ar-KW" sz="2800" b="1" dirty="0">
                <a:solidFill>
                  <a:schemeClr val="bg1"/>
                </a:solidFill>
              </a:rPr>
              <a:t>ا</a:t>
            </a:r>
            <a:r>
              <a:rPr lang="ar-KW" sz="2800" b="1" dirty="0" smtClean="0">
                <a:solidFill>
                  <a:schemeClr val="bg1"/>
                </a:solidFill>
              </a:rPr>
              <a:t>زرع </a:t>
            </a:r>
            <a:r>
              <a:rPr lang="ar-KW" sz="2800" b="1" dirty="0" smtClean="0">
                <a:solidFill>
                  <a:schemeClr val="bg1"/>
                </a:solidFill>
              </a:rPr>
              <a:t>بطريقة </a:t>
            </a:r>
            <a:r>
              <a:rPr lang="ar-KW" sz="2800" b="1" dirty="0" smtClean="0">
                <a:solidFill>
                  <a:srgbClr val="C00000"/>
                </a:solidFill>
              </a:rPr>
              <a:t>صحيحة </a:t>
            </a:r>
            <a:r>
              <a:rPr lang="ar-KW" sz="2800" b="1" dirty="0" smtClean="0">
                <a:solidFill>
                  <a:schemeClr val="bg1"/>
                </a:solidFill>
              </a:rPr>
              <a:t>لتحصل على نتيجة </a:t>
            </a:r>
            <a:r>
              <a:rPr lang="ar-KW" sz="2800" b="1" dirty="0" smtClean="0">
                <a:solidFill>
                  <a:srgbClr val="C00000"/>
                </a:solidFill>
              </a:rPr>
              <a:t>صحيحة *</a:t>
            </a:r>
          </a:p>
        </p:txBody>
      </p:sp>
      <p:pic>
        <p:nvPicPr>
          <p:cNvPr id="8" name="Picture 2" descr="http://2.bp.blogspot.com/-XGdKSLk_vNk/UzQi6A39r5I/AAAAAAAAAHc/hDVh-burbUs/s1600/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67" y="1844824"/>
            <a:ext cx="3840879" cy="33207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83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11560" y="260648"/>
            <a:ext cx="8136904" cy="55446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5400" b="1" dirty="0" smtClean="0">
                <a:solidFill>
                  <a:schemeClr val="bg1"/>
                </a:solidFill>
              </a:rPr>
              <a:t>الصف الثاني </a:t>
            </a:r>
          </a:p>
          <a:p>
            <a:pPr algn="ctr"/>
            <a:r>
              <a:rPr lang="ar-KW" sz="5400" b="1" dirty="0" smtClean="0">
                <a:solidFill>
                  <a:schemeClr val="bg1"/>
                </a:solidFill>
              </a:rPr>
              <a:t>الكفاية الخاصة 3-3 </a:t>
            </a:r>
          </a:p>
          <a:p>
            <a:pPr algn="ctr"/>
            <a:r>
              <a:rPr lang="ar-KW" sz="5400" b="1" dirty="0" smtClean="0">
                <a:solidFill>
                  <a:srgbClr val="C00000"/>
                </a:solidFill>
              </a:rPr>
              <a:t>*</a:t>
            </a:r>
            <a:r>
              <a:rPr lang="ar-KW" sz="4400" b="1" dirty="0" smtClean="0">
                <a:solidFill>
                  <a:srgbClr val="C00000"/>
                </a:solidFill>
              </a:rPr>
              <a:t>تكوين الممارسات الآمنة </a:t>
            </a:r>
            <a:r>
              <a:rPr lang="ar-KW" sz="4400" b="1" dirty="0" smtClean="0">
                <a:solidFill>
                  <a:srgbClr val="C00000"/>
                </a:solidFill>
              </a:rPr>
              <a:t>والاستخدام </a:t>
            </a:r>
            <a:r>
              <a:rPr lang="ar-KW" sz="4400" b="1" dirty="0" smtClean="0">
                <a:solidFill>
                  <a:srgbClr val="C00000"/>
                </a:solidFill>
              </a:rPr>
              <a:t>المناسب للتكنولوجيا * </a:t>
            </a:r>
          </a:p>
          <a:p>
            <a:pPr algn="ctr"/>
            <a:r>
              <a:rPr lang="ar-KW" sz="5400" b="1" dirty="0" smtClean="0">
                <a:solidFill>
                  <a:schemeClr val="bg1"/>
                </a:solidFill>
              </a:rPr>
              <a:t>الحصة الثانية والثالثة </a:t>
            </a:r>
            <a:endParaRPr lang="ar-SA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605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357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3528" y="908720"/>
            <a:ext cx="8424936" cy="518457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ar-KW" sz="2400" b="1" dirty="0" smtClean="0">
              <a:solidFill>
                <a:srgbClr val="C00000"/>
              </a:solidFill>
            </a:endParaRPr>
          </a:p>
          <a:p>
            <a:r>
              <a:rPr lang="ar-KW" sz="3200" b="1" dirty="0" smtClean="0">
                <a:solidFill>
                  <a:srgbClr val="C00000"/>
                </a:solidFill>
              </a:rPr>
              <a:t>نشاط تحفيزي بديل :</a:t>
            </a:r>
            <a:endParaRPr lang="en-US" sz="3200" b="1" dirty="0" smtClean="0">
              <a:solidFill>
                <a:srgbClr val="C00000"/>
              </a:solidFill>
            </a:endParaRPr>
          </a:p>
          <a:p>
            <a:endParaRPr lang="en-US" sz="2000" b="1" dirty="0">
              <a:solidFill>
                <a:srgbClr val="C00000"/>
              </a:solidFill>
            </a:endParaRPr>
          </a:p>
          <a:p>
            <a:r>
              <a:rPr lang="ar-KW" sz="2400" b="1" dirty="0" smtClean="0">
                <a:solidFill>
                  <a:schemeClr val="bg1"/>
                </a:solidFill>
              </a:rPr>
              <a:t>استبدل </a:t>
            </a:r>
            <a:r>
              <a:rPr lang="ar-KW" sz="2400" b="1" dirty="0" smtClean="0">
                <a:solidFill>
                  <a:schemeClr val="bg1"/>
                </a:solidFill>
              </a:rPr>
              <a:t>الصور بعينات </a:t>
            </a:r>
            <a:r>
              <a:rPr lang="ar-KW" sz="2400" b="1" dirty="0" smtClean="0">
                <a:solidFill>
                  <a:schemeClr val="bg1"/>
                </a:solidFill>
              </a:rPr>
              <a:t>لبطاريات مختلفة الأشكال </a:t>
            </a:r>
            <a:r>
              <a:rPr lang="ar-KW" sz="2400" b="1" dirty="0" smtClean="0">
                <a:solidFill>
                  <a:schemeClr val="bg1"/>
                </a:solidFill>
              </a:rPr>
              <a:t>والأحجام واعرضها </a:t>
            </a:r>
            <a:r>
              <a:rPr lang="ar-KW" sz="2400" b="1" dirty="0" smtClean="0">
                <a:solidFill>
                  <a:schemeClr val="bg1"/>
                </a:solidFill>
              </a:rPr>
              <a:t>على </a:t>
            </a:r>
            <a:r>
              <a:rPr lang="ar-KW" sz="2400" b="1" dirty="0" smtClean="0">
                <a:solidFill>
                  <a:schemeClr val="bg1"/>
                </a:solidFill>
              </a:rPr>
              <a:t>المتعلمين. </a:t>
            </a:r>
            <a:endParaRPr lang="ar-KW" sz="2400" b="1" dirty="0" smtClean="0">
              <a:solidFill>
                <a:schemeClr val="bg1"/>
              </a:solidFill>
            </a:endParaRPr>
          </a:p>
          <a:p>
            <a:pPr algn="ctr"/>
            <a:endParaRPr lang="ar-KW" sz="2000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ar-KW" sz="2000" b="1" dirty="0" smtClean="0">
                <a:solidFill>
                  <a:schemeClr val="bg1"/>
                </a:solidFill>
              </a:rPr>
              <a:t>حيث يترك المعلم الفرصة </a:t>
            </a:r>
            <a:r>
              <a:rPr lang="ar-KW" sz="2000" b="1" dirty="0" smtClean="0">
                <a:solidFill>
                  <a:schemeClr val="bg1"/>
                </a:solidFill>
              </a:rPr>
              <a:t>للمتعلمين </a:t>
            </a:r>
            <a:r>
              <a:rPr lang="ar-KW" sz="2000" b="1" dirty="0" smtClean="0">
                <a:solidFill>
                  <a:schemeClr val="bg1"/>
                </a:solidFill>
              </a:rPr>
              <a:t>لملاحظة البطاريات ثم يبدأ </a:t>
            </a:r>
            <a:r>
              <a:rPr lang="ar-KW" sz="2000" b="1" dirty="0" smtClean="0">
                <a:solidFill>
                  <a:schemeClr val="bg1"/>
                </a:solidFill>
              </a:rPr>
              <a:t>بالاستراتيجية  </a:t>
            </a:r>
            <a:r>
              <a:rPr lang="ar-KW" sz="2000" b="1" dirty="0" smtClean="0">
                <a:solidFill>
                  <a:schemeClr val="bg1"/>
                </a:solidFill>
              </a:rPr>
              <a:t>حيث يسجل على بطاقات مختلفة مجموعة من الأسئلة عن البطاريات .</a:t>
            </a:r>
          </a:p>
          <a:p>
            <a:r>
              <a:rPr lang="ar-KW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        نستخدم </a:t>
            </a:r>
            <a:r>
              <a:rPr lang="ar-KW" sz="2400" b="1" dirty="0">
                <a:solidFill>
                  <a:srgbClr val="FF0000"/>
                </a:solidFill>
              </a:rPr>
              <a:t>استراتيجية </a:t>
            </a:r>
            <a:r>
              <a:rPr lang="ar-KW" sz="2400" b="1" dirty="0" smtClean="0">
                <a:solidFill>
                  <a:srgbClr val="FF0000"/>
                </a:solidFill>
              </a:rPr>
              <a:t>«</a:t>
            </a:r>
            <a:r>
              <a:rPr lang="ar-KW" sz="2400" b="1" dirty="0" smtClean="0">
                <a:solidFill>
                  <a:srgbClr val="FF0000"/>
                </a:solidFill>
              </a:rPr>
              <a:t>الدقيقة الواحدة</a:t>
            </a:r>
            <a:r>
              <a:rPr lang="ar-KW" sz="2400" b="1" dirty="0" smtClean="0">
                <a:solidFill>
                  <a:srgbClr val="FF0000"/>
                </a:solidFill>
              </a:rPr>
              <a:t>» </a:t>
            </a:r>
            <a:r>
              <a:rPr lang="ar-KW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للإجابة </a:t>
            </a:r>
            <a:r>
              <a:rPr lang="ar-KW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على الأسئلة </a:t>
            </a:r>
            <a:r>
              <a:rPr lang="ar-KW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التالية: </a:t>
            </a:r>
            <a:endParaRPr lang="ar-KW" sz="2400" b="1" dirty="0" smtClean="0">
              <a:solidFill>
                <a:schemeClr val="bg1"/>
              </a:solidFill>
            </a:endParaRPr>
          </a:p>
          <a:p>
            <a:r>
              <a:rPr lang="ar-KW" sz="2400" b="1" dirty="0" smtClean="0">
                <a:solidFill>
                  <a:schemeClr val="bg1"/>
                </a:solidFill>
              </a:rPr>
              <a:t>1- هل البطاريات متشابهة في الشكل ؟</a:t>
            </a:r>
          </a:p>
          <a:p>
            <a:r>
              <a:rPr lang="ar-KW" sz="2400" b="1" dirty="0" smtClean="0">
                <a:solidFill>
                  <a:schemeClr val="bg1"/>
                </a:solidFill>
              </a:rPr>
              <a:t>2- هل البطاريات متشابهة في الحجم ؟</a:t>
            </a:r>
          </a:p>
          <a:p>
            <a:r>
              <a:rPr lang="ar-KW" sz="2400" b="1" dirty="0" smtClean="0">
                <a:solidFill>
                  <a:schemeClr val="bg1"/>
                </a:solidFill>
              </a:rPr>
              <a:t>3- لاحظ الأرقام على البطاريات هل هي متشابهة </a:t>
            </a:r>
            <a:r>
              <a:rPr lang="ar-KW" sz="2400" b="1" dirty="0" smtClean="0">
                <a:solidFill>
                  <a:schemeClr val="bg1"/>
                </a:solidFill>
              </a:rPr>
              <a:t>أو مختلفة ؟</a:t>
            </a:r>
            <a:endParaRPr lang="ar-KW" sz="2400" b="1" dirty="0" smtClean="0">
              <a:solidFill>
                <a:schemeClr val="bg1"/>
              </a:solidFill>
            </a:endParaRPr>
          </a:p>
          <a:p>
            <a:r>
              <a:rPr lang="ar-KW" sz="2400" b="1" dirty="0" smtClean="0">
                <a:solidFill>
                  <a:schemeClr val="bg1"/>
                </a:solidFill>
              </a:rPr>
              <a:t>  ( توقع  السبب في  </a:t>
            </a:r>
            <a:r>
              <a:rPr lang="ar-KW" sz="2400" b="1" dirty="0">
                <a:solidFill>
                  <a:schemeClr val="bg1"/>
                </a:solidFill>
              </a:rPr>
              <a:t>ا</a:t>
            </a:r>
            <a:r>
              <a:rPr lang="ar-KW" sz="2400" b="1" dirty="0" smtClean="0">
                <a:solidFill>
                  <a:schemeClr val="bg1"/>
                </a:solidFill>
              </a:rPr>
              <a:t>ختلاف </a:t>
            </a:r>
            <a:r>
              <a:rPr lang="ar-KW" sz="2400" b="1" dirty="0" smtClean="0">
                <a:solidFill>
                  <a:schemeClr val="bg1"/>
                </a:solidFill>
              </a:rPr>
              <a:t>الرقم على </a:t>
            </a:r>
            <a:r>
              <a:rPr lang="ar-KW" sz="2400" b="1" dirty="0" smtClean="0">
                <a:solidFill>
                  <a:schemeClr val="bg1"/>
                </a:solidFill>
              </a:rPr>
              <a:t>البطارية ) </a:t>
            </a:r>
            <a:endParaRPr lang="ar-KW" sz="2400" b="1" dirty="0" smtClean="0">
              <a:solidFill>
                <a:schemeClr val="bg1"/>
              </a:solidFill>
            </a:endParaRPr>
          </a:p>
          <a:p>
            <a:endParaRPr lang="ar-KW" sz="2000" b="1" dirty="0" smtClean="0">
              <a:solidFill>
                <a:schemeClr val="bg1"/>
              </a:solidFill>
            </a:endParaRPr>
          </a:p>
          <a:p>
            <a:pPr algn="ctr"/>
            <a:r>
              <a:rPr lang="ar-KW" sz="2400" b="1" dirty="0" smtClean="0">
                <a:solidFill>
                  <a:srgbClr val="00B050"/>
                </a:solidFill>
              </a:rPr>
              <a:t>* حدد </a:t>
            </a:r>
            <a:r>
              <a:rPr lang="ar-KW" sz="2400" b="1" dirty="0" smtClean="0">
                <a:solidFill>
                  <a:srgbClr val="00B050"/>
                </a:solidFill>
              </a:rPr>
              <a:t>وقتاً </a:t>
            </a:r>
            <a:r>
              <a:rPr lang="ar-KW" sz="2400" b="1" dirty="0" smtClean="0">
                <a:solidFill>
                  <a:srgbClr val="00B050"/>
                </a:solidFill>
              </a:rPr>
              <a:t>للنشاط التحفيزي بحيث لا يتعدى خمس أو ست دقائق . </a:t>
            </a:r>
            <a:endParaRPr lang="ar-KW" sz="2400" b="1" dirty="0">
              <a:solidFill>
                <a:srgbClr val="00B050"/>
              </a:solidFill>
            </a:endParaRPr>
          </a:p>
          <a:p>
            <a:pPr algn="ctr"/>
            <a:endParaRPr lang="ar-SA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44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0724"/>
            <a:ext cx="4752528" cy="4932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324036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014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7864" y="908720"/>
            <a:ext cx="5544616" cy="4594522"/>
          </a:xfrm>
        </p:spPr>
        <p:txBody>
          <a:bodyPr>
            <a:normAutofit/>
          </a:bodyPr>
          <a:lstStyle/>
          <a:p>
            <a:pPr algn="just"/>
            <a:r>
              <a:rPr lang="ar-KW" dirty="0" smtClean="0">
                <a:solidFill>
                  <a:srgbClr val="C00000"/>
                </a:solidFill>
              </a:rPr>
              <a:t/>
            </a:r>
            <a:br>
              <a:rPr lang="ar-KW" dirty="0" smtClean="0">
                <a:solidFill>
                  <a:srgbClr val="C00000"/>
                </a:solidFill>
              </a:rPr>
            </a:br>
            <a:r>
              <a:rPr lang="ar-KW" dirty="0" smtClean="0">
                <a:solidFill>
                  <a:srgbClr val="C00000"/>
                </a:solidFill>
              </a:rPr>
              <a:t/>
            </a:r>
            <a:br>
              <a:rPr lang="ar-KW" dirty="0" smtClean="0">
                <a:solidFill>
                  <a:srgbClr val="C00000"/>
                </a:solidFill>
              </a:rPr>
            </a:br>
            <a:r>
              <a:rPr lang="ar-KW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يجب أن تكون البطاريات المستخدمة من نفس النوع ونفس الحجم والقوة .</a:t>
            </a:r>
            <a:endParaRPr lang="ar-SA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Arc 3"/>
          <p:cNvSpPr/>
          <p:nvPr/>
        </p:nvSpPr>
        <p:spPr>
          <a:xfrm>
            <a:off x="2627784" y="4149080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pic>
        <p:nvPicPr>
          <p:cNvPr id="6" name="Picture 5" descr="Batteries Clipart - Tumundografico">
            <a:hlinkClick r:id="rId2" tooltip="&quot;Batteries Clipart Tumundografico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72605"/>
            <a:ext cx="3190875" cy="31908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Explosion 2 4"/>
          <p:cNvSpPr/>
          <p:nvPr/>
        </p:nvSpPr>
        <p:spPr>
          <a:xfrm>
            <a:off x="3400097" y="-171400"/>
            <a:ext cx="5148064" cy="2800089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  </a:t>
            </a:r>
            <a:r>
              <a:rPr lang="ar-KW" sz="2800" b="1" dirty="0" smtClean="0">
                <a:solidFill>
                  <a:srgbClr val="C00000"/>
                </a:solidFill>
              </a:rPr>
              <a:t>ملاحظة </a:t>
            </a:r>
            <a:r>
              <a:rPr lang="ar-KW" sz="2800" b="1" dirty="0">
                <a:solidFill>
                  <a:srgbClr val="C00000"/>
                </a:solidFill>
              </a:rPr>
              <a:t>مهمة 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ar-KW" sz="2800" b="1" dirty="0" smtClean="0">
                <a:solidFill>
                  <a:srgbClr val="C00000"/>
                </a:solidFill>
              </a:rPr>
              <a:t>للنشاط السابق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143088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5530626"/>
          </a:xfrm>
        </p:spPr>
        <p:txBody>
          <a:bodyPr>
            <a:normAutofit/>
          </a:bodyPr>
          <a:lstStyle/>
          <a:p>
            <a:pPr algn="r"/>
            <a:r>
              <a:rPr lang="ar-KW" sz="3200" b="1" dirty="0" smtClean="0">
                <a:solidFill>
                  <a:srgbClr val="C00000"/>
                </a:solidFill>
              </a:rPr>
              <a:t>نشاط إضافي </a:t>
            </a:r>
            <a:r>
              <a:rPr lang="ar-KW" sz="3200" b="1" dirty="0" smtClean="0">
                <a:solidFill>
                  <a:srgbClr val="C00000"/>
                </a:solidFill>
              </a:rPr>
              <a:t>لاستخدام </a:t>
            </a:r>
            <a:r>
              <a:rPr lang="ar-KW" sz="3200" b="1" dirty="0" smtClean="0">
                <a:solidFill>
                  <a:srgbClr val="C00000"/>
                </a:solidFill>
              </a:rPr>
              <a:t>البطارية بأمان :</a:t>
            </a:r>
            <a:br>
              <a:rPr lang="ar-KW" sz="3200" b="1" dirty="0" smtClean="0">
                <a:solidFill>
                  <a:srgbClr val="C00000"/>
                </a:solidFill>
              </a:rPr>
            </a:br>
            <a:r>
              <a:rPr lang="ar-KW" sz="3200" b="1" dirty="0" smtClean="0">
                <a:solidFill>
                  <a:schemeClr val="bg1"/>
                </a:solidFill>
              </a:rPr>
              <a:t>نوفر </a:t>
            </a:r>
            <a:r>
              <a:rPr lang="ar-KW" sz="3200" b="1" dirty="0" smtClean="0">
                <a:solidFill>
                  <a:schemeClr val="bg1"/>
                </a:solidFill>
              </a:rPr>
              <a:t>للمتعلم </a:t>
            </a:r>
            <a:r>
              <a:rPr lang="ar-KW" sz="3200" b="1" dirty="0" smtClean="0">
                <a:solidFill>
                  <a:schemeClr val="bg1"/>
                </a:solidFill>
              </a:rPr>
              <a:t>بطاريات بأعداد مختلفة ويكون بعضها سليم وبعضها غير سليم </a:t>
            </a:r>
            <a:r>
              <a:rPr lang="ar-KW" sz="3200" b="1" dirty="0" smtClean="0">
                <a:solidFill>
                  <a:schemeClr val="bg1"/>
                </a:solidFill>
              </a:rPr>
              <a:t>( بطارية </a:t>
            </a:r>
            <a:r>
              <a:rPr lang="ar-KW" sz="3200" b="1" dirty="0" smtClean="0">
                <a:solidFill>
                  <a:schemeClr val="bg1"/>
                </a:solidFill>
              </a:rPr>
              <a:t>بها إعوجاج أو </a:t>
            </a:r>
            <a:r>
              <a:rPr lang="ar-KW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بطارية </a:t>
            </a:r>
            <a:r>
              <a:rPr lang="ar-KW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بدون الغلاف الملون ..الخ ) </a:t>
            </a:r>
            <a:r>
              <a:rPr lang="ar-KW" sz="3200" b="1" dirty="0" smtClean="0">
                <a:solidFill>
                  <a:srgbClr val="C00000"/>
                </a:solidFill>
              </a:rPr>
              <a:t/>
            </a:r>
            <a:br>
              <a:rPr lang="ar-KW" sz="3200" b="1" dirty="0" smtClean="0">
                <a:solidFill>
                  <a:srgbClr val="C00000"/>
                </a:solidFill>
              </a:rPr>
            </a:br>
            <a:r>
              <a:rPr lang="ar-KW" sz="3200" b="1" dirty="0" smtClean="0">
                <a:solidFill>
                  <a:srgbClr val="C00000"/>
                </a:solidFill>
              </a:rPr>
              <a:t>*يطلب من </a:t>
            </a:r>
            <a:r>
              <a:rPr lang="ar-KW" sz="3200" b="1" dirty="0" smtClean="0">
                <a:solidFill>
                  <a:srgbClr val="C00000"/>
                </a:solidFill>
              </a:rPr>
              <a:t>المتعلمين </a:t>
            </a:r>
            <a:r>
              <a:rPr lang="ar-KW" sz="3200" b="1" dirty="0" smtClean="0">
                <a:solidFill>
                  <a:srgbClr val="C00000"/>
                </a:solidFill>
              </a:rPr>
              <a:t>تفحصها وملاحظة العيوب بها وأيها تصلح للإستخدام وأيها لا تصلح </a:t>
            </a:r>
            <a:r>
              <a:rPr lang="ar-KW" sz="3200" b="1" dirty="0" smtClean="0">
                <a:solidFill>
                  <a:srgbClr val="C00000"/>
                </a:solidFill>
              </a:rPr>
              <a:t>بالتجربة. </a:t>
            </a:r>
            <a:r>
              <a:rPr lang="ar-KW" sz="3200" b="1" dirty="0" smtClean="0">
                <a:solidFill>
                  <a:srgbClr val="C00000"/>
                </a:solidFill>
              </a:rPr>
              <a:t/>
            </a:r>
            <a:br>
              <a:rPr lang="ar-KW" sz="3200" b="1" dirty="0" smtClean="0">
                <a:solidFill>
                  <a:srgbClr val="C00000"/>
                </a:solidFill>
              </a:rPr>
            </a:br>
            <a:r>
              <a:rPr lang="ar-KW" sz="3200" b="1" dirty="0" smtClean="0">
                <a:solidFill>
                  <a:srgbClr val="C00000"/>
                </a:solidFill>
              </a:rPr>
              <a:t>ويجب توفير ألعاب لتجريب البطاريات . </a:t>
            </a:r>
            <a:r>
              <a:rPr lang="ar-KW" sz="3200" b="1" dirty="0"/>
              <a:t/>
            </a:r>
            <a:br>
              <a:rPr lang="ar-KW" sz="3200" b="1" dirty="0"/>
            </a:br>
            <a:r>
              <a:rPr lang="ar-KW" sz="3200" b="1" dirty="0" smtClean="0"/>
              <a:t>(المهارات المكتسبة في هذا النشاط :</a:t>
            </a:r>
            <a:br>
              <a:rPr lang="ar-KW" sz="3200" b="1" dirty="0" smtClean="0"/>
            </a:br>
            <a:r>
              <a:rPr lang="ar-KW" sz="3200" b="1" dirty="0" smtClean="0"/>
              <a:t> الملاحظة ،</a:t>
            </a:r>
            <a:r>
              <a:rPr lang="ar-KW" sz="3200" b="1" dirty="0" smtClean="0"/>
              <a:t>الاستنتاج </a:t>
            </a:r>
            <a:r>
              <a:rPr lang="ar-KW" sz="3200" b="1" dirty="0" smtClean="0"/>
              <a:t>والتجريب</a:t>
            </a:r>
            <a:r>
              <a:rPr lang="ar-KW" sz="3200" dirty="0" smtClean="0"/>
              <a:t>)</a:t>
            </a:r>
            <a:endParaRPr lang="ar-SA" sz="3200" dirty="0"/>
          </a:p>
        </p:txBody>
      </p:sp>
      <p:pic>
        <p:nvPicPr>
          <p:cNvPr id="3" name="Picture 2" descr="http://www.koopor.com/img/news/2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8" r="-28658"/>
          <a:stretch/>
        </p:blipFill>
        <p:spPr bwMode="auto">
          <a:xfrm>
            <a:off x="467544" y="4033976"/>
            <a:ext cx="2016224" cy="19153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7" y="4155940"/>
            <a:ext cx="1737552" cy="169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168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1594</TotalTime>
  <Words>559</Words>
  <Application>Microsoft Office PowerPoint</Application>
  <PresentationFormat>On-screen Show (4:3)</PresentationFormat>
  <Paragraphs>119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خطة توطين التدريب للمنهج الوطني القائم على الكفايات  الأسبوع الثامن الصف الثاني الابتدائي الفصل الدراسي الثاني العام الدراسي 2016-2017م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يجب أن تكون البطاريات المستخدمة من نفس النوع ونفس الحجم والقوة .</vt:lpstr>
      <vt:lpstr>نشاط إضافي لاستخدام البطارية بأمان : نوفر للمتعلم بطاريات بأعداد مختلفة ويكون بعضها سليم وبعضها غير سليم ( بطارية بها إعوجاج أو بطارية بدون الغلاف الملون ..الخ )  *يطلب من المتعلمين تفحصها وملاحظة العيوب بها وأيها تصلح للإستخدام وأيها لا تصلح بالتجربة.  ويجب توفير ألعاب لتجريب البطاريات .  (المهارات المكتسبة في هذا النشاط :  الملاحظة ،الاستنتاج والتجريب)</vt:lpstr>
      <vt:lpstr>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lenovo</cp:lastModifiedBy>
  <cp:revision>142</cp:revision>
  <dcterms:created xsi:type="dcterms:W3CDTF">2016-11-01T09:56:35Z</dcterms:created>
  <dcterms:modified xsi:type="dcterms:W3CDTF">2017-02-18T17:51:44Z</dcterms:modified>
</cp:coreProperties>
</file>