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356" r:id="rId2"/>
    <p:sldId id="334" r:id="rId3"/>
    <p:sldId id="316" r:id="rId4"/>
    <p:sldId id="317" r:id="rId5"/>
    <p:sldId id="258" r:id="rId6"/>
    <p:sldId id="262" r:id="rId7"/>
    <p:sldId id="318" r:id="rId8"/>
    <p:sldId id="259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19" r:id="rId17"/>
    <p:sldId id="342" r:id="rId18"/>
    <p:sldId id="343" r:id="rId19"/>
    <p:sldId id="331" r:id="rId20"/>
    <p:sldId id="330" r:id="rId21"/>
    <p:sldId id="345" r:id="rId22"/>
    <p:sldId id="344" r:id="rId23"/>
    <p:sldId id="346" r:id="rId24"/>
    <p:sldId id="347" r:id="rId25"/>
    <p:sldId id="348" r:id="rId26"/>
    <p:sldId id="349" r:id="rId27"/>
    <p:sldId id="350" r:id="rId28"/>
    <p:sldId id="352" r:id="rId29"/>
    <p:sldId id="351" r:id="rId30"/>
    <p:sldId id="353" r:id="rId31"/>
    <p:sldId id="354" r:id="rId32"/>
    <p:sldId id="332" r:id="rId33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FBD"/>
    <a:srgbClr val="F0FABE"/>
    <a:srgbClr val="EFFFEF"/>
    <a:srgbClr val="EF6BDC"/>
    <a:srgbClr val="FF9F9F"/>
    <a:srgbClr val="BC14A4"/>
    <a:srgbClr val="FFC9FF"/>
    <a:srgbClr val="F7FCBC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59" autoAdjust="0"/>
    <p:restoredTop sz="94444" autoAdjust="0"/>
  </p:normalViewPr>
  <p:slideViewPr>
    <p:cSldViewPr snapToGrid="0">
      <p:cViewPr varScale="1">
        <p:scale>
          <a:sx n="69" d="100"/>
          <a:sy n="69" d="100"/>
        </p:scale>
        <p:origin x="-10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2CFC6-B1C4-4CB9-9B42-9A058E550BD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KW"/>
        </a:p>
      </dgm:t>
    </dgm:pt>
    <dgm:pt modelId="{07034D61-7247-45FF-9345-78826A794DCE}">
      <dgm:prSet phldrT="[نص]"/>
      <dgm:spPr/>
      <dgm:t>
        <a:bodyPr/>
        <a:lstStyle/>
        <a:p>
          <a:pPr rtl="1"/>
          <a:r>
            <a:rPr lang="ar-KW" b="1" dirty="0" smtClean="0">
              <a:solidFill>
                <a:srgbClr val="7030A0"/>
              </a:solidFill>
            </a:rPr>
            <a:t>اختر المكان المناسب للشعور بحرارة الشمس</a:t>
          </a:r>
          <a:endParaRPr lang="ar-KW" b="1" dirty="0">
            <a:solidFill>
              <a:srgbClr val="7030A0"/>
            </a:solidFill>
          </a:endParaRPr>
        </a:p>
      </dgm:t>
    </dgm:pt>
    <dgm:pt modelId="{71588C12-9CB0-4D54-9125-253069C6BE5E}" type="parTrans" cxnId="{4E2160D5-F7E5-43F7-BB12-C447EBFF384E}">
      <dgm:prSet/>
      <dgm:spPr/>
      <dgm:t>
        <a:bodyPr/>
        <a:lstStyle/>
        <a:p>
          <a:pPr rtl="1"/>
          <a:endParaRPr lang="ar-KW"/>
        </a:p>
      </dgm:t>
    </dgm:pt>
    <dgm:pt modelId="{EA24BB55-7CD5-4668-B608-F96C70C21BE4}" type="sibTrans" cxnId="{4E2160D5-F7E5-43F7-BB12-C447EBFF384E}">
      <dgm:prSet/>
      <dgm:spPr/>
      <dgm:t>
        <a:bodyPr/>
        <a:lstStyle/>
        <a:p>
          <a:pPr rtl="1"/>
          <a:endParaRPr lang="ar-KW"/>
        </a:p>
      </dgm:t>
    </dgm:pt>
    <dgm:pt modelId="{605CA4B1-7E7D-4F41-8402-0D2906D2CAE5}">
      <dgm:prSet phldrT="[نص]"/>
      <dgm:spPr/>
      <dgm:t>
        <a:bodyPr/>
        <a:lstStyle/>
        <a:p>
          <a:pPr algn="ctr" rtl="1"/>
          <a:r>
            <a:rPr lang="ar-KW" b="1" dirty="0" smtClean="0">
              <a:solidFill>
                <a:srgbClr val="C00000"/>
              </a:solidFill>
            </a:rPr>
            <a:t>انتبه للمتعلمين المرضى وحذر جميع المتعلمين من النظر مباشرة للشمس</a:t>
          </a:r>
          <a:endParaRPr lang="ar-KW" b="1" dirty="0">
            <a:solidFill>
              <a:srgbClr val="C00000"/>
            </a:solidFill>
          </a:endParaRPr>
        </a:p>
      </dgm:t>
    </dgm:pt>
    <dgm:pt modelId="{04BB27C1-ED94-4DD8-B6BA-F0767D24F3BE}" type="parTrans" cxnId="{1F83829A-1169-4114-88B1-0AFBB75E1A61}">
      <dgm:prSet/>
      <dgm:spPr/>
      <dgm:t>
        <a:bodyPr/>
        <a:lstStyle/>
        <a:p>
          <a:pPr rtl="1"/>
          <a:endParaRPr lang="ar-KW"/>
        </a:p>
      </dgm:t>
    </dgm:pt>
    <dgm:pt modelId="{6E795F0C-D15C-48C1-BA14-5E3B9E475BF0}" type="sibTrans" cxnId="{1F83829A-1169-4114-88B1-0AFBB75E1A61}">
      <dgm:prSet/>
      <dgm:spPr/>
      <dgm:t>
        <a:bodyPr/>
        <a:lstStyle/>
        <a:p>
          <a:pPr rtl="1"/>
          <a:endParaRPr lang="ar-KW"/>
        </a:p>
      </dgm:t>
    </dgm:pt>
    <dgm:pt modelId="{95A6B9B5-900A-4864-B315-0A9E3DE92B67}">
      <dgm:prSet phldrT="[نص]"/>
      <dgm:spPr/>
      <dgm:t>
        <a:bodyPr/>
        <a:lstStyle/>
        <a:p>
          <a:pPr algn="ctr" rtl="1"/>
          <a:r>
            <a:rPr lang="ar-KW" b="1" dirty="0" smtClean="0"/>
            <a:t>دعهم يصطحبون معهم نظارات شمسية وقبعات ومظلة وعدسات محدبة لرؤية أشعة الشمس على اليد</a:t>
          </a:r>
          <a:endParaRPr lang="ar-KW" b="1" dirty="0"/>
        </a:p>
      </dgm:t>
    </dgm:pt>
    <dgm:pt modelId="{08B4AFE8-C886-41A0-9EDC-46DA284BE99C}" type="parTrans" cxnId="{F1D688ED-0868-4157-BD12-EB548B4F7CC4}">
      <dgm:prSet/>
      <dgm:spPr/>
      <dgm:t>
        <a:bodyPr/>
        <a:lstStyle/>
        <a:p>
          <a:pPr rtl="1"/>
          <a:endParaRPr lang="ar-KW"/>
        </a:p>
      </dgm:t>
    </dgm:pt>
    <dgm:pt modelId="{BD66306B-B900-4227-9783-D572410865C6}" type="sibTrans" cxnId="{F1D688ED-0868-4157-BD12-EB548B4F7CC4}">
      <dgm:prSet/>
      <dgm:spPr/>
      <dgm:t>
        <a:bodyPr/>
        <a:lstStyle/>
        <a:p>
          <a:pPr rtl="1"/>
          <a:endParaRPr lang="ar-KW"/>
        </a:p>
      </dgm:t>
    </dgm:pt>
    <dgm:pt modelId="{C9E8947F-3F7E-4D08-835C-D401226777B0}" type="pres">
      <dgm:prSet presAssocID="{0A32CFC6-B1C4-4CB9-9B42-9A058E550B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KW"/>
        </a:p>
      </dgm:t>
    </dgm:pt>
    <dgm:pt modelId="{404AE45E-9D6C-4508-949F-A3EF595ECA65}" type="pres">
      <dgm:prSet presAssocID="{07034D61-7247-45FF-9345-78826A794DCE}" presName="parentLin" presStyleCnt="0"/>
      <dgm:spPr/>
    </dgm:pt>
    <dgm:pt modelId="{1664911A-EBF4-42CC-A4C2-7B53B9BBE1DF}" type="pres">
      <dgm:prSet presAssocID="{07034D61-7247-45FF-9345-78826A794DCE}" presName="parentLeftMargin" presStyleLbl="node1" presStyleIdx="0" presStyleCnt="3"/>
      <dgm:spPr/>
      <dgm:t>
        <a:bodyPr/>
        <a:lstStyle/>
        <a:p>
          <a:pPr rtl="1"/>
          <a:endParaRPr lang="ar-KW"/>
        </a:p>
      </dgm:t>
    </dgm:pt>
    <dgm:pt modelId="{4CB64256-8C45-47E5-B56B-93461B1887C7}" type="pres">
      <dgm:prSet presAssocID="{07034D61-7247-45FF-9345-78826A794DCE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620455E2-B1EA-4CD7-894A-9A1F8CFB91A7}" type="pres">
      <dgm:prSet presAssocID="{07034D61-7247-45FF-9345-78826A794DCE}" presName="negativeSpace" presStyleCnt="0"/>
      <dgm:spPr/>
    </dgm:pt>
    <dgm:pt modelId="{07D86B89-9D50-40FF-974E-D65E56307373}" type="pres">
      <dgm:prSet presAssocID="{07034D61-7247-45FF-9345-78826A794DCE}" presName="childText" presStyleLbl="conFgAcc1" presStyleIdx="0" presStyleCnt="3">
        <dgm:presLayoutVars>
          <dgm:bulletEnabled val="1"/>
        </dgm:presLayoutVars>
      </dgm:prSet>
      <dgm:spPr/>
    </dgm:pt>
    <dgm:pt modelId="{B1F4C5AD-3D10-4761-811D-003DAB270240}" type="pres">
      <dgm:prSet presAssocID="{EA24BB55-7CD5-4668-B608-F96C70C21BE4}" presName="spaceBetweenRectangles" presStyleCnt="0"/>
      <dgm:spPr/>
    </dgm:pt>
    <dgm:pt modelId="{14AF6057-8A42-4F16-8142-0CB9B2636C6D}" type="pres">
      <dgm:prSet presAssocID="{605CA4B1-7E7D-4F41-8402-0D2906D2CAE5}" presName="parentLin" presStyleCnt="0"/>
      <dgm:spPr/>
    </dgm:pt>
    <dgm:pt modelId="{782C617F-ACA1-411A-8410-FB8C735CC651}" type="pres">
      <dgm:prSet presAssocID="{605CA4B1-7E7D-4F41-8402-0D2906D2CAE5}" presName="parentLeftMargin" presStyleLbl="node1" presStyleIdx="0" presStyleCnt="3"/>
      <dgm:spPr/>
      <dgm:t>
        <a:bodyPr/>
        <a:lstStyle/>
        <a:p>
          <a:pPr rtl="1"/>
          <a:endParaRPr lang="ar-KW"/>
        </a:p>
      </dgm:t>
    </dgm:pt>
    <dgm:pt modelId="{ECEE0122-CD6C-46FA-AE43-08E1B87FBFB3}" type="pres">
      <dgm:prSet presAssocID="{605CA4B1-7E7D-4F41-8402-0D2906D2CAE5}" presName="parentText" presStyleLbl="node1" presStyleIdx="1" presStyleCnt="3" custScaleX="13846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F514AE96-D08E-40A2-AC0B-100FB154F0E5}" type="pres">
      <dgm:prSet presAssocID="{605CA4B1-7E7D-4F41-8402-0D2906D2CAE5}" presName="negativeSpace" presStyleCnt="0"/>
      <dgm:spPr/>
    </dgm:pt>
    <dgm:pt modelId="{E20A3D9A-787E-4980-8433-1234A2F3AB82}" type="pres">
      <dgm:prSet presAssocID="{605CA4B1-7E7D-4F41-8402-0D2906D2CAE5}" presName="childText" presStyleLbl="conFgAcc1" presStyleIdx="1" presStyleCnt="3">
        <dgm:presLayoutVars>
          <dgm:bulletEnabled val="1"/>
        </dgm:presLayoutVars>
      </dgm:prSet>
      <dgm:spPr/>
    </dgm:pt>
    <dgm:pt modelId="{27EBC7BE-3289-4361-B20E-AB8BAAF03CBF}" type="pres">
      <dgm:prSet presAssocID="{6E795F0C-D15C-48C1-BA14-5E3B9E475BF0}" presName="spaceBetweenRectangles" presStyleCnt="0"/>
      <dgm:spPr/>
    </dgm:pt>
    <dgm:pt modelId="{B33F3A18-34CE-4CC8-A5CA-B91A5F573C0E}" type="pres">
      <dgm:prSet presAssocID="{95A6B9B5-900A-4864-B315-0A9E3DE92B67}" presName="parentLin" presStyleCnt="0"/>
      <dgm:spPr/>
    </dgm:pt>
    <dgm:pt modelId="{DA787FD0-D162-47DB-BF5E-E7109D966AB5}" type="pres">
      <dgm:prSet presAssocID="{95A6B9B5-900A-4864-B315-0A9E3DE92B67}" presName="parentLeftMargin" presStyleLbl="node1" presStyleIdx="1" presStyleCnt="3"/>
      <dgm:spPr/>
      <dgm:t>
        <a:bodyPr/>
        <a:lstStyle/>
        <a:p>
          <a:pPr rtl="1"/>
          <a:endParaRPr lang="ar-KW"/>
        </a:p>
      </dgm:t>
    </dgm:pt>
    <dgm:pt modelId="{AF41B774-EEE8-4498-B436-20E9AF3CC742}" type="pres">
      <dgm:prSet presAssocID="{95A6B9B5-900A-4864-B315-0A9E3DE92B67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0C4C96CC-45F2-472E-936B-420B1B04295A}" type="pres">
      <dgm:prSet presAssocID="{95A6B9B5-900A-4864-B315-0A9E3DE92B67}" presName="negativeSpace" presStyleCnt="0"/>
      <dgm:spPr/>
    </dgm:pt>
    <dgm:pt modelId="{5207F270-2A17-47BE-AD52-2EBE6D685122}" type="pres">
      <dgm:prSet presAssocID="{95A6B9B5-900A-4864-B315-0A9E3DE92B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CA7BEF-2A69-41C9-BA06-790C4813348A}" type="presOf" srcId="{95A6B9B5-900A-4864-B315-0A9E3DE92B67}" destId="{AF41B774-EEE8-4498-B436-20E9AF3CC742}" srcOrd="1" destOrd="0" presId="urn:microsoft.com/office/officeart/2005/8/layout/list1"/>
    <dgm:cxn modelId="{08F305AB-2786-4E30-8891-9AC1E5480494}" type="presOf" srcId="{95A6B9B5-900A-4864-B315-0A9E3DE92B67}" destId="{DA787FD0-D162-47DB-BF5E-E7109D966AB5}" srcOrd="0" destOrd="0" presId="urn:microsoft.com/office/officeart/2005/8/layout/list1"/>
    <dgm:cxn modelId="{4E2160D5-F7E5-43F7-BB12-C447EBFF384E}" srcId="{0A32CFC6-B1C4-4CB9-9B42-9A058E550BDA}" destId="{07034D61-7247-45FF-9345-78826A794DCE}" srcOrd="0" destOrd="0" parTransId="{71588C12-9CB0-4D54-9125-253069C6BE5E}" sibTransId="{EA24BB55-7CD5-4668-B608-F96C70C21BE4}"/>
    <dgm:cxn modelId="{2568EDE0-4C02-40EC-A80D-F545330C940A}" type="presOf" srcId="{0A32CFC6-B1C4-4CB9-9B42-9A058E550BDA}" destId="{C9E8947F-3F7E-4D08-835C-D401226777B0}" srcOrd="0" destOrd="0" presId="urn:microsoft.com/office/officeart/2005/8/layout/list1"/>
    <dgm:cxn modelId="{7F6F2B41-16B3-41D8-8A40-9457528EB1BF}" type="presOf" srcId="{605CA4B1-7E7D-4F41-8402-0D2906D2CAE5}" destId="{782C617F-ACA1-411A-8410-FB8C735CC651}" srcOrd="0" destOrd="0" presId="urn:microsoft.com/office/officeart/2005/8/layout/list1"/>
    <dgm:cxn modelId="{1F83829A-1169-4114-88B1-0AFBB75E1A61}" srcId="{0A32CFC6-B1C4-4CB9-9B42-9A058E550BDA}" destId="{605CA4B1-7E7D-4F41-8402-0D2906D2CAE5}" srcOrd="1" destOrd="0" parTransId="{04BB27C1-ED94-4DD8-B6BA-F0767D24F3BE}" sibTransId="{6E795F0C-D15C-48C1-BA14-5E3B9E475BF0}"/>
    <dgm:cxn modelId="{F1D688ED-0868-4157-BD12-EB548B4F7CC4}" srcId="{0A32CFC6-B1C4-4CB9-9B42-9A058E550BDA}" destId="{95A6B9B5-900A-4864-B315-0A9E3DE92B67}" srcOrd="2" destOrd="0" parTransId="{08B4AFE8-C886-41A0-9EDC-46DA284BE99C}" sibTransId="{BD66306B-B900-4227-9783-D572410865C6}"/>
    <dgm:cxn modelId="{A4DB2EBE-5293-46C3-B3A0-95CC6318D237}" type="presOf" srcId="{07034D61-7247-45FF-9345-78826A794DCE}" destId="{4CB64256-8C45-47E5-B56B-93461B1887C7}" srcOrd="1" destOrd="0" presId="urn:microsoft.com/office/officeart/2005/8/layout/list1"/>
    <dgm:cxn modelId="{E66E54FA-707F-4908-AA61-8546FBC3AEFE}" type="presOf" srcId="{07034D61-7247-45FF-9345-78826A794DCE}" destId="{1664911A-EBF4-42CC-A4C2-7B53B9BBE1DF}" srcOrd="0" destOrd="0" presId="urn:microsoft.com/office/officeart/2005/8/layout/list1"/>
    <dgm:cxn modelId="{957367FB-E1B6-4138-83D4-82A69D3CDD32}" type="presOf" srcId="{605CA4B1-7E7D-4F41-8402-0D2906D2CAE5}" destId="{ECEE0122-CD6C-46FA-AE43-08E1B87FBFB3}" srcOrd="1" destOrd="0" presId="urn:microsoft.com/office/officeart/2005/8/layout/list1"/>
    <dgm:cxn modelId="{DFC7423C-D2F3-4B95-BE04-836B8DF38DEB}" type="presParOf" srcId="{C9E8947F-3F7E-4D08-835C-D401226777B0}" destId="{404AE45E-9D6C-4508-949F-A3EF595ECA65}" srcOrd="0" destOrd="0" presId="urn:microsoft.com/office/officeart/2005/8/layout/list1"/>
    <dgm:cxn modelId="{D1DC0D2A-B858-4D4D-B91B-1B327617ECA5}" type="presParOf" srcId="{404AE45E-9D6C-4508-949F-A3EF595ECA65}" destId="{1664911A-EBF4-42CC-A4C2-7B53B9BBE1DF}" srcOrd="0" destOrd="0" presId="urn:microsoft.com/office/officeart/2005/8/layout/list1"/>
    <dgm:cxn modelId="{006DF64F-350F-401B-9414-0265EBA60E26}" type="presParOf" srcId="{404AE45E-9D6C-4508-949F-A3EF595ECA65}" destId="{4CB64256-8C45-47E5-B56B-93461B1887C7}" srcOrd="1" destOrd="0" presId="urn:microsoft.com/office/officeart/2005/8/layout/list1"/>
    <dgm:cxn modelId="{F79E0A86-4A39-4EA1-9645-9AB54B7A0765}" type="presParOf" srcId="{C9E8947F-3F7E-4D08-835C-D401226777B0}" destId="{620455E2-B1EA-4CD7-894A-9A1F8CFB91A7}" srcOrd="1" destOrd="0" presId="urn:microsoft.com/office/officeart/2005/8/layout/list1"/>
    <dgm:cxn modelId="{DF7DF032-9837-437B-BD51-3F8761E920DE}" type="presParOf" srcId="{C9E8947F-3F7E-4D08-835C-D401226777B0}" destId="{07D86B89-9D50-40FF-974E-D65E56307373}" srcOrd="2" destOrd="0" presId="urn:microsoft.com/office/officeart/2005/8/layout/list1"/>
    <dgm:cxn modelId="{B8FB8375-5FDA-4DEB-8043-514829D3632D}" type="presParOf" srcId="{C9E8947F-3F7E-4D08-835C-D401226777B0}" destId="{B1F4C5AD-3D10-4761-811D-003DAB270240}" srcOrd="3" destOrd="0" presId="urn:microsoft.com/office/officeart/2005/8/layout/list1"/>
    <dgm:cxn modelId="{017A7052-E710-49A6-BDEF-A89D7688B8D0}" type="presParOf" srcId="{C9E8947F-3F7E-4D08-835C-D401226777B0}" destId="{14AF6057-8A42-4F16-8142-0CB9B2636C6D}" srcOrd="4" destOrd="0" presId="urn:microsoft.com/office/officeart/2005/8/layout/list1"/>
    <dgm:cxn modelId="{20D8C13B-83B2-40F8-944D-97A566C8BFB8}" type="presParOf" srcId="{14AF6057-8A42-4F16-8142-0CB9B2636C6D}" destId="{782C617F-ACA1-411A-8410-FB8C735CC651}" srcOrd="0" destOrd="0" presId="urn:microsoft.com/office/officeart/2005/8/layout/list1"/>
    <dgm:cxn modelId="{1A597A87-4D58-4343-9793-CAA26080FAE6}" type="presParOf" srcId="{14AF6057-8A42-4F16-8142-0CB9B2636C6D}" destId="{ECEE0122-CD6C-46FA-AE43-08E1B87FBFB3}" srcOrd="1" destOrd="0" presId="urn:microsoft.com/office/officeart/2005/8/layout/list1"/>
    <dgm:cxn modelId="{C8BFD0D5-EAD3-45B6-B078-9161AF412C42}" type="presParOf" srcId="{C9E8947F-3F7E-4D08-835C-D401226777B0}" destId="{F514AE96-D08E-40A2-AC0B-100FB154F0E5}" srcOrd="5" destOrd="0" presId="urn:microsoft.com/office/officeart/2005/8/layout/list1"/>
    <dgm:cxn modelId="{CBFD81C5-E5D6-4AE7-AECE-8BB7FD60AC7D}" type="presParOf" srcId="{C9E8947F-3F7E-4D08-835C-D401226777B0}" destId="{E20A3D9A-787E-4980-8433-1234A2F3AB82}" srcOrd="6" destOrd="0" presId="urn:microsoft.com/office/officeart/2005/8/layout/list1"/>
    <dgm:cxn modelId="{99A42BE8-AB5E-47CD-B793-7B053BDB118F}" type="presParOf" srcId="{C9E8947F-3F7E-4D08-835C-D401226777B0}" destId="{27EBC7BE-3289-4361-B20E-AB8BAAF03CBF}" srcOrd="7" destOrd="0" presId="urn:microsoft.com/office/officeart/2005/8/layout/list1"/>
    <dgm:cxn modelId="{668EE323-7649-4633-8166-8DBEBEFF06E4}" type="presParOf" srcId="{C9E8947F-3F7E-4D08-835C-D401226777B0}" destId="{B33F3A18-34CE-4CC8-A5CA-B91A5F573C0E}" srcOrd="8" destOrd="0" presId="urn:microsoft.com/office/officeart/2005/8/layout/list1"/>
    <dgm:cxn modelId="{44C2B8D6-F179-4BE0-A36E-A5D324E562DE}" type="presParOf" srcId="{B33F3A18-34CE-4CC8-A5CA-B91A5F573C0E}" destId="{DA787FD0-D162-47DB-BF5E-E7109D966AB5}" srcOrd="0" destOrd="0" presId="urn:microsoft.com/office/officeart/2005/8/layout/list1"/>
    <dgm:cxn modelId="{DAADA141-54C6-415A-B6D7-0135405E7DA7}" type="presParOf" srcId="{B33F3A18-34CE-4CC8-A5CA-B91A5F573C0E}" destId="{AF41B774-EEE8-4498-B436-20E9AF3CC742}" srcOrd="1" destOrd="0" presId="urn:microsoft.com/office/officeart/2005/8/layout/list1"/>
    <dgm:cxn modelId="{C7E26A1A-31A6-476E-B687-5F58559DA91E}" type="presParOf" srcId="{C9E8947F-3F7E-4D08-835C-D401226777B0}" destId="{0C4C96CC-45F2-472E-936B-420B1B04295A}" srcOrd="9" destOrd="0" presId="urn:microsoft.com/office/officeart/2005/8/layout/list1"/>
    <dgm:cxn modelId="{927BD3BA-041B-4EB9-9E1C-1D1A03BB6543}" type="presParOf" srcId="{C9E8947F-3F7E-4D08-835C-D401226777B0}" destId="{5207F270-2A17-47BE-AD52-2EBE6D6851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86918-17FD-428C-A5F1-C2F3D5C0AA35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KW"/>
        </a:p>
      </dgm:t>
    </dgm:pt>
    <dgm:pt modelId="{D9E5D3E6-126F-4EE7-8687-FCCF046A72D0}">
      <dgm:prSet phldrT="[نص]" custT="1"/>
      <dgm:spPr/>
      <dgm:t>
        <a:bodyPr/>
        <a:lstStyle/>
        <a:p>
          <a:pPr rtl="1"/>
          <a:r>
            <a:rPr lang="ar-KW" sz="2800" b="1" dirty="0" smtClean="0"/>
            <a:t>وفر أجهزة وأدوات تستخدم لتغيير حالة المواد وأخرى لا تستخدم لهذا الغرض (التمييز)</a:t>
          </a:r>
          <a:endParaRPr lang="ar-KW" sz="2800" b="1" dirty="0"/>
        </a:p>
      </dgm:t>
    </dgm:pt>
    <dgm:pt modelId="{2A06D5C5-050F-4F0B-BDCE-D6E26168ECFF}" type="parTrans" cxnId="{D4F0F8EE-92DE-45B5-956A-82BEBC28285C}">
      <dgm:prSet/>
      <dgm:spPr/>
      <dgm:t>
        <a:bodyPr/>
        <a:lstStyle/>
        <a:p>
          <a:pPr rtl="1"/>
          <a:endParaRPr lang="ar-KW"/>
        </a:p>
      </dgm:t>
    </dgm:pt>
    <dgm:pt modelId="{9AB4FB39-981A-4135-AEAD-F83EFCA8D977}" type="sibTrans" cxnId="{D4F0F8EE-92DE-45B5-956A-82BEBC28285C}">
      <dgm:prSet/>
      <dgm:spPr/>
      <dgm:t>
        <a:bodyPr/>
        <a:lstStyle/>
        <a:p>
          <a:pPr rtl="1"/>
          <a:endParaRPr lang="ar-KW"/>
        </a:p>
      </dgm:t>
    </dgm:pt>
    <dgm:pt modelId="{89DC2364-A057-49B6-9825-9C9AE9F8A637}">
      <dgm:prSet phldrT="[نص]" custT="1"/>
      <dgm:spPr/>
      <dgm:t>
        <a:bodyPr/>
        <a:lstStyle/>
        <a:p>
          <a:pPr rtl="1"/>
          <a:r>
            <a:rPr lang="ar-KW" sz="3200" b="1" dirty="0" smtClean="0"/>
            <a:t>وزع المتعلمين على مجموعات مصغرة</a:t>
          </a:r>
          <a:endParaRPr lang="ar-KW" sz="3200" b="1" dirty="0"/>
        </a:p>
      </dgm:t>
    </dgm:pt>
    <dgm:pt modelId="{02F34370-AFBE-4D26-B8F1-52C3623C5677}" type="parTrans" cxnId="{006E7DF6-B539-4321-B19A-6C373256BA2F}">
      <dgm:prSet/>
      <dgm:spPr/>
      <dgm:t>
        <a:bodyPr/>
        <a:lstStyle/>
        <a:p>
          <a:pPr rtl="1"/>
          <a:endParaRPr lang="ar-KW"/>
        </a:p>
      </dgm:t>
    </dgm:pt>
    <dgm:pt modelId="{F904566E-AF28-4D34-812D-97FF43D64EA3}" type="sibTrans" cxnId="{006E7DF6-B539-4321-B19A-6C373256BA2F}">
      <dgm:prSet/>
      <dgm:spPr/>
      <dgm:t>
        <a:bodyPr/>
        <a:lstStyle/>
        <a:p>
          <a:pPr rtl="1"/>
          <a:endParaRPr lang="ar-KW"/>
        </a:p>
      </dgm:t>
    </dgm:pt>
    <dgm:pt modelId="{41D4F1B8-6E08-4C57-97BA-065740AC5FE3}">
      <dgm:prSet phldrT="[نص]"/>
      <dgm:spPr/>
      <dgm:t>
        <a:bodyPr/>
        <a:lstStyle/>
        <a:p>
          <a:pPr rtl="1"/>
          <a:r>
            <a:rPr lang="ar-KW" b="1" dirty="0" smtClean="0"/>
            <a:t>ضع غلاية كهربائية وموقد كهربائي على الطاولة أمامك</a:t>
          </a:r>
          <a:endParaRPr lang="ar-KW" b="1" dirty="0"/>
        </a:p>
      </dgm:t>
    </dgm:pt>
    <dgm:pt modelId="{F03F8DD9-50E9-4D9C-8415-C38F33DD0713}" type="parTrans" cxnId="{5287F7CD-ECDA-4CC4-95EE-15AE17F8D1F6}">
      <dgm:prSet/>
      <dgm:spPr/>
      <dgm:t>
        <a:bodyPr/>
        <a:lstStyle/>
        <a:p>
          <a:pPr rtl="1"/>
          <a:endParaRPr lang="ar-KW"/>
        </a:p>
      </dgm:t>
    </dgm:pt>
    <dgm:pt modelId="{9C841349-9D0E-42C8-994C-7CD1AA239A15}" type="sibTrans" cxnId="{5287F7CD-ECDA-4CC4-95EE-15AE17F8D1F6}">
      <dgm:prSet/>
      <dgm:spPr/>
      <dgm:t>
        <a:bodyPr/>
        <a:lstStyle/>
        <a:p>
          <a:pPr rtl="1"/>
          <a:endParaRPr lang="ar-KW"/>
        </a:p>
      </dgm:t>
    </dgm:pt>
    <dgm:pt modelId="{5DEDF9A4-43EF-42AC-B679-4746D2E09C10}">
      <dgm:prSet phldrT="[نص]" custT="1"/>
      <dgm:spPr/>
      <dgm:t>
        <a:bodyPr/>
        <a:lstStyle/>
        <a:p>
          <a:pPr rtl="1"/>
          <a:r>
            <a:rPr lang="ar-KW" sz="2800" b="1" dirty="0" smtClean="0"/>
            <a:t>احرص على استخدام طرق عدة لتغيير حالة المواد في الصندوق حسب مقترحات المتعلمين</a:t>
          </a:r>
          <a:endParaRPr lang="ar-KW" sz="2800" b="1" dirty="0"/>
        </a:p>
      </dgm:t>
    </dgm:pt>
    <dgm:pt modelId="{E2727799-ABA7-4028-90BA-918BF0AC60FC}" type="parTrans" cxnId="{FE37E2A2-7440-432A-BE71-E0BC05AAF191}">
      <dgm:prSet/>
      <dgm:spPr/>
      <dgm:t>
        <a:bodyPr/>
        <a:lstStyle/>
        <a:p>
          <a:pPr rtl="1"/>
          <a:endParaRPr lang="ar-KW"/>
        </a:p>
      </dgm:t>
    </dgm:pt>
    <dgm:pt modelId="{7B5649E3-8F6D-4BD4-B806-B6B39F6D1F8D}" type="sibTrans" cxnId="{FE37E2A2-7440-432A-BE71-E0BC05AAF191}">
      <dgm:prSet/>
      <dgm:spPr/>
      <dgm:t>
        <a:bodyPr/>
        <a:lstStyle/>
        <a:p>
          <a:pPr rtl="1"/>
          <a:endParaRPr lang="ar-KW"/>
        </a:p>
      </dgm:t>
    </dgm:pt>
    <dgm:pt modelId="{524293C6-2DEA-4EC2-B9E9-68B5938D53DA}">
      <dgm:prSet phldrT="[نص]" custT="1"/>
      <dgm:spPr/>
      <dgm:t>
        <a:bodyPr/>
        <a:lstStyle/>
        <a:p>
          <a:pPr rtl="1"/>
          <a:r>
            <a:rPr lang="ar-KW" sz="2800" b="1" dirty="0" smtClean="0"/>
            <a:t>نبه إلى ضرورة اتخاذ إجراءات الأمن والسلامة عند استخدام الغلاية الكهربائية أو الموقد الكهربائي</a:t>
          </a:r>
          <a:endParaRPr lang="ar-KW" sz="2800" b="1" dirty="0"/>
        </a:p>
      </dgm:t>
    </dgm:pt>
    <dgm:pt modelId="{BBE5C965-B297-4F23-B18D-39F5E69F3B9A}" type="parTrans" cxnId="{2CAF89D3-12E4-40A2-AA50-62FC625B14E0}">
      <dgm:prSet/>
      <dgm:spPr/>
      <dgm:t>
        <a:bodyPr/>
        <a:lstStyle/>
        <a:p>
          <a:pPr rtl="1"/>
          <a:endParaRPr lang="ar-KW"/>
        </a:p>
      </dgm:t>
    </dgm:pt>
    <dgm:pt modelId="{CC9B5303-0518-4DFB-ACEB-0DBBA089EE55}" type="sibTrans" cxnId="{2CAF89D3-12E4-40A2-AA50-62FC625B14E0}">
      <dgm:prSet/>
      <dgm:spPr/>
      <dgm:t>
        <a:bodyPr/>
        <a:lstStyle/>
        <a:p>
          <a:pPr rtl="1"/>
          <a:endParaRPr lang="ar-KW"/>
        </a:p>
      </dgm:t>
    </dgm:pt>
    <dgm:pt modelId="{C3C829CD-7ADB-4575-A135-A7DAB8AAF99C}" type="pres">
      <dgm:prSet presAssocID="{F9686918-17FD-428C-A5F1-C2F3D5C0AA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KW"/>
        </a:p>
      </dgm:t>
    </dgm:pt>
    <dgm:pt modelId="{4FDF52C9-147C-46E0-A345-09BD87777693}" type="pres">
      <dgm:prSet presAssocID="{D9E5D3E6-126F-4EE7-8687-FCCF046A72D0}" presName="node" presStyleLbl="node1" presStyleIdx="0" presStyleCnt="5" custScaleX="169115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3E9128D6-5D95-4A95-8E34-F23B8E9B4E51}" type="pres">
      <dgm:prSet presAssocID="{9AB4FB39-981A-4135-AEAD-F83EFCA8D977}" presName="sibTrans" presStyleCnt="0"/>
      <dgm:spPr/>
    </dgm:pt>
    <dgm:pt modelId="{8F38F18E-FE63-434A-9298-301FE784ED24}" type="pres">
      <dgm:prSet presAssocID="{89DC2364-A057-49B6-9825-9C9AE9F8A637}" presName="node" presStyleLbl="node1" presStyleIdx="1" presStyleCnt="5" custScaleX="155745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3D73D366-21BA-43BA-AD5D-D863235C069C}" type="pres">
      <dgm:prSet presAssocID="{F904566E-AF28-4D34-812D-97FF43D64EA3}" presName="sibTrans" presStyleCnt="0"/>
      <dgm:spPr/>
    </dgm:pt>
    <dgm:pt modelId="{F3A7696F-3375-42AB-A217-0C445B60A8CB}" type="pres">
      <dgm:prSet presAssocID="{41D4F1B8-6E08-4C57-97BA-065740AC5FE3}" presName="node" presStyleLbl="node1" presStyleIdx="2" presStyleCnt="5" custScaleX="122213" custScaleY="120988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BEEDA102-BB20-47E0-8B12-6F666840A7F1}" type="pres">
      <dgm:prSet presAssocID="{9C841349-9D0E-42C8-994C-7CD1AA239A15}" presName="sibTrans" presStyleCnt="0"/>
      <dgm:spPr/>
    </dgm:pt>
    <dgm:pt modelId="{27DD7BCB-4A26-4B5E-9319-A717922307B3}" type="pres">
      <dgm:prSet presAssocID="{5DEDF9A4-43EF-42AC-B679-4746D2E09C10}" presName="node" presStyleLbl="node1" presStyleIdx="3" presStyleCnt="5" custScaleX="126743" custScaleY="119290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286F7413-742C-418E-9A06-F6409F0D673E}" type="pres">
      <dgm:prSet presAssocID="{7B5649E3-8F6D-4BD4-B806-B6B39F6D1F8D}" presName="sibTrans" presStyleCnt="0"/>
      <dgm:spPr/>
    </dgm:pt>
    <dgm:pt modelId="{B9B20B13-F78A-4B0A-AA91-187F523EE6FB}" type="pres">
      <dgm:prSet presAssocID="{524293C6-2DEA-4EC2-B9E9-68B5938D53DA}" presName="node" presStyleLbl="node1" presStyleIdx="4" presStyleCnt="5" custScaleX="119551" custScaleY="118782">
        <dgm:presLayoutVars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</dgm:ptLst>
  <dgm:cxnLst>
    <dgm:cxn modelId="{A39144F2-0C9C-4526-9293-B4CF535C05ED}" type="presOf" srcId="{F9686918-17FD-428C-A5F1-C2F3D5C0AA35}" destId="{C3C829CD-7ADB-4575-A135-A7DAB8AAF99C}" srcOrd="0" destOrd="0" presId="urn:microsoft.com/office/officeart/2005/8/layout/default#1"/>
    <dgm:cxn modelId="{FE37E2A2-7440-432A-BE71-E0BC05AAF191}" srcId="{F9686918-17FD-428C-A5F1-C2F3D5C0AA35}" destId="{5DEDF9A4-43EF-42AC-B679-4746D2E09C10}" srcOrd="3" destOrd="0" parTransId="{E2727799-ABA7-4028-90BA-918BF0AC60FC}" sibTransId="{7B5649E3-8F6D-4BD4-B806-B6B39F6D1F8D}"/>
    <dgm:cxn modelId="{F58D14D2-0625-4175-805C-112CE9190823}" type="presOf" srcId="{89DC2364-A057-49B6-9825-9C9AE9F8A637}" destId="{8F38F18E-FE63-434A-9298-301FE784ED24}" srcOrd="0" destOrd="0" presId="urn:microsoft.com/office/officeart/2005/8/layout/default#1"/>
    <dgm:cxn modelId="{5287F7CD-ECDA-4CC4-95EE-15AE17F8D1F6}" srcId="{F9686918-17FD-428C-A5F1-C2F3D5C0AA35}" destId="{41D4F1B8-6E08-4C57-97BA-065740AC5FE3}" srcOrd="2" destOrd="0" parTransId="{F03F8DD9-50E9-4D9C-8415-C38F33DD0713}" sibTransId="{9C841349-9D0E-42C8-994C-7CD1AA239A15}"/>
    <dgm:cxn modelId="{D4F0F8EE-92DE-45B5-956A-82BEBC28285C}" srcId="{F9686918-17FD-428C-A5F1-C2F3D5C0AA35}" destId="{D9E5D3E6-126F-4EE7-8687-FCCF046A72D0}" srcOrd="0" destOrd="0" parTransId="{2A06D5C5-050F-4F0B-BDCE-D6E26168ECFF}" sibTransId="{9AB4FB39-981A-4135-AEAD-F83EFCA8D977}"/>
    <dgm:cxn modelId="{6CB8306D-2003-4F2F-BD77-2D981B66F4C1}" type="presOf" srcId="{524293C6-2DEA-4EC2-B9E9-68B5938D53DA}" destId="{B9B20B13-F78A-4B0A-AA91-187F523EE6FB}" srcOrd="0" destOrd="0" presId="urn:microsoft.com/office/officeart/2005/8/layout/default#1"/>
    <dgm:cxn modelId="{91C4E48F-0E25-440C-A24B-AF65679BAA40}" type="presOf" srcId="{D9E5D3E6-126F-4EE7-8687-FCCF046A72D0}" destId="{4FDF52C9-147C-46E0-A345-09BD87777693}" srcOrd="0" destOrd="0" presId="urn:microsoft.com/office/officeart/2005/8/layout/default#1"/>
    <dgm:cxn modelId="{635A7AAA-CF99-4FBD-941F-134005E8EBE7}" type="presOf" srcId="{41D4F1B8-6E08-4C57-97BA-065740AC5FE3}" destId="{F3A7696F-3375-42AB-A217-0C445B60A8CB}" srcOrd="0" destOrd="0" presId="urn:microsoft.com/office/officeart/2005/8/layout/default#1"/>
    <dgm:cxn modelId="{006E7DF6-B539-4321-B19A-6C373256BA2F}" srcId="{F9686918-17FD-428C-A5F1-C2F3D5C0AA35}" destId="{89DC2364-A057-49B6-9825-9C9AE9F8A637}" srcOrd="1" destOrd="0" parTransId="{02F34370-AFBE-4D26-B8F1-52C3623C5677}" sibTransId="{F904566E-AF28-4D34-812D-97FF43D64EA3}"/>
    <dgm:cxn modelId="{2CAF89D3-12E4-40A2-AA50-62FC625B14E0}" srcId="{F9686918-17FD-428C-A5F1-C2F3D5C0AA35}" destId="{524293C6-2DEA-4EC2-B9E9-68B5938D53DA}" srcOrd="4" destOrd="0" parTransId="{BBE5C965-B297-4F23-B18D-39F5E69F3B9A}" sibTransId="{CC9B5303-0518-4DFB-ACEB-0DBBA089EE55}"/>
    <dgm:cxn modelId="{58AC7643-7BD7-4A13-9841-C39D8032DF45}" type="presOf" srcId="{5DEDF9A4-43EF-42AC-B679-4746D2E09C10}" destId="{27DD7BCB-4A26-4B5E-9319-A717922307B3}" srcOrd="0" destOrd="0" presId="urn:microsoft.com/office/officeart/2005/8/layout/default#1"/>
    <dgm:cxn modelId="{4299E097-C082-42C0-BBF6-DAE6DF8B8063}" type="presParOf" srcId="{C3C829CD-7ADB-4575-A135-A7DAB8AAF99C}" destId="{4FDF52C9-147C-46E0-A345-09BD87777693}" srcOrd="0" destOrd="0" presId="urn:microsoft.com/office/officeart/2005/8/layout/default#1"/>
    <dgm:cxn modelId="{1DA1F35D-20BA-46CB-A17F-F7E8FD9C3CA1}" type="presParOf" srcId="{C3C829CD-7ADB-4575-A135-A7DAB8AAF99C}" destId="{3E9128D6-5D95-4A95-8E34-F23B8E9B4E51}" srcOrd="1" destOrd="0" presId="urn:microsoft.com/office/officeart/2005/8/layout/default#1"/>
    <dgm:cxn modelId="{B07FAF3B-5269-401C-A666-3E25CA12EDA8}" type="presParOf" srcId="{C3C829CD-7ADB-4575-A135-A7DAB8AAF99C}" destId="{8F38F18E-FE63-434A-9298-301FE784ED24}" srcOrd="2" destOrd="0" presId="urn:microsoft.com/office/officeart/2005/8/layout/default#1"/>
    <dgm:cxn modelId="{AF600ABA-425D-4ABF-8252-26215D3B052D}" type="presParOf" srcId="{C3C829CD-7ADB-4575-A135-A7DAB8AAF99C}" destId="{3D73D366-21BA-43BA-AD5D-D863235C069C}" srcOrd="3" destOrd="0" presId="urn:microsoft.com/office/officeart/2005/8/layout/default#1"/>
    <dgm:cxn modelId="{8625F8FA-0CD8-49C2-8347-A8A0196B764E}" type="presParOf" srcId="{C3C829CD-7ADB-4575-A135-A7DAB8AAF99C}" destId="{F3A7696F-3375-42AB-A217-0C445B60A8CB}" srcOrd="4" destOrd="0" presId="urn:microsoft.com/office/officeart/2005/8/layout/default#1"/>
    <dgm:cxn modelId="{A38E8585-6D8D-4F6E-9955-FB1A49456EF5}" type="presParOf" srcId="{C3C829CD-7ADB-4575-A135-A7DAB8AAF99C}" destId="{BEEDA102-BB20-47E0-8B12-6F666840A7F1}" srcOrd="5" destOrd="0" presId="urn:microsoft.com/office/officeart/2005/8/layout/default#1"/>
    <dgm:cxn modelId="{2179D1BA-1B0C-4F40-8065-CB0EADFDEA9C}" type="presParOf" srcId="{C3C829CD-7ADB-4575-A135-A7DAB8AAF99C}" destId="{27DD7BCB-4A26-4B5E-9319-A717922307B3}" srcOrd="6" destOrd="0" presId="urn:microsoft.com/office/officeart/2005/8/layout/default#1"/>
    <dgm:cxn modelId="{FB556C9D-E35C-452E-A649-C32099C1AB01}" type="presParOf" srcId="{C3C829CD-7ADB-4575-A135-A7DAB8AAF99C}" destId="{286F7413-742C-418E-9A06-F6409F0D673E}" srcOrd="7" destOrd="0" presId="urn:microsoft.com/office/officeart/2005/8/layout/default#1"/>
    <dgm:cxn modelId="{F2073162-D330-4B8E-88A1-A32E25404922}" type="presParOf" srcId="{C3C829CD-7ADB-4575-A135-A7DAB8AAF99C}" destId="{B9B20B13-F78A-4B0A-AA91-187F523EE6F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86C44-4E54-4893-84F1-27C55C139D06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KW"/>
        </a:p>
      </dgm:t>
    </dgm:pt>
    <dgm:pt modelId="{EF7ADCB8-3D55-4FD8-896D-436AF24024A6}">
      <dgm:prSet phldrT="[نص]"/>
      <dgm:spPr/>
      <dgm:t>
        <a:bodyPr/>
        <a:lstStyle/>
        <a:p>
          <a:pPr algn="just" rtl="1"/>
          <a:r>
            <a:rPr lang="ar-KW" b="1" dirty="0" smtClean="0">
              <a:solidFill>
                <a:schemeClr val="tx1"/>
              </a:solidFill>
            </a:rPr>
            <a:t>تنبيه المتعلمين إلى اتباع إرشادات الأمن والسلامة عند استخدام الأدوات</a:t>
          </a:r>
          <a:endParaRPr lang="ar-KW" b="1" dirty="0">
            <a:solidFill>
              <a:schemeClr val="tx1"/>
            </a:solidFill>
          </a:endParaRPr>
        </a:p>
      </dgm:t>
    </dgm:pt>
    <dgm:pt modelId="{B1E2EB3C-ED8F-4E4A-B39D-918E252D59BB}" type="parTrans" cxnId="{430A5386-804D-4578-A3B2-8516B4F713E3}">
      <dgm:prSet/>
      <dgm:spPr/>
      <dgm:t>
        <a:bodyPr/>
        <a:lstStyle/>
        <a:p>
          <a:pPr rtl="1"/>
          <a:endParaRPr lang="ar-KW"/>
        </a:p>
      </dgm:t>
    </dgm:pt>
    <dgm:pt modelId="{84CE2AAB-456B-499D-9A00-AA90FCDEDF99}" type="sibTrans" cxnId="{430A5386-804D-4578-A3B2-8516B4F713E3}">
      <dgm:prSet/>
      <dgm:spPr/>
      <dgm:t>
        <a:bodyPr/>
        <a:lstStyle/>
        <a:p>
          <a:pPr rtl="1"/>
          <a:endParaRPr lang="ar-KW"/>
        </a:p>
      </dgm:t>
    </dgm:pt>
    <dgm:pt modelId="{AD3CDB7B-A75A-4E87-AF01-B592ECDC310C}">
      <dgm:prSet phldrT="[نص]"/>
      <dgm:spPr/>
      <dgm:t>
        <a:bodyPr/>
        <a:lstStyle/>
        <a:p>
          <a:pPr algn="just" rtl="1"/>
          <a:r>
            <a:rPr lang="ar-KW" b="1" dirty="0" smtClean="0">
              <a:solidFill>
                <a:schemeClr val="tx1"/>
              </a:solidFill>
            </a:rPr>
            <a:t>عرض فيلم تعليمي يوضح مصادر الحرارة في المنزل والمدرسة  وفوائدها</a:t>
          </a:r>
          <a:endParaRPr lang="ar-KW" b="1" dirty="0">
            <a:solidFill>
              <a:schemeClr val="tx1"/>
            </a:solidFill>
          </a:endParaRPr>
        </a:p>
      </dgm:t>
    </dgm:pt>
    <dgm:pt modelId="{DE56BF13-0644-4549-9A33-92981CCAD10D}" type="parTrans" cxnId="{638B9A57-64F8-4782-AB64-29C3757890DB}">
      <dgm:prSet/>
      <dgm:spPr/>
      <dgm:t>
        <a:bodyPr/>
        <a:lstStyle/>
        <a:p>
          <a:pPr rtl="1"/>
          <a:endParaRPr lang="ar-KW"/>
        </a:p>
      </dgm:t>
    </dgm:pt>
    <dgm:pt modelId="{212791E2-7BE0-4694-8AD5-F567F8615E15}" type="sibTrans" cxnId="{638B9A57-64F8-4782-AB64-29C3757890DB}">
      <dgm:prSet/>
      <dgm:spPr/>
      <dgm:t>
        <a:bodyPr/>
        <a:lstStyle/>
        <a:p>
          <a:pPr rtl="1"/>
          <a:endParaRPr lang="ar-KW"/>
        </a:p>
      </dgm:t>
    </dgm:pt>
    <dgm:pt modelId="{1B4EBB8D-9F25-41BF-AA3E-A060C1AD9916}">
      <dgm:prSet phldrT="[نص]"/>
      <dgm:spPr/>
      <dgm:t>
        <a:bodyPr/>
        <a:lstStyle/>
        <a:p>
          <a:pPr algn="just" rtl="1"/>
          <a:r>
            <a:rPr lang="ar-KW" b="1" dirty="0" smtClean="0">
              <a:solidFill>
                <a:schemeClr val="tx1"/>
              </a:solidFill>
            </a:rPr>
            <a:t>درب المتعلمين على استخدام كلمتي (حار) و (بارد) لوصف الأشياء الساخنة والباردة</a:t>
          </a:r>
          <a:endParaRPr lang="ar-KW" b="1" dirty="0">
            <a:solidFill>
              <a:schemeClr val="tx1"/>
            </a:solidFill>
          </a:endParaRPr>
        </a:p>
      </dgm:t>
    </dgm:pt>
    <dgm:pt modelId="{182736E1-C9CE-488B-A976-AC139D1C1EE5}" type="parTrans" cxnId="{F233F6B3-40D1-4CD0-A616-F0851DAA7442}">
      <dgm:prSet/>
      <dgm:spPr/>
      <dgm:t>
        <a:bodyPr/>
        <a:lstStyle/>
        <a:p>
          <a:pPr rtl="1"/>
          <a:endParaRPr lang="ar-KW"/>
        </a:p>
      </dgm:t>
    </dgm:pt>
    <dgm:pt modelId="{48E8583C-0A63-4A04-86DA-37D693C2AE7D}" type="sibTrans" cxnId="{F233F6B3-40D1-4CD0-A616-F0851DAA7442}">
      <dgm:prSet/>
      <dgm:spPr/>
      <dgm:t>
        <a:bodyPr/>
        <a:lstStyle/>
        <a:p>
          <a:pPr rtl="1"/>
          <a:endParaRPr lang="ar-KW"/>
        </a:p>
      </dgm:t>
    </dgm:pt>
    <dgm:pt modelId="{50B13A6F-99E0-4B01-AE52-28C60167A86D}">
      <dgm:prSet phldrT="[نص]"/>
      <dgm:spPr/>
      <dgm:t>
        <a:bodyPr/>
        <a:lstStyle/>
        <a:p>
          <a:pPr algn="just" rtl="1"/>
          <a:r>
            <a:rPr lang="ar-KW" b="1" dirty="0" smtClean="0">
              <a:solidFill>
                <a:schemeClr val="tx1"/>
              </a:solidFill>
            </a:rPr>
            <a:t>حث المتعلمين على طلب المساعدة من الراشدين عند استخدام أدوات ساخنة</a:t>
          </a:r>
          <a:endParaRPr lang="ar-KW" b="1" dirty="0">
            <a:solidFill>
              <a:schemeClr val="tx1"/>
            </a:solidFill>
          </a:endParaRPr>
        </a:p>
      </dgm:t>
    </dgm:pt>
    <dgm:pt modelId="{DECBB431-C1D7-4201-85B1-0236050C95B5}" type="parTrans" cxnId="{5AFA4C03-EC61-47AB-AC86-B3C74827A9A0}">
      <dgm:prSet/>
      <dgm:spPr/>
      <dgm:t>
        <a:bodyPr/>
        <a:lstStyle/>
        <a:p>
          <a:pPr rtl="1"/>
          <a:endParaRPr lang="ar-KW"/>
        </a:p>
      </dgm:t>
    </dgm:pt>
    <dgm:pt modelId="{7B9EA5ED-A4C6-4118-B334-4D9CCBAB964F}" type="sibTrans" cxnId="{5AFA4C03-EC61-47AB-AC86-B3C74827A9A0}">
      <dgm:prSet/>
      <dgm:spPr/>
      <dgm:t>
        <a:bodyPr/>
        <a:lstStyle/>
        <a:p>
          <a:pPr rtl="1"/>
          <a:endParaRPr lang="ar-KW"/>
        </a:p>
      </dgm:t>
    </dgm:pt>
    <dgm:pt modelId="{C71A2EF6-49DF-4050-96CE-6532707ED975}" type="pres">
      <dgm:prSet presAssocID="{DD686C44-4E54-4893-84F1-27C55C139D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KW"/>
        </a:p>
      </dgm:t>
    </dgm:pt>
    <dgm:pt modelId="{A5A5BFDE-7C0E-45AB-ACDF-2160352BD829}" type="pres">
      <dgm:prSet presAssocID="{DD686C44-4E54-4893-84F1-27C55C139D06}" presName="axisShape" presStyleLbl="bgShp" presStyleIdx="0" presStyleCnt="1"/>
      <dgm:spPr/>
    </dgm:pt>
    <dgm:pt modelId="{D94992E1-9919-46EF-941A-25359C3D9922}" type="pres">
      <dgm:prSet presAssocID="{DD686C44-4E54-4893-84F1-27C55C139D06}" presName="rect1" presStyleLbl="node1" presStyleIdx="0" presStyleCnt="4" custScaleX="164422" custLinFactNeighborX="-34631" custLinFactNeighborY="-1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C78C7352-C6BD-43A8-9844-58BF134139F8}" type="pres">
      <dgm:prSet presAssocID="{DD686C44-4E54-4893-84F1-27C55C139D06}" presName="rect2" presStyleLbl="node1" presStyleIdx="1" presStyleCnt="4" custScaleX="166122" custLinFactNeighborX="33934" custLinFactNeighborY="-20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F3A8F857-E364-421C-9D1E-A8CF87E6199F}" type="pres">
      <dgm:prSet presAssocID="{DD686C44-4E54-4893-84F1-27C55C139D06}" presName="rect3" presStyleLbl="node1" presStyleIdx="2" presStyleCnt="4" custScaleX="166981" custLinFactNeighborX="-36704" custLinFactNeighborY="25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2B5F558E-1803-449B-95C9-E1D4058A0255}" type="pres">
      <dgm:prSet presAssocID="{DD686C44-4E54-4893-84F1-27C55C139D06}" presName="rect4" presStyleLbl="node1" presStyleIdx="3" presStyleCnt="4" custScaleX="167638" custLinFactNeighborX="36705" custLinFactNeighborY="34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</dgm:ptLst>
  <dgm:cxnLst>
    <dgm:cxn modelId="{F1297E3F-949E-4D72-A5AC-971490F2EED7}" type="presOf" srcId="{50B13A6F-99E0-4B01-AE52-28C60167A86D}" destId="{2B5F558E-1803-449B-95C9-E1D4058A0255}" srcOrd="0" destOrd="0" presId="urn:microsoft.com/office/officeart/2005/8/layout/matrix2"/>
    <dgm:cxn modelId="{251B1002-C0FB-4805-838B-D24B2C4F4F4A}" type="presOf" srcId="{AD3CDB7B-A75A-4E87-AF01-B592ECDC310C}" destId="{C78C7352-C6BD-43A8-9844-58BF134139F8}" srcOrd="0" destOrd="0" presId="urn:microsoft.com/office/officeart/2005/8/layout/matrix2"/>
    <dgm:cxn modelId="{430A5386-804D-4578-A3B2-8516B4F713E3}" srcId="{DD686C44-4E54-4893-84F1-27C55C139D06}" destId="{EF7ADCB8-3D55-4FD8-896D-436AF24024A6}" srcOrd="0" destOrd="0" parTransId="{B1E2EB3C-ED8F-4E4A-B39D-918E252D59BB}" sibTransId="{84CE2AAB-456B-499D-9A00-AA90FCDEDF99}"/>
    <dgm:cxn modelId="{63820533-EA20-4778-B573-54DB1ABF1562}" type="presOf" srcId="{EF7ADCB8-3D55-4FD8-896D-436AF24024A6}" destId="{D94992E1-9919-46EF-941A-25359C3D9922}" srcOrd="0" destOrd="0" presId="urn:microsoft.com/office/officeart/2005/8/layout/matrix2"/>
    <dgm:cxn modelId="{638B9A57-64F8-4782-AB64-29C3757890DB}" srcId="{DD686C44-4E54-4893-84F1-27C55C139D06}" destId="{AD3CDB7B-A75A-4E87-AF01-B592ECDC310C}" srcOrd="1" destOrd="0" parTransId="{DE56BF13-0644-4549-9A33-92981CCAD10D}" sibTransId="{212791E2-7BE0-4694-8AD5-F567F8615E15}"/>
    <dgm:cxn modelId="{5AFA4C03-EC61-47AB-AC86-B3C74827A9A0}" srcId="{DD686C44-4E54-4893-84F1-27C55C139D06}" destId="{50B13A6F-99E0-4B01-AE52-28C60167A86D}" srcOrd="3" destOrd="0" parTransId="{DECBB431-C1D7-4201-85B1-0236050C95B5}" sibTransId="{7B9EA5ED-A4C6-4118-B334-4D9CCBAB964F}"/>
    <dgm:cxn modelId="{F233F6B3-40D1-4CD0-A616-F0851DAA7442}" srcId="{DD686C44-4E54-4893-84F1-27C55C139D06}" destId="{1B4EBB8D-9F25-41BF-AA3E-A060C1AD9916}" srcOrd="2" destOrd="0" parTransId="{182736E1-C9CE-488B-A976-AC139D1C1EE5}" sibTransId="{48E8583C-0A63-4A04-86DA-37D693C2AE7D}"/>
    <dgm:cxn modelId="{AD25AC43-BAA7-462D-89E5-1F4106D31CB1}" type="presOf" srcId="{DD686C44-4E54-4893-84F1-27C55C139D06}" destId="{C71A2EF6-49DF-4050-96CE-6532707ED975}" srcOrd="0" destOrd="0" presId="urn:microsoft.com/office/officeart/2005/8/layout/matrix2"/>
    <dgm:cxn modelId="{3F68531F-B009-4A76-B8AC-405FF4F3C081}" type="presOf" srcId="{1B4EBB8D-9F25-41BF-AA3E-A060C1AD9916}" destId="{F3A8F857-E364-421C-9D1E-A8CF87E6199F}" srcOrd="0" destOrd="0" presId="urn:microsoft.com/office/officeart/2005/8/layout/matrix2"/>
    <dgm:cxn modelId="{C66B26CB-5E9F-4A86-9C78-9D78A83F1057}" type="presParOf" srcId="{C71A2EF6-49DF-4050-96CE-6532707ED975}" destId="{A5A5BFDE-7C0E-45AB-ACDF-2160352BD829}" srcOrd="0" destOrd="0" presId="urn:microsoft.com/office/officeart/2005/8/layout/matrix2"/>
    <dgm:cxn modelId="{57527DD4-74A7-4666-9D75-AB65B925E559}" type="presParOf" srcId="{C71A2EF6-49DF-4050-96CE-6532707ED975}" destId="{D94992E1-9919-46EF-941A-25359C3D9922}" srcOrd="1" destOrd="0" presId="urn:microsoft.com/office/officeart/2005/8/layout/matrix2"/>
    <dgm:cxn modelId="{84DEBFDF-7471-4058-8EB2-33952DB69571}" type="presParOf" srcId="{C71A2EF6-49DF-4050-96CE-6532707ED975}" destId="{C78C7352-C6BD-43A8-9844-58BF134139F8}" srcOrd="2" destOrd="0" presId="urn:microsoft.com/office/officeart/2005/8/layout/matrix2"/>
    <dgm:cxn modelId="{15DE1C82-3ADD-4CD7-AC28-C6EB8AD01BB0}" type="presParOf" srcId="{C71A2EF6-49DF-4050-96CE-6532707ED975}" destId="{F3A8F857-E364-421C-9D1E-A8CF87E6199F}" srcOrd="3" destOrd="0" presId="urn:microsoft.com/office/officeart/2005/8/layout/matrix2"/>
    <dgm:cxn modelId="{E792EBEC-819F-4A59-91A2-C9D0B196571E}" type="presParOf" srcId="{C71A2EF6-49DF-4050-96CE-6532707ED975}" destId="{2B5F558E-1803-449B-95C9-E1D4058A025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5117F8-C1B3-49FC-A093-DC52B9574B5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482BFECE-F916-406C-A37E-6801F4BD7CA2}">
      <dgm:prSet phldrT="[نص]"/>
      <dgm:spPr/>
      <dgm:t>
        <a:bodyPr/>
        <a:lstStyle/>
        <a:p>
          <a:pPr rtl="1"/>
          <a:r>
            <a:rPr lang="ar-KW" b="1" dirty="0" smtClean="0"/>
            <a:t>وفر الأدوات التي يحتاجها للمتعلمين</a:t>
          </a:r>
          <a:endParaRPr lang="ar-KW" b="1" dirty="0"/>
        </a:p>
      </dgm:t>
    </dgm:pt>
    <dgm:pt modelId="{B221E7BC-62F3-4704-828A-75D8E8207FB8}" type="parTrans" cxnId="{F4ACD2D2-24B5-4377-93F3-B609156EF512}">
      <dgm:prSet/>
      <dgm:spPr/>
      <dgm:t>
        <a:bodyPr/>
        <a:lstStyle/>
        <a:p>
          <a:pPr rtl="1"/>
          <a:endParaRPr lang="ar-KW"/>
        </a:p>
      </dgm:t>
    </dgm:pt>
    <dgm:pt modelId="{7B388569-6409-4596-9411-2D46E7493A10}" type="sibTrans" cxnId="{F4ACD2D2-24B5-4377-93F3-B609156EF512}">
      <dgm:prSet/>
      <dgm:spPr/>
      <dgm:t>
        <a:bodyPr/>
        <a:lstStyle/>
        <a:p>
          <a:pPr rtl="1"/>
          <a:endParaRPr lang="ar-KW"/>
        </a:p>
      </dgm:t>
    </dgm:pt>
    <dgm:pt modelId="{90393360-7CBA-4ABA-97DB-9CB35DE9D451}">
      <dgm:prSet phldrT="[نص]"/>
      <dgm:spPr/>
      <dgm:t>
        <a:bodyPr/>
        <a:lstStyle/>
        <a:p>
          <a:pPr rtl="1"/>
          <a:r>
            <a:rPr lang="ar-KW" b="1" dirty="0" smtClean="0">
              <a:solidFill>
                <a:schemeClr val="tx1"/>
              </a:solidFill>
            </a:rPr>
            <a:t>دعهم يرسمون الطريقة المناسبة في كتاب المتعلم</a:t>
          </a:r>
          <a:endParaRPr lang="ar-KW" b="1" dirty="0">
            <a:solidFill>
              <a:schemeClr val="tx1"/>
            </a:solidFill>
          </a:endParaRPr>
        </a:p>
      </dgm:t>
    </dgm:pt>
    <dgm:pt modelId="{79F0D976-FE5F-4BF3-9A54-06C5A75E8691}" type="parTrans" cxnId="{12E54688-F4F2-4BDA-8183-3AEEF5FEDB0B}">
      <dgm:prSet/>
      <dgm:spPr/>
      <dgm:t>
        <a:bodyPr/>
        <a:lstStyle/>
        <a:p>
          <a:pPr rtl="1"/>
          <a:endParaRPr lang="ar-KW"/>
        </a:p>
      </dgm:t>
    </dgm:pt>
    <dgm:pt modelId="{40B715E2-AA8A-4192-8442-6744B469343F}" type="sibTrans" cxnId="{12E54688-F4F2-4BDA-8183-3AEEF5FEDB0B}">
      <dgm:prSet/>
      <dgm:spPr/>
      <dgm:t>
        <a:bodyPr/>
        <a:lstStyle/>
        <a:p>
          <a:pPr rtl="1"/>
          <a:endParaRPr lang="ar-KW"/>
        </a:p>
      </dgm:t>
    </dgm:pt>
    <dgm:pt modelId="{10EB6016-6FCC-4D06-B4EB-C6617917A673}">
      <dgm:prSet phldrT="[نص]"/>
      <dgm:spPr/>
      <dgm:t>
        <a:bodyPr/>
        <a:lstStyle/>
        <a:p>
          <a:pPr rtl="1"/>
          <a:r>
            <a:rPr lang="ar-KW" b="1" dirty="0" smtClean="0">
              <a:solidFill>
                <a:schemeClr val="tx1"/>
              </a:solidFill>
            </a:rPr>
            <a:t>نبه المتعلمين إلى أن المكواة قد تتسبب في حرق القماش المبلل</a:t>
          </a:r>
          <a:endParaRPr lang="ar-KW" b="1" dirty="0">
            <a:solidFill>
              <a:schemeClr val="tx1"/>
            </a:solidFill>
          </a:endParaRPr>
        </a:p>
      </dgm:t>
    </dgm:pt>
    <dgm:pt modelId="{74B0941B-2FFD-434E-9C34-FCD532ED999E}" type="parTrans" cxnId="{B5880030-7F1E-4CBD-AEF8-2D1C18B2BE71}">
      <dgm:prSet/>
      <dgm:spPr/>
      <dgm:t>
        <a:bodyPr/>
        <a:lstStyle/>
        <a:p>
          <a:pPr rtl="1"/>
          <a:endParaRPr lang="ar-KW"/>
        </a:p>
      </dgm:t>
    </dgm:pt>
    <dgm:pt modelId="{04B9E0F6-342C-474C-99FC-215087F38AFE}" type="sibTrans" cxnId="{B5880030-7F1E-4CBD-AEF8-2D1C18B2BE71}">
      <dgm:prSet/>
      <dgm:spPr/>
      <dgm:t>
        <a:bodyPr/>
        <a:lstStyle/>
        <a:p>
          <a:pPr rtl="1"/>
          <a:endParaRPr lang="ar-KW"/>
        </a:p>
      </dgm:t>
    </dgm:pt>
    <dgm:pt modelId="{C8DE5E56-A3BF-4C00-BD30-8A59ECAC9512}" type="pres">
      <dgm:prSet presAssocID="{915117F8-C1B3-49FC-A093-DC52B9574B58}" presName="Name0" presStyleCnt="0">
        <dgm:presLayoutVars>
          <dgm:dir/>
          <dgm:animLvl val="lvl"/>
          <dgm:resizeHandles val="exact"/>
        </dgm:presLayoutVars>
      </dgm:prSet>
      <dgm:spPr/>
    </dgm:pt>
    <dgm:pt modelId="{501716C6-9FBA-453C-AE90-F48FA8D6984F}" type="pres">
      <dgm:prSet presAssocID="{482BFECE-F916-406C-A37E-6801F4BD7CA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442F21E9-4780-468B-A678-ED2E77642B1D}" type="pres">
      <dgm:prSet presAssocID="{7B388569-6409-4596-9411-2D46E7493A10}" presName="parTxOnlySpace" presStyleCnt="0"/>
      <dgm:spPr/>
    </dgm:pt>
    <dgm:pt modelId="{EC6D7DDB-A82B-464E-B90D-EB418E3CD441}" type="pres">
      <dgm:prSet presAssocID="{90393360-7CBA-4ABA-97DB-9CB35DE9D45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  <dgm:pt modelId="{FE9D5EF2-B19A-4583-AD2A-42931B626718}" type="pres">
      <dgm:prSet presAssocID="{40B715E2-AA8A-4192-8442-6744B469343F}" presName="parTxOnlySpace" presStyleCnt="0"/>
      <dgm:spPr/>
    </dgm:pt>
    <dgm:pt modelId="{12FBAB55-3598-4B23-8FBF-04555EEDBB0B}" type="pres">
      <dgm:prSet presAssocID="{10EB6016-6FCC-4D06-B4EB-C6617917A67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KW"/>
        </a:p>
      </dgm:t>
    </dgm:pt>
  </dgm:ptLst>
  <dgm:cxnLst>
    <dgm:cxn modelId="{F4ACD2D2-24B5-4377-93F3-B609156EF512}" srcId="{915117F8-C1B3-49FC-A093-DC52B9574B58}" destId="{482BFECE-F916-406C-A37E-6801F4BD7CA2}" srcOrd="0" destOrd="0" parTransId="{B221E7BC-62F3-4704-828A-75D8E8207FB8}" sibTransId="{7B388569-6409-4596-9411-2D46E7493A10}"/>
    <dgm:cxn modelId="{4C09FA14-970C-4A6C-B5BF-B279DEE65270}" type="presOf" srcId="{482BFECE-F916-406C-A37E-6801F4BD7CA2}" destId="{501716C6-9FBA-453C-AE90-F48FA8D6984F}" srcOrd="0" destOrd="0" presId="urn:microsoft.com/office/officeart/2005/8/layout/chevron1"/>
    <dgm:cxn modelId="{12E54688-F4F2-4BDA-8183-3AEEF5FEDB0B}" srcId="{915117F8-C1B3-49FC-A093-DC52B9574B58}" destId="{90393360-7CBA-4ABA-97DB-9CB35DE9D451}" srcOrd="1" destOrd="0" parTransId="{79F0D976-FE5F-4BF3-9A54-06C5A75E8691}" sibTransId="{40B715E2-AA8A-4192-8442-6744B469343F}"/>
    <dgm:cxn modelId="{4F5F5210-FC7D-44E0-A83B-602D2A2425AA}" type="presOf" srcId="{90393360-7CBA-4ABA-97DB-9CB35DE9D451}" destId="{EC6D7DDB-A82B-464E-B90D-EB418E3CD441}" srcOrd="0" destOrd="0" presId="urn:microsoft.com/office/officeart/2005/8/layout/chevron1"/>
    <dgm:cxn modelId="{B5880030-7F1E-4CBD-AEF8-2D1C18B2BE71}" srcId="{915117F8-C1B3-49FC-A093-DC52B9574B58}" destId="{10EB6016-6FCC-4D06-B4EB-C6617917A673}" srcOrd="2" destOrd="0" parTransId="{74B0941B-2FFD-434E-9C34-FCD532ED999E}" sibTransId="{04B9E0F6-342C-474C-99FC-215087F38AFE}"/>
    <dgm:cxn modelId="{CCABDDBF-6CD0-4656-9927-16945B676F38}" type="presOf" srcId="{915117F8-C1B3-49FC-A093-DC52B9574B58}" destId="{C8DE5E56-A3BF-4C00-BD30-8A59ECAC9512}" srcOrd="0" destOrd="0" presId="urn:microsoft.com/office/officeart/2005/8/layout/chevron1"/>
    <dgm:cxn modelId="{52904FA0-E65F-4434-ABAE-42C5451928B1}" type="presOf" srcId="{10EB6016-6FCC-4D06-B4EB-C6617917A673}" destId="{12FBAB55-3598-4B23-8FBF-04555EEDBB0B}" srcOrd="0" destOrd="0" presId="urn:microsoft.com/office/officeart/2005/8/layout/chevron1"/>
    <dgm:cxn modelId="{889D479D-787E-4EBD-8CD9-E1B5F9F451F1}" type="presParOf" srcId="{C8DE5E56-A3BF-4C00-BD30-8A59ECAC9512}" destId="{501716C6-9FBA-453C-AE90-F48FA8D6984F}" srcOrd="0" destOrd="0" presId="urn:microsoft.com/office/officeart/2005/8/layout/chevron1"/>
    <dgm:cxn modelId="{ACE85226-9F20-4E5A-A61D-50E942FD2C99}" type="presParOf" srcId="{C8DE5E56-A3BF-4C00-BD30-8A59ECAC9512}" destId="{442F21E9-4780-468B-A678-ED2E77642B1D}" srcOrd="1" destOrd="0" presId="urn:microsoft.com/office/officeart/2005/8/layout/chevron1"/>
    <dgm:cxn modelId="{8EB2D9DB-4F64-4875-BF18-2DC1CD38AB87}" type="presParOf" srcId="{C8DE5E56-A3BF-4C00-BD30-8A59ECAC9512}" destId="{EC6D7DDB-A82B-464E-B90D-EB418E3CD441}" srcOrd="2" destOrd="0" presId="urn:microsoft.com/office/officeart/2005/8/layout/chevron1"/>
    <dgm:cxn modelId="{75582E90-E522-4BDB-8DFC-196C37856598}" type="presParOf" srcId="{C8DE5E56-A3BF-4C00-BD30-8A59ECAC9512}" destId="{FE9D5EF2-B19A-4583-AD2A-42931B626718}" srcOrd="3" destOrd="0" presId="urn:microsoft.com/office/officeart/2005/8/layout/chevron1"/>
    <dgm:cxn modelId="{05AEFB85-4A0A-4353-8597-AA6A5E42FF99}" type="presParOf" srcId="{C8DE5E56-A3BF-4C00-BD30-8A59ECAC9512}" destId="{12FBAB55-3598-4B23-8FBF-04555EEDBB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86B89-9D50-40FF-974E-D65E56307373}">
      <dsp:nvSpPr>
        <dsp:cNvPr id="0" name=""/>
        <dsp:cNvSpPr/>
      </dsp:nvSpPr>
      <dsp:spPr>
        <a:xfrm>
          <a:off x="0" y="104019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64256-8C45-47E5-B56B-93461B1887C7}">
      <dsp:nvSpPr>
        <dsp:cNvPr id="0" name=""/>
        <dsp:cNvSpPr/>
      </dsp:nvSpPr>
      <dsp:spPr>
        <a:xfrm>
          <a:off x="386953" y="553113"/>
          <a:ext cx="7739054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300" b="1" kern="1200" dirty="0" smtClean="0">
              <a:solidFill>
                <a:srgbClr val="7030A0"/>
              </a:solidFill>
            </a:rPr>
            <a:t>اختر المكان المناسب للشعور بحرارة الشمس</a:t>
          </a:r>
          <a:endParaRPr lang="ar-KW" sz="3300" b="1" kern="1200" dirty="0">
            <a:solidFill>
              <a:srgbClr val="7030A0"/>
            </a:solidFill>
          </a:endParaRPr>
        </a:p>
      </dsp:txBody>
      <dsp:txXfrm>
        <a:off x="434508" y="600668"/>
        <a:ext cx="7643944" cy="879050"/>
      </dsp:txXfrm>
    </dsp:sp>
    <dsp:sp modelId="{E20A3D9A-787E-4980-8433-1234A2F3AB82}">
      <dsp:nvSpPr>
        <dsp:cNvPr id="0" name=""/>
        <dsp:cNvSpPr/>
      </dsp:nvSpPr>
      <dsp:spPr>
        <a:xfrm>
          <a:off x="0" y="253707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E0122-CD6C-46FA-AE43-08E1B87FBFB3}">
      <dsp:nvSpPr>
        <dsp:cNvPr id="0" name=""/>
        <dsp:cNvSpPr/>
      </dsp:nvSpPr>
      <dsp:spPr>
        <a:xfrm>
          <a:off x="398462" y="2049993"/>
          <a:ext cx="7724291" cy="974160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300" b="1" kern="1200" dirty="0" smtClean="0">
              <a:solidFill>
                <a:srgbClr val="C00000"/>
              </a:solidFill>
            </a:rPr>
            <a:t>انتبه للمتعلمين المرضى وحذر جميع المتعلمين من النظر مباشرة للشمس</a:t>
          </a:r>
          <a:endParaRPr lang="ar-KW" sz="3300" b="1" kern="1200" dirty="0">
            <a:solidFill>
              <a:srgbClr val="C00000"/>
            </a:solidFill>
          </a:endParaRPr>
        </a:p>
      </dsp:txBody>
      <dsp:txXfrm>
        <a:off x="446017" y="2097548"/>
        <a:ext cx="7629181" cy="879050"/>
      </dsp:txXfrm>
    </dsp:sp>
    <dsp:sp modelId="{5207F270-2A17-47BE-AD52-2EBE6D685122}">
      <dsp:nvSpPr>
        <dsp:cNvPr id="0" name=""/>
        <dsp:cNvSpPr/>
      </dsp:nvSpPr>
      <dsp:spPr>
        <a:xfrm>
          <a:off x="0" y="403395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1B774-EEE8-4498-B436-20E9AF3CC742}">
      <dsp:nvSpPr>
        <dsp:cNvPr id="0" name=""/>
        <dsp:cNvSpPr/>
      </dsp:nvSpPr>
      <dsp:spPr>
        <a:xfrm>
          <a:off x="386953" y="3546873"/>
          <a:ext cx="7739054" cy="97416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300" b="1" kern="1200" dirty="0" smtClean="0"/>
            <a:t>دعهم يصطحبون معهم نظارات شمسية وقبعات ومظلة وعدسات محدبة لرؤية أشعة الشمس على اليد</a:t>
          </a:r>
          <a:endParaRPr lang="ar-KW" sz="3300" b="1" kern="1200" dirty="0"/>
        </a:p>
      </dsp:txBody>
      <dsp:txXfrm>
        <a:off x="434508" y="3594428"/>
        <a:ext cx="7643944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F52C9-147C-46E0-A345-09BD87777693}">
      <dsp:nvSpPr>
        <dsp:cNvPr id="0" name=""/>
        <dsp:cNvSpPr/>
      </dsp:nvSpPr>
      <dsp:spPr>
        <a:xfrm>
          <a:off x="693001" y="996084"/>
          <a:ext cx="4360430" cy="1547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800" b="1" kern="1200" dirty="0" smtClean="0"/>
            <a:t>وفر أجهزة وأدوات تستخدم لتغيير حالة المواد وأخرى لا تستخدم لهذا الغرض (التمييز)</a:t>
          </a:r>
          <a:endParaRPr lang="ar-KW" sz="2800" b="1" kern="1200" dirty="0"/>
        </a:p>
      </dsp:txBody>
      <dsp:txXfrm>
        <a:off x="693001" y="996084"/>
        <a:ext cx="4360430" cy="1547029"/>
      </dsp:txXfrm>
    </dsp:sp>
    <dsp:sp modelId="{8F38F18E-FE63-434A-9298-301FE784ED24}">
      <dsp:nvSpPr>
        <dsp:cNvPr id="0" name=""/>
        <dsp:cNvSpPr/>
      </dsp:nvSpPr>
      <dsp:spPr>
        <a:xfrm>
          <a:off x="5311270" y="996084"/>
          <a:ext cx="4015700" cy="15470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b="1" kern="1200" dirty="0" smtClean="0"/>
            <a:t>وزع المتعلمين على مجموعات مصغرة</a:t>
          </a:r>
          <a:endParaRPr lang="ar-KW" sz="3200" b="1" kern="1200" dirty="0"/>
        </a:p>
      </dsp:txBody>
      <dsp:txXfrm>
        <a:off x="5311270" y="996084"/>
        <a:ext cx="4015700" cy="1547029"/>
      </dsp:txXfrm>
    </dsp:sp>
    <dsp:sp modelId="{F3A7696F-3375-42AB-A217-0C445B60A8CB}">
      <dsp:nvSpPr>
        <dsp:cNvPr id="0" name=""/>
        <dsp:cNvSpPr/>
      </dsp:nvSpPr>
      <dsp:spPr>
        <a:xfrm>
          <a:off x="1389" y="2800951"/>
          <a:ext cx="3151117" cy="18717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600" b="1" kern="1200" dirty="0" smtClean="0"/>
            <a:t>ضع غلاية كهربائية وموقد كهربائي على الطاولة أمامك</a:t>
          </a:r>
          <a:endParaRPr lang="ar-KW" sz="3600" b="1" kern="1200" dirty="0"/>
        </a:p>
      </dsp:txBody>
      <dsp:txXfrm>
        <a:off x="1389" y="2800951"/>
        <a:ext cx="3151117" cy="1871719"/>
      </dsp:txXfrm>
    </dsp:sp>
    <dsp:sp modelId="{27DD7BCB-4A26-4B5E-9319-A717922307B3}">
      <dsp:nvSpPr>
        <dsp:cNvPr id="0" name=""/>
        <dsp:cNvSpPr/>
      </dsp:nvSpPr>
      <dsp:spPr>
        <a:xfrm>
          <a:off x="3410345" y="2814086"/>
          <a:ext cx="3267918" cy="18454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800" b="1" kern="1200" dirty="0" smtClean="0"/>
            <a:t>احرص على استخدام طرق عدة لتغيير حالة المواد في الصندوق حسب مقترحات المتعلمين</a:t>
          </a:r>
          <a:endParaRPr lang="ar-KW" sz="2800" b="1" kern="1200" dirty="0"/>
        </a:p>
      </dsp:txBody>
      <dsp:txXfrm>
        <a:off x="3410345" y="2814086"/>
        <a:ext cx="3267918" cy="1845450"/>
      </dsp:txXfrm>
    </dsp:sp>
    <dsp:sp modelId="{B9B20B13-F78A-4B0A-AA91-187F523EE6FB}">
      <dsp:nvSpPr>
        <dsp:cNvPr id="0" name=""/>
        <dsp:cNvSpPr/>
      </dsp:nvSpPr>
      <dsp:spPr>
        <a:xfrm>
          <a:off x="6936102" y="2818015"/>
          <a:ext cx="3082481" cy="18375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800" b="1" kern="1200" dirty="0" smtClean="0"/>
            <a:t>نبه إلى ضرورة اتخاذ إجراءات الأمن والسلامة عند استخدام الغلاية الكهربائية أو الموقد الكهربائي</a:t>
          </a:r>
          <a:endParaRPr lang="ar-KW" sz="2800" b="1" kern="1200" dirty="0"/>
        </a:p>
      </dsp:txBody>
      <dsp:txXfrm>
        <a:off x="6936102" y="2818015"/>
        <a:ext cx="3082481" cy="1837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5BFDE-7C0E-45AB-ACDF-2160352BD829}">
      <dsp:nvSpPr>
        <dsp:cNvPr id="0" name=""/>
        <dsp:cNvSpPr/>
      </dsp:nvSpPr>
      <dsp:spPr>
        <a:xfrm>
          <a:off x="2011025" y="0"/>
          <a:ext cx="5411311" cy="541131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992E1-9919-46EF-941A-25359C3D9922}">
      <dsp:nvSpPr>
        <dsp:cNvPr id="0" name=""/>
        <dsp:cNvSpPr/>
      </dsp:nvSpPr>
      <dsp:spPr>
        <a:xfrm>
          <a:off x="915949" y="321756"/>
          <a:ext cx="3558954" cy="21645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900" b="1" kern="1200" dirty="0" smtClean="0">
              <a:solidFill>
                <a:schemeClr val="tx1"/>
              </a:solidFill>
            </a:rPr>
            <a:t>تنبيه المتعلمين إلى اتباع إرشادات الأمن والسلامة عند استخدام الأدوات</a:t>
          </a:r>
          <a:endParaRPr lang="ar-KW" sz="2900" b="1" kern="1200" dirty="0">
            <a:solidFill>
              <a:schemeClr val="tx1"/>
            </a:solidFill>
          </a:endParaRPr>
        </a:p>
      </dsp:txBody>
      <dsp:txXfrm>
        <a:off x="1021612" y="427419"/>
        <a:ext cx="3347628" cy="1953198"/>
      </dsp:txXfrm>
    </dsp:sp>
    <dsp:sp modelId="{C78C7352-C6BD-43A8-9844-58BF134139F8}">
      <dsp:nvSpPr>
        <dsp:cNvPr id="0" name=""/>
        <dsp:cNvSpPr/>
      </dsp:nvSpPr>
      <dsp:spPr>
        <a:xfrm>
          <a:off x="4924972" y="306756"/>
          <a:ext cx="3595751" cy="2164524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800" b="1" kern="1200" dirty="0" smtClean="0">
              <a:solidFill>
                <a:schemeClr val="tx1"/>
              </a:solidFill>
            </a:rPr>
            <a:t>عرض فيلم تعليمي يوضح مصادر الحرارة في المنزل والمدرسة  وفوائدها</a:t>
          </a:r>
          <a:endParaRPr lang="ar-KW" sz="2800" b="1" kern="1200" dirty="0">
            <a:solidFill>
              <a:schemeClr val="tx1"/>
            </a:solidFill>
          </a:endParaRPr>
        </a:p>
      </dsp:txBody>
      <dsp:txXfrm>
        <a:off x="5030635" y="412419"/>
        <a:ext cx="3384425" cy="1953198"/>
      </dsp:txXfrm>
    </dsp:sp>
    <dsp:sp modelId="{F3A8F857-E364-421C-9D1E-A8CF87E6199F}">
      <dsp:nvSpPr>
        <dsp:cNvPr id="0" name=""/>
        <dsp:cNvSpPr/>
      </dsp:nvSpPr>
      <dsp:spPr>
        <a:xfrm>
          <a:off x="843383" y="2949965"/>
          <a:ext cx="3614344" cy="2164524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700" b="1" kern="1200" dirty="0" smtClean="0">
              <a:solidFill>
                <a:schemeClr val="tx1"/>
              </a:solidFill>
            </a:rPr>
            <a:t>درب المتعلمين على استخدام كلمتي (حار) و (بارد) لوصف الأشياء الساخنة والباردة</a:t>
          </a:r>
          <a:endParaRPr lang="ar-KW" sz="2700" b="1" kern="1200" dirty="0">
            <a:solidFill>
              <a:schemeClr val="tx1"/>
            </a:solidFill>
          </a:endParaRPr>
        </a:p>
      </dsp:txBody>
      <dsp:txXfrm>
        <a:off x="949046" y="3055628"/>
        <a:ext cx="3403018" cy="1953198"/>
      </dsp:txXfrm>
    </dsp:sp>
    <dsp:sp modelId="{2B5F558E-1803-449B-95C9-E1D4058A0255}">
      <dsp:nvSpPr>
        <dsp:cNvPr id="0" name=""/>
        <dsp:cNvSpPr/>
      </dsp:nvSpPr>
      <dsp:spPr>
        <a:xfrm>
          <a:off x="4968544" y="2970008"/>
          <a:ext cx="3628565" cy="2164524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700" b="1" kern="1200" dirty="0" smtClean="0">
              <a:solidFill>
                <a:schemeClr val="tx1"/>
              </a:solidFill>
            </a:rPr>
            <a:t>حث المتعلمين على طلب المساعدة من الراشدين عند استخدام أدوات ساخنة</a:t>
          </a:r>
          <a:endParaRPr lang="ar-KW" sz="2700" b="1" kern="1200" dirty="0">
            <a:solidFill>
              <a:schemeClr val="tx1"/>
            </a:solidFill>
          </a:endParaRPr>
        </a:p>
      </dsp:txBody>
      <dsp:txXfrm>
        <a:off x="5074207" y="3075671"/>
        <a:ext cx="3417239" cy="1953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716C6-9FBA-453C-AE90-F48FA8D6984F}">
      <dsp:nvSpPr>
        <dsp:cNvPr id="0" name=""/>
        <dsp:cNvSpPr/>
      </dsp:nvSpPr>
      <dsp:spPr>
        <a:xfrm>
          <a:off x="3179" y="2494410"/>
          <a:ext cx="3873756" cy="15495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800" b="1" kern="1200" dirty="0" smtClean="0"/>
            <a:t>وفر الأدوات التي يحتاجها للمتعلمين</a:t>
          </a:r>
          <a:endParaRPr lang="ar-KW" sz="2800" b="1" kern="1200" dirty="0"/>
        </a:p>
      </dsp:txBody>
      <dsp:txXfrm>
        <a:off x="777930" y="2494410"/>
        <a:ext cx="2324254" cy="1549502"/>
      </dsp:txXfrm>
    </dsp:sp>
    <dsp:sp modelId="{EC6D7DDB-A82B-464E-B90D-EB418E3CD441}">
      <dsp:nvSpPr>
        <dsp:cNvPr id="0" name=""/>
        <dsp:cNvSpPr/>
      </dsp:nvSpPr>
      <dsp:spPr>
        <a:xfrm>
          <a:off x="3489560" y="2494410"/>
          <a:ext cx="3873756" cy="1549502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800" b="1" kern="1200" dirty="0" smtClean="0">
              <a:solidFill>
                <a:schemeClr val="tx1"/>
              </a:solidFill>
            </a:rPr>
            <a:t>دعهم يرسمون الطريقة المناسبة في كتاب المتعلم</a:t>
          </a:r>
          <a:endParaRPr lang="ar-KW" sz="2800" b="1" kern="1200" dirty="0">
            <a:solidFill>
              <a:schemeClr val="tx1"/>
            </a:solidFill>
          </a:endParaRPr>
        </a:p>
      </dsp:txBody>
      <dsp:txXfrm>
        <a:off x="4264311" y="2494410"/>
        <a:ext cx="2324254" cy="1549502"/>
      </dsp:txXfrm>
    </dsp:sp>
    <dsp:sp modelId="{12FBAB55-3598-4B23-8FBF-04555EEDBB0B}">
      <dsp:nvSpPr>
        <dsp:cNvPr id="0" name=""/>
        <dsp:cNvSpPr/>
      </dsp:nvSpPr>
      <dsp:spPr>
        <a:xfrm>
          <a:off x="6975941" y="2494410"/>
          <a:ext cx="3873756" cy="1549502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800" b="1" kern="1200" dirty="0" smtClean="0">
              <a:solidFill>
                <a:schemeClr val="tx1"/>
              </a:solidFill>
            </a:rPr>
            <a:t>نبه المتعلمين إلى أن المكواة قد تتسبب في حرق القماش المبلل</a:t>
          </a:r>
          <a:endParaRPr lang="ar-KW" sz="2800" b="1" kern="1200" dirty="0">
            <a:solidFill>
              <a:schemeClr val="tx1"/>
            </a:solidFill>
          </a:endParaRPr>
        </a:p>
      </dsp:txBody>
      <dsp:txXfrm>
        <a:off x="7750692" y="2494410"/>
        <a:ext cx="2324254" cy="154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177906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1181716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902436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8103923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835146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804895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7123847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369024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02826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524467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407258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F982-5F46-4C3F-98EB-0EC5F5163AC9}" type="datetimeFigureOut">
              <a:rPr lang="ar-KW" smtClean="0"/>
              <a:pPr/>
              <a:t>08/05/1438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AFE92-1E6B-43A6-B6C0-DCA677DAB031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29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672065" y="957036"/>
            <a:ext cx="549374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2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وزارة التربية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التوجيه الفني العام للعلوم</a:t>
            </a:r>
          </a:p>
          <a:p>
            <a:pPr algn="ctr"/>
            <a:r>
              <a:rPr lang="ar-KW" sz="2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اللجنة الفنية المشتركة للمرحلة الابتدائية</a:t>
            </a:r>
            <a:endParaRPr lang="ar-KW" sz="2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14387" y="2780929"/>
            <a:ext cx="9889099" cy="1569660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خطة توطين التدريب للمنهج الوطني القائم على الكفايات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الثاني للصف الأول الابتدائي </a:t>
            </a:r>
          </a:p>
          <a:p>
            <a:pPr algn="ctr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الفصل الدراسي الثاني العام الدراسي 2016-2017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C:\صور\خلفيات 2010\تزيين\k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253" y="128362"/>
            <a:ext cx="742951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983766" y="5013177"/>
            <a:ext cx="45113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إعداد</a:t>
            </a:r>
          </a:p>
          <a:p>
            <a:pPr algn="ctr"/>
            <a:r>
              <a:rPr lang="ar-K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منطقة الجهراء التعليمية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5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/>
          <p:cNvSpPr/>
          <p:nvPr/>
        </p:nvSpPr>
        <p:spPr>
          <a:xfrm>
            <a:off x="10251467" y="603810"/>
            <a:ext cx="1826229" cy="1454046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ملاحظات</a:t>
            </a:r>
          </a:p>
          <a:p>
            <a:pPr algn="ctr"/>
            <a:r>
              <a:rPr lang="ar-KW" sz="2800" b="1" dirty="0" smtClean="0"/>
              <a:t>عامة ومهمة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31</a:t>
            </a:r>
            <a:endParaRPr lang="ar-KW" b="1" dirty="0"/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40264379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59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4616970" y="722124"/>
            <a:ext cx="6139748" cy="1101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bg1"/>
                </a:solidFill>
              </a:rPr>
              <a:t>كيف يمكن تسخين المواد؟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505533" y="558840"/>
            <a:ext cx="1514007" cy="1454046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( 2 )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دليل المعلم:  صفحة 31</a:t>
            </a:r>
            <a:endParaRPr lang="ar-KW" b="1" dirty="0"/>
          </a:p>
        </p:txBody>
      </p:sp>
      <p:sp>
        <p:nvSpPr>
          <p:cNvPr id="2" name="مستطيل 1"/>
          <p:cNvSpPr/>
          <p:nvPr/>
        </p:nvSpPr>
        <p:spPr>
          <a:xfrm>
            <a:off x="4671456" y="2105117"/>
            <a:ext cx="7427033" cy="1323439"/>
          </a:xfrm>
          <a:prstGeom prst="rect">
            <a:avLst/>
          </a:prstGeom>
          <a:noFill/>
          <a:ln>
            <a:solidFill>
              <a:srgbClr val="BC14A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دع المتعلمين يجدون طريقة مناسبة لتسخين </a:t>
            </a:r>
          </a:p>
          <a:p>
            <a:pPr algn="ctr"/>
            <a:r>
              <a:rPr lang="ar-KW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الأشياء الباردة باستخدام الأدوات التي أمامهم.</a:t>
            </a:r>
          </a:p>
        </p:txBody>
      </p:sp>
      <p:sp>
        <p:nvSpPr>
          <p:cNvPr id="11" name="سحابة 10"/>
          <p:cNvSpPr/>
          <p:nvPr/>
        </p:nvSpPr>
        <p:spPr>
          <a:xfrm>
            <a:off x="266545" y="1032488"/>
            <a:ext cx="3443288" cy="177191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200" b="1" dirty="0" smtClean="0"/>
              <a:t>التعلم التعاوني</a:t>
            </a:r>
            <a:endParaRPr lang="ar-KW" sz="3200" b="1" dirty="0"/>
          </a:p>
        </p:txBody>
      </p:sp>
      <p:sp>
        <p:nvSpPr>
          <p:cNvPr id="12" name="مستطيل 11"/>
          <p:cNvSpPr/>
          <p:nvPr/>
        </p:nvSpPr>
        <p:spPr>
          <a:xfrm>
            <a:off x="400654" y="3631216"/>
            <a:ext cx="11618886" cy="25545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نوع النشاط : </a:t>
            </a:r>
            <a:r>
              <a:rPr lang="ar-KW" sz="3200" b="1" dirty="0" smtClean="0"/>
              <a:t> مجموعات ( 3-5 )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المهارات المكتسبة : </a:t>
            </a:r>
            <a:r>
              <a:rPr lang="ar-KW" sz="3200" b="1" dirty="0" smtClean="0"/>
              <a:t>الملاحظة، التمييز، التصنيف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 smtClean="0">
                <a:solidFill>
                  <a:srgbClr val="0070C0"/>
                </a:solidFill>
              </a:rPr>
              <a:t>المواد المستخدمة : </a:t>
            </a:r>
            <a:r>
              <a:rPr lang="ar-KW" sz="3200" b="1" dirty="0" smtClean="0"/>
              <a:t>أكواب ماء بارد، زبدة، مثلجات، موقد كهربائي ، شمعة، ثلاجة ، </a:t>
            </a:r>
          </a:p>
          <a:p>
            <a:r>
              <a:rPr lang="ar-KW" sz="3200" b="1" dirty="0" smtClean="0"/>
              <a:t>صندوق، فلين ، قطعة صوف ، فحم ، غلاية كهربائية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زمن النشاط المقترح </a:t>
            </a:r>
            <a:r>
              <a:rPr lang="ar-KW" sz="3200" b="1" u="sng" dirty="0" smtClean="0">
                <a:solidFill>
                  <a:srgbClr val="0070C0"/>
                </a:solidFill>
              </a:rPr>
              <a:t>:</a:t>
            </a:r>
            <a:r>
              <a:rPr lang="ar-KW" sz="3200" b="1" dirty="0" smtClean="0"/>
              <a:t>15دقائق</a:t>
            </a:r>
            <a:endParaRPr lang="ar-KW" sz="3200" b="1" dirty="0"/>
          </a:p>
        </p:txBody>
      </p:sp>
    </p:spTree>
    <p:extLst>
      <p:ext uri="{BB962C8B-B14F-4D97-AF65-F5344CB8AC3E}">
        <p14:creationId xmlns:p14="http://schemas.microsoft.com/office/powerpoint/2010/main" val="3161604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بيضاوي 5"/>
          <p:cNvSpPr/>
          <p:nvPr/>
        </p:nvSpPr>
        <p:spPr>
          <a:xfrm>
            <a:off x="8414479" y="614597"/>
            <a:ext cx="3777521" cy="9642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ملاحظات</a:t>
            </a:r>
          </a:p>
          <a:p>
            <a:pPr algn="ctr"/>
            <a:r>
              <a:rPr lang="ar-KW" sz="2800" b="1" dirty="0" smtClean="0"/>
              <a:t>عامة ومهمة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31</a:t>
            </a:r>
            <a:endParaRPr lang="ar-KW" b="1" dirty="0"/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661354023"/>
              </p:ext>
            </p:extLst>
          </p:nvPr>
        </p:nvGraphicFramePr>
        <p:xfrm>
          <a:off x="1409075" y="719666"/>
          <a:ext cx="10019973" cy="566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نتيجة بحث الصور عن احذر كليب ارت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256"/>
            <a:ext cx="1340580" cy="14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31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5621310" y="722124"/>
            <a:ext cx="5135407" cy="1101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bg1"/>
                </a:solidFill>
              </a:rPr>
              <a:t>مصادر الحرارة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505533" y="558840"/>
            <a:ext cx="1514007" cy="1454046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( 3 )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31</a:t>
            </a:r>
            <a:endParaRPr lang="ar-KW" b="1" dirty="0"/>
          </a:p>
        </p:txBody>
      </p:sp>
      <p:sp>
        <p:nvSpPr>
          <p:cNvPr id="2" name="مستطيل 1"/>
          <p:cNvSpPr/>
          <p:nvPr/>
        </p:nvSpPr>
        <p:spPr>
          <a:xfrm>
            <a:off x="760337" y="2154485"/>
            <a:ext cx="11046615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صنف الصور التي </a:t>
            </a:r>
            <a:r>
              <a:rPr lang="ar-KW" sz="36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أمامك </a:t>
            </a:r>
            <a:r>
              <a:rPr lang="ar-KW" sz="36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إلى أشياء تصدر حرارة وأشياء لا تصدر </a:t>
            </a:r>
            <a:r>
              <a:rPr lang="ar-KW" sz="36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حرارة:</a:t>
            </a:r>
            <a:endParaRPr lang="ar-KW" sz="3600" u="sng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404734" y="647174"/>
            <a:ext cx="3185177" cy="14540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200" b="1" dirty="0" smtClean="0"/>
              <a:t>التعلم التعاوني</a:t>
            </a:r>
            <a:endParaRPr lang="ar-KW" sz="3200" b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567054" y="3093376"/>
            <a:ext cx="11452486" cy="1809467"/>
          </a:xfrm>
          <a:prstGeom prst="roundRect">
            <a:avLst/>
          </a:prstGeom>
          <a:solidFill>
            <a:srgbClr val="EFFFE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وزع صوراً ومواد عديدة تعتبر مصادر حرارة في المنزل والمدرسة</a:t>
            </a:r>
          </a:p>
          <a:p>
            <a:pPr algn="ctr"/>
            <a:r>
              <a:rPr lang="ar-KW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صوراً لــ </a:t>
            </a:r>
            <a:r>
              <a:rPr lang="ar-KW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(موقد ، شمس ، نار، غلاية ماء، مصباح يدوي ، شمعة) </a:t>
            </a:r>
          </a:p>
          <a:p>
            <a:pPr algn="ctr"/>
            <a:r>
              <a:rPr lang="ar-KW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بالإضافة إلى صور لأشياء لا تعتبر مصدراً للحرارة </a:t>
            </a:r>
          </a:p>
          <a:p>
            <a:pPr algn="ctr"/>
            <a:endParaRPr lang="ar-KW" dirty="0"/>
          </a:p>
        </p:txBody>
      </p:sp>
      <p:sp>
        <p:nvSpPr>
          <p:cNvPr id="4" name="تمرير أفقي 3"/>
          <p:cNvSpPr/>
          <p:nvPr/>
        </p:nvSpPr>
        <p:spPr>
          <a:xfrm>
            <a:off x="1682330" y="5195404"/>
            <a:ext cx="9145476" cy="79534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صنف إلى مجموعتين: </a:t>
            </a:r>
            <a:r>
              <a:rPr lang="ar-KW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أشياء تصدر حرارة </a:t>
            </a:r>
            <a:r>
              <a:rPr lang="ar-KW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وأشياء لا تصدر حرارة</a:t>
            </a:r>
          </a:p>
          <a:p>
            <a:pPr algn="ctr"/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3160059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6190938" y="722124"/>
            <a:ext cx="4565780" cy="1101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</a:rPr>
              <a:t>مصادر الحرارة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505533" y="558840"/>
            <a:ext cx="1514007" cy="1454046"/>
          </a:xfrm>
          <a:prstGeom prst="ellipse">
            <a:avLst/>
          </a:prstGeom>
          <a:solidFill>
            <a:srgbClr val="BDFFBD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( 3 )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دليل المعلم:  صفحة 32</a:t>
            </a:r>
            <a:endParaRPr lang="ar-KW" b="1" dirty="0"/>
          </a:p>
        </p:txBody>
      </p:sp>
      <p:sp>
        <p:nvSpPr>
          <p:cNvPr id="12" name="مستطيل 11"/>
          <p:cNvSpPr/>
          <p:nvPr/>
        </p:nvSpPr>
        <p:spPr>
          <a:xfrm>
            <a:off x="222720" y="2073794"/>
            <a:ext cx="11796820" cy="2062103"/>
          </a:xfrm>
          <a:prstGeom prst="rect">
            <a:avLst/>
          </a:prstGeom>
          <a:solidFill>
            <a:srgbClr val="EFFFEF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FF0000"/>
                </a:solidFill>
              </a:rPr>
              <a:t>نوع النشاط : </a:t>
            </a:r>
            <a:r>
              <a:rPr lang="ar-KW" sz="3200" b="1" dirty="0" smtClean="0">
                <a:solidFill>
                  <a:srgbClr val="FF0000"/>
                </a:solidFill>
              </a:rPr>
              <a:t> </a:t>
            </a:r>
            <a:r>
              <a:rPr lang="ar-KW" sz="3200" b="1" dirty="0" smtClean="0"/>
              <a:t>مجموعات ( 3-5 )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FF0000"/>
                </a:solidFill>
              </a:rPr>
              <a:t>المهارات المكتسبة : </a:t>
            </a:r>
            <a:r>
              <a:rPr lang="ar-KW" sz="3200" b="1" dirty="0" smtClean="0"/>
              <a:t>الملاحظة، التمييز، التصنيف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 smtClean="0">
                <a:solidFill>
                  <a:srgbClr val="FF0000"/>
                </a:solidFill>
              </a:rPr>
              <a:t>المواد المستخدمة : </a:t>
            </a:r>
            <a:r>
              <a:rPr lang="ar-KW" sz="3200" b="1" dirty="0" smtClean="0"/>
              <a:t>مصورات لمصادر حرارة ومصورات أخرى لأشياء لا تصدر حرارة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FF0000"/>
                </a:solidFill>
              </a:rPr>
              <a:t>زمن النشاط المقترح </a:t>
            </a:r>
            <a:r>
              <a:rPr lang="ar-KW" sz="3200" b="1" u="sng" dirty="0" smtClean="0">
                <a:solidFill>
                  <a:srgbClr val="FF0000"/>
                </a:solidFill>
              </a:rPr>
              <a:t>:</a:t>
            </a:r>
            <a:r>
              <a:rPr lang="ar-KW" sz="3200" b="1" dirty="0">
                <a:solidFill>
                  <a:srgbClr val="FF0000"/>
                </a:solidFill>
              </a:rPr>
              <a:t> </a:t>
            </a:r>
            <a:r>
              <a:rPr lang="ar-KW" sz="3200" b="1" dirty="0" smtClean="0"/>
              <a:t>5دقائق</a:t>
            </a:r>
            <a:endParaRPr lang="ar-KW" sz="3200" b="1" dirty="0"/>
          </a:p>
        </p:txBody>
      </p:sp>
      <p:pic>
        <p:nvPicPr>
          <p:cNvPr id="4098" name="Picture 2" descr="نتيجة بحث الصور عن شمس كليب ار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66" y="4448032"/>
            <a:ext cx="1598274" cy="15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نتيجة بحث الصور عن نار كليب ار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03" y="4426822"/>
            <a:ext cx="1132020" cy="179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نتيجة بحث الصور عن مصباح يدوي كليب ارت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81" y="4773186"/>
            <a:ext cx="1915593" cy="14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نتيجة بحث الصور عن غلاية كهربائية كليب ارت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38" y="4786612"/>
            <a:ext cx="11811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نتيجة بحث الصور عن موقد كليب ارت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34" y="4675312"/>
            <a:ext cx="1565461" cy="14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نتيجة بحث الصور عن شمعة كليب ارت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396842"/>
            <a:ext cx="855367" cy="17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10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دليل المعلم:  صفحة 31</a:t>
            </a:r>
            <a:endParaRPr lang="ar-KW" b="1" dirty="0"/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414601018"/>
              </p:ext>
            </p:extLst>
          </p:nvPr>
        </p:nvGraphicFramePr>
        <p:xfrm>
          <a:off x="719528" y="719666"/>
          <a:ext cx="9440472" cy="541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سحابة 4"/>
          <p:cNvSpPr/>
          <p:nvPr/>
        </p:nvSpPr>
        <p:spPr>
          <a:xfrm>
            <a:off x="9508760" y="629586"/>
            <a:ext cx="2683240" cy="173885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002060"/>
                </a:solidFill>
              </a:rPr>
              <a:t>ملاحظات</a:t>
            </a:r>
          </a:p>
          <a:p>
            <a:pPr algn="ctr"/>
            <a:r>
              <a:rPr lang="ar-KW" sz="2800" b="1" dirty="0">
                <a:solidFill>
                  <a:srgbClr val="002060"/>
                </a:solidFill>
              </a:rPr>
              <a:t>عامة </a:t>
            </a:r>
            <a:r>
              <a:rPr lang="ar-KW" sz="2800" b="1" dirty="0" smtClean="0">
                <a:solidFill>
                  <a:srgbClr val="002060"/>
                </a:solidFill>
              </a:rPr>
              <a:t>ومهمة</a:t>
            </a:r>
            <a:endParaRPr lang="ar-KW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20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5681272" y="828663"/>
            <a:ext cx="455701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 smtClean="0">
                <a:solidFill>
                  <a:schemeClr val="bg1"/>
                </a:solidFill>
              </a:rPr>
              <a:t>فوائد الحرارة</a:t>
            </a:r>
            <a:endParaRPr lang="ar-KW" sz="4000" b="1" dirty="0">
              <a:solidFill>
                <a:schemeClr val="bg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9846396" y="544552"/>
            <a:ext cx="1514007" cy="1454046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( 4 )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وفائدتها                   </a:t>
            </a:r>
            <a:r>
              <a:rPr lang="ar-KW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33</a:t>
            </a:r>
            <a:endParaRPr lang="ar-KW" b="1" dirty="0"/>
          </a:p>
        </p:txBody>
      </p:sp>
      <p:sp>
        <p:nvSpPr>
          <p:cNvPr id="11" name="سحابة 10"/>
          <p:cNvSpPr/>
          <p:nvPr/>
        </p:nvSpPr>
        <p:spPr>
          <a:xfrm>
            <a:off x="371476" y="544552"/>
            <a:ext cx="3443288" cy="177191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200" b="1" dirty="0" smtClean="0"/>
              <a:t>العصف الذهني</a:t>
            </a:r>
            <a:endParaRPr lang="ar-KW" sz="3200" b="1" dirty="0"/>
          </a:p>
        </p:txBody>
      </p:sp>
      <p:sp>
        <p:nvSpPr>
          <p:cNvPr id="15" name="مستطيل 14"/>
          <p:cNvSpPr/>
          <p:nvPr/>
        </p:nvSpPr>
        <p:spPr>
          <a:xfrm>
            <a:off x="5327425" y="2164903"/>
            <a:ext cx="55034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ارسم الطريقة المناسبة التي اخترتها</a:t>
            </a:r>
            <a:endParaRPr lang="ar-SA" sz="3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158220" y="3129206"/>
            <a:ext cx="6893872" cy="118657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3600" b="1" dirty="0" smtClean="0"/>
              <a:t>دع المتعلمين يغسلون قطع قماش صغيرة ،ثم يجدون طرقاً لتجفيفها.</a:t>
            </a:r>
            <a:endParaRPr lang="ar-KW" sz="3600" b="1" dirty="0"/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5188200" y="4864388"/>
            <a:ext cx="6863892" cy="104065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3600" b="1" dirty="0" smtClean="0"/>
              <a:t>دور المعلم : تأكد من تنفيذ النشاط بطريقة سريعة وآمنة وسهلة.</a:t>
            </a:r>
            <a:endParaRPr lang="ar-KW" sz="3600" b="1" dirty="0"/>
          </a:p>
        </p:txBody>
      </p:sp>
      <p:pic>
        <p:nvPicPr>
          <p:cNvPr id="6146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8" y="3163414"/>
            <a:ext cx="4432575" cy="2741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28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6190938" y="722124"/>
            <a:ext cx="4565780" cy="1101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bg1"/>
                </a:solidFill>
              </a:rPr>
              <a:t>فوائد </a:t>
            </a:r>
            <a:r>
              <a:rPr lang="ar-KW" sz="3600" b="1" dirty="0">
                <a:solidFill>
                  <a:schemeClr val="bg1"/>
                </a:solidFill>
              </a:rPr>
              <a:t>الحرارة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505533" y="558840"/>
            <a:ext cx="1514007" cy="1454046"/>
          </a:xfrm>
          <a:prstGeom prst="ellipse">
            <a:avLst/>
          </a:prstGeom>
          <a:solidFill>
            <a:srgbClr val="BDFFBD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( 4)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دليل المعلم:  صفحة 33</a:t>
            </a:r>
            <a:endParaRPr lang="ar-KW" b="1" dirty="0"/>
          </a:p>
        </p:txBody>
      </p:sp>
      <p:sp>
        <p:nvSpPr>
          <p:cNvPr id="12" name="مستطيل 11"/>
          <p:cNvSpPr/>
          <p:nvPr/>
        </p:nvSpPr>
        <p:spPr>
          <a:xfrm>
            <a:off x="1508329" y="2073794"/>
            <a:ext cx="10511211" cy="2246769"/>
          </a:xfrm>
          <a:prstGeom prst="rect">
            <a:avLst/>
          </a:prstGeom>
          <a:solidFill>
            <a:srgbClr val="EFFFEF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FF0000"/>
                </a:solidFill>
              </a:rPr>
              <a:t>نوع النشاط : </a:t>
            </a:r>
            <a:r>
              <a:rPr lang="ar-KW" sz="2800" b="1" dirty="0" smtClean="0">
                <a:solidFill>
                  <a:srgbClr val="FF0000"/>
                </a:solidFill>
              </a:rPr>
              <a:t> </a:t>
            </a:r>
            <a:r>
              <a:rPr lang="ar-KW" sz="2800" b="1" dirty="0" smtClean="0"/>
              <a:t>فردي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FF0000"/>
                </a:solidFill>
              </a:rPr>
              <a:t>المهارات المكتسبة : </a:t>
            </a:r>
            <a:r>
              <a:rPr lang="ar-KW" sz="2800" b="1" dirty="0" smtClean="0"/>
              <a:t>الملاحظة، التوقع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 smtClean="0">
                <a:solidFill>
                  <a:srgbClr val="FF0000"/>
                </a:solidFill>
              </a:rPr>
              <a:t>المواد المستخدمة : </a:t>
            </a:r>
            <a:r>
              <a:rPr lang="ar-KW" sz="2800" b="1" dirty="0" smtClean="0"/>
              <a:t>فوط صغيرة، ماء، أحواض بلاستيك، منشرة ملابس، مجفف هواء ،</a:t>
            </a:r>
          </a:p>
          <a:p>
            <a:r>
              <a:rPr lang="ar-KW" sz="2800" b="1" dirty="0" smtClean="0"/>
              <a:t>شمعة ، موقد غاز كهربائي، مدفأة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FF0000"/>
                </a:solidFill>
              </a:rPr>
              <a:t>زمن النشاط المقترح </a:t>
            </a:r>
            <a:r>
              <a:rPr lang="ar-KW" sz="2800" b="1" u="sng" dirty="0" smtClean="0">
                <a:solidFill>
                  <a:srgbClr val="FF0000"/>
                </a:solidFill>
              </a:rPr>
              <a:t>:</a:t>
            </a:r>
            <a:r>
              <a:rPr lang="ar-KW" sz="2800" b="1" dirty="0">
                <a:solidFill>
                  <a:srgbClr val="FF0000"/>
                </a:solidFill>
              </a:rPr>
              <a:t> </a:t>
            </a:r>
            <a:r>
              <a:rPr lang="ar-KW" sz="2800" b="1" dirty="0" smtClean="0"/>
              <a:t>5دقائق</a:t>
            </a:r>
            <a:endParaRPr lang="ar-KW" sz="2800" b="1" dirty="0"/>
          </a:p>
        </p:txBody>
      </p:sp>
      <p:pic>
        <p:nvPicPr>
          <p:cNvPr id="8194" name="Picture 2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051" y="4564618"/>
            <a:ext cx="1768970" cy="17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نتيجة بحث الصور عن ماء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27685"/>
          <a:stretch/>
        </p:blipFill>
        <p:spPr bwMode="auto">
          <a:xfrm>
            <a:off x="9688503" y="4768049"/>
            <a:ext cx="689548" cy="14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نتيجة بحث الصور عن حوض بلاستي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19" y="4560657"/>
            <a:ext cx="1499684" cy="17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print"/>
          <a:srcRect l="45891" t="33248" r="28187" b="22695"/>
          <a:stretch/>
        </p:blipFill>
        <p:spPr>
          <a:xfrm>
            <a:off x="5550768" y="4565090"/>
            <a:ext cx="2533206" cy="1733071"/>
          </a:xfrm>
          <a:prstGeom prst="rect">
            <a:avLst/>
          </a:prstGeom>
        </p:spPr>
      </p:pic>
      <p:pic>
        <p:nvPicPr>
          <p:cNvPr id="8208" name="Picture 16" descr="نتيجة بحث الصور عن مجفف شعر كرتون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86" y="4908302"/>
            <a:ext cx="1272635" cy="113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نتيجة بحث الصور عن دفاي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85" y="4541668"/>
            <a:ext cx="1271092" cy="180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نتيجة بحث الصور عن موقد كهربائي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3" y="4664249"/>
            <a:ext cx="2156963" cy="12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نتيجة بحث الصور عن شمعة كرتون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90" y="4849654"/>
            <a:ext cx="792072" cy="11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61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33</a:t>
            </a:r>
            <a:endParaRPr lang="ar-KW" b="1" dirty="0"/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37717787"/>
              </p:ext>
            </p:extLst>
          </p:nvPr>
        </p:nvGraphicFramePr>
        <p:xfrm>
          <a:off x="974361" y="-149901"/>
          <a:ext cx="10852878" cy="653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نجمة مكونة من 12 نقطة 3"/>
          <p:cNvSpPr/>
          <p:nvPr/>
        </p:nvSpPr>
        <p:spPr>
          <a:xfrm>
            <a:off x="9218951" y="554636"/>
            <a:ext cx="2374989" cy="1469036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 smtClean="0">
                <a:solidFill>
                  <a:srgbClr val="C00000"/>
                </a:solidFill>
              </a:rPr>
              <a:t>ملاحظات عامة ومهمة</a:t>
            </a:r>
            <a:endParaRPr lang="ar-KW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76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وفائدتها                   </a:t>
            </a:r>
            <a:r>
              <a:rPr lang="ar-KW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دليل المعلم:  صفحة 33</a:t>
            </a:r>
            <a:endParaRPr lang="ar-KW" b="1" dirty="0"/>
          </a:p>
        </p:txBody>
      </p:sp>
      <p:sp>
        <p:nvSpPr>
          <p:cNvPr id="12" name="مستطيل 11"/>
          <p:cNvSpPr/>
          <p:nvPr/>
        </p:nvSpPr>
        <p:spPr>
          <a:xfrm>
            <a:off x="8015288" y="855540"/>
            <a:ext cx="3796516" cy="1323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تعلمت من درس اليوم؟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369468" y="3675292"/>
            <a:ext cx="3442336" cy="108177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كتابة المصطلحات الجديدة</a:t>
            </a:r>
            <a:endParaRPr lang="ar-K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458075" y="4917526"/>
            <a:ext cx="4745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حرارة</a:t>
            </a:r>
            <a:endParaRPr lang="ar-SA" sz="40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0" y="4917526"/>
            <a:ext cx="4745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شمس</a:t>
            </a:r>
            <a:endParaRPr lang="ar-SA" sz="40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10966" y="4900870"/>
            <a:ext cx="4745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نار</a:t>
            </a:r>
            <a:endParaRPr lang="ar-SA" sz="40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972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1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نفجار 2 1"/>
          <p:cNvSpPr/>
          <p:nvPr/>
        </p:nvSpPr>
        <p:spPr>
          <a:xfrm>
            <a:off x="8386762" y="185737"/>
            <a:ext cx="3700463" cy="2728913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الأسبوع الثاني</a:t>
            </a:r>
            <a:endParaRPr lang="ar-KW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42950" y="3043238"/>
            <a:ext cx="10887075" cy="144303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 العامة (1): تفسير وتحليل الصفات والسلوك والظواهر والعمليات في الكائنات الحية والأشياء غير الحية من خلال الملاحظة والتفسير الموجه.</a:t>
            </a:r>
            <a:endParaRPr lang="ar-KW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2949" y="4895851"/>
            <a:ext cx="10887075" cy="144303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 العامة (2): البحث عن الظواهر </a:t>
            </a:r>
            <a:r>
              <a:rPr lang="ar-KW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والعمليات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والتغير في الكائنات </a:t>
            </a:r>
            <a:r>
              <a:rPr lang="ar-KW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الحية والأشياء غير الحية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باستخدام الأدوات المناسبة والنماذج والمحاكاة والعروض.</a:t>
            </a:r>
            <a:endParaRPr lang="ar-KW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521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وفائدتها                   </a:t>
            </a:r>
            <a:r>
              <a:rPr lang="ar-KW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33</a:t>
            </a:r>
            <a:endParaRPr lang="ar-KW" b="1" dirty="0"/>
          </a:p>
        </p:txBody>
      </p:sp>
      <p:sp>
        <p:nvSpPr>
          <p:cNvPr id="12" name="مستطيل 11"/>
          <p:cNvSpPr/>
          <p:nvPr/>
        </p:nvSpPr>
        <p:spPr>
          <a:xfrm>
            <a:off x="8015288" y="855540"/>
            <a:ext cx="3796516" cy="1323439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القيم الشخصية والأمن والسلامة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64695" y="2473377"/>
            <a:ext cx="11347109" cy="1134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2800" b="1" dirty="0" smtClean="0"/>
              <a:t>دع المتعلمين يضعون  </a:t>
            </a:r>
            <a:r>
              <a:rPr lang="ar-KW" sz="2800" b="1" dirty="0" smtClean="0">
                <a:sym typeface="Wingdings" panose="05000000000000000000" pitchFamily="2" charset="2"/>
              </a:rPr>
              <a:t></a:t>
            </a:r>
            <a:r>
              <a:rPr lang="ar-KW" sz="2800" b="1" dirty="0" smtClean="0"/>
              <a:t>       أو     </a:t>
            </a:r>
            <a:r>
              <a:rPr lang="ar-KW" sz="2800" b="1" dirty="0" smtClean="0">
                <a:sym typeface="Wingdings" panose="05000000000000000000" pitchFamily="2" charset="2"/>
              </a:rPr>
              <a:t></a:t>
            </a:r>
            <a:r>
              <a:rPr lang="ar-KW" sz="2800" b="1" dirty="0" smtClean="0"/>
              <a:t>   تحت الصورة التي تعبر عن التصرف الصحيح أو الخاطىء  وذلك بالاستعانة بكتاب المتعلم.</a:t>
            </a:r>
            <a:endParaRPr lang="ar-KW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8015288" y="3857406"/>
            <a:ext cx="3796516" cy="70788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منزلي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64695" y="5008789"/>
            <a:ext cx="11347109" cy="11343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2800" b="1" dirty="0" smtClean="0"/>
              <a:t>اطلب من المتعلمين البحث بمساعدة الأهل عن مصادر الحرارة في المنزل.</a:t>
            </a:r>
            <a:endParaRPr lang="ar-KW" sz="2800" b="1" dirty="0"/>
          </a:p>
        </p:txBody>
      </p:sp>
    </p:spTree>
    <p:extLst>
      <p:ext uri="{BB962C8B-B14F-4D97-AF65-F5344CB8AC3E}">
        <p14:creationId xmlns:p14="http://schemas.microsoft.com/office/powerpoint/2010/main" val="2733965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عرض 4"/>
          <p:cNvSpPr/>
          <p:nvPr/>
        </p:nvSpPr>
        <p:spPr>
          <a:xfrm>
            <a:off x="6981826" y="187199"/>
            <a:ext cx="5059679" cy="1384426"/>
          </a:xfrm>
          <a:prstGeom prst="flowChartDisplay">
            <a:avLst/>
          </a:prstGeom>
          <a:solidFill>
            <a:srgbClr val="FFC9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 العامة :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57213" y="5096172"/>
            <a:ext cx="1120139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ar-KW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( 2-7 )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تكوين الممارسات الآمنة في استخدام مصادر الصوت والضوء والحرارة.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خطط انسيابي: عرض 6"/>
          <p:cNvSpPr/>
          <p:nvPr/>
        </p:nvSpPr>
        <p:spPr>
          <a:xfrm>
            <a:off x="6981826" y="3453110"/>
            <a:ext cx="5059679" cy="1384426"/>
          </a:xfrm>
          <a:prstGeom prst="flowChartDisplay">
            <a:avLst/>
          </a:prstGeom>
          <a:solidFill>
            <a:srgbClr val="FFC9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 الخاصة :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5800" y="1790849"/>
            <a:ext cx="10887075" cy="1443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البحث عن الظواهر والعمليات والتغير في الكائنات الحية والأشياء غير الحية باستخدام الأدوات المناسبة والنماذج والمحاكاة والعروض</a:t>
            </a:r>
          </a:p>
        </p:txBody>
      </p:sp>
    </p:spTree>
    <p:extLst>
      <p:ext uri="{BB962C8B-B14F-4D97-AF65-F5344CB8AC3E}">
        <p14:creationId xmlns:p14="http://schemas.microsoft.com/office/powerpoint/2010/main" val="2582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( 2-7 )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تكوين الممارسات الآمنة في استخدام مصادر الصوت والضوء والحرارة.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40</a:t>
            </a:r>
            <a:endParaRPr lang="ar-KW" b="1" dirty="0"/>
          </a:p>
        </p:txBody>
      </p:sp>
      <p:sp>
        <p:nvSpPr>
          <p:cNvPr id="8" name="مستطيل 7"/>
          <p:cNvSpPr/>
          <p:nvPr/>
        </p:nvSpPr>
        <p:spPr>
          <a:xfrm>
            <a:off x="1454727" y="535181"/>
            <a:ext cx="89500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الممارسات الآمنة في التعامل مع </a:t>
            </a:r>
          </a:p>
          <a:p>
            <a:pPr algn="ctr"/>
            <a:r>
              <a:rPr lang="ar-KW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مصادر الصوت في المنزل والمدرسة</a:t>
            </a:r>
            <a:endParaRPr lang="ar-SA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28600" y="1952794"/>
            <a:ext cx="11844338" cy="4336801"/>
          </a:xfrm>
          <a:prstGeom prst="rect">
            <a:avLst/>
          </a:prstGeom>
          <a:solidFill>
            <a:srgbClr val="FF9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2800" b="1" dirty="0" smtClean="0"/>
              <a:t>الحصة : </a:t>
            </a:r>
            <a:r>
              <a:rPr lang="ar-KW" sz="2800" b="1" dirty="0" smtClean="0">
                <a:solidFill>
                  <a:schemeClr val="tx1"/>
                </a:solidFill>
              </a:rPr>
              <a:t>الأولى</a:t>
            </a:r>
          </a:p>
          <a:p>
            <a:r>
              <a:rPr lang="ar-KW" sz="2800" b="1" dirty="0" smtClean="0"/>
              <a:t>معيار المنهج: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يصف الطرق الآمنة للتعامل مع مصادر الصوت والضوء والحرارة في المنزل والمدرسة.</a:t>
            </a:r>
            <a:endParaRPr lang="ar-KW" sz="2800" b="1" dirty="0" smtClean="0"/>
          </a:p>
          <a:p>
            <a:endParaRPr lang="ar-KW" sz="2800" b="1" dirty="0" smtClean="0"/>
          </a:p>
          <a:p>
            <a:r>
              <a:rPr lang="ar-KW" sz="2800" b="1" dirty="0" smtClean="0"/>
              <a:t>المفاهيم العلمية المتضمنة في الكفاية الخاصة:</a:t>
            </a:r>
          </a:p>
          <a:p>
            <a:r>
              <a:rPr lang="ar-KW" sz="2800" b="1" dirty="0" smtClean="0">
                <a:solidFill>
                  <a:schemeClr val="tx1"/>
                </a:solidFill>
              </a:rPr>
              <a:t>1- الاستخدام الآمن لمصادر الصوت في المنزل والمدرسة.</a:t>
            </a:r>
          </a:p>
          <a:p>
            <a:endParaRPr lang="ar-KW" sz="2800" b="1" dirty="0"/>
          </a:p>
          <a:p>
            <a:r>
              <a:rPr lang="ar-KW" sz="2800" b="1" dirty="0" smtClean="0"/>
              <a:t>مصادر التعلم :</a:t>
            </a:r>
          </a:p>
          <a:p>
            <a:r>
              <a:rPr lang="ar-KW" sz="2800" b="1" dirty="0" smtClean="0">
                <a:solidFill>
                  <a:schemeClr val="tx1"/>
                </a:solidFill>
              </a:rPr>
              <a:t>فيديو – حاسوب – مسجل – انترنت – أوراق عمل.</a:t>
            </a:r>
            <a:endParaRPr lang="ar-KW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85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081088" y="75247"/>
            <a:ext cx="10347960" cy="5540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( 2-7 )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تكوين الممارسات الآمنة في استخدام مصادر الصوت والضوء والحرارة.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الممارسات الآمنة في التعامل مع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مصادر 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الصوت في المنزل والمدرسة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30</a:t>
            </a:r>
            <a:endParaRPr lang="ar-KW" b="1" dirty="0"/>
          </a:p>
        </p:txBody>
      </p:sp>
      <p:sp>
        <p:nvSpPr>
          <p:cNvPr id="8" name="مستطيل 7"/>
          <p:cNvSpPr/>
          <p:nvPr/>
        </p:nvSpPr>
        <p:spPr>
          <a:xfrm rot="5400000">
            <a:off x="9536264" y="2647807"/>
            <a:ext cx="3842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النشاط التحفيزي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 flipH="1" flipV="1">
            <a:off x="8115300" y="2800350"/>
            <a:ext cx="1314450" cy="14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 flipV="1">
            <a:off x="7096125" y="1798597"/>
            <a:ext cx="1314450" cy="14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 flipV="1">
            <a:off x="7967662" y="2115779"/>
            <a:ext cx="1314450" cy="14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1"/>
          <p:cNvSpPr/>
          <p:nvPr/>
        </p:nvSpPr>
        <p:spPr>
          <a:xfrm>
            <a:off x="6895005" y="2114411"/>
            <a:ext cx="1185863" cy="470121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6" name="مجموعة 5"/>
          <p:cNvGrpSpPr/>
          <p:nvPr/>
        </p:nvGrpSpPr>
        <p:grpSpPr>
          <a:xfrm>
            <a:off x="2214563" y="842962"/>
            <a:ext cx="8658225" cy="5271261"/>
            <a:chOff x="2214563" y="682742"/>
            <a:chExt cx="8658225" cy="5431482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 rotWithShape="1">
            <a:blip r:embed="rId2" cstate="print"/>
            <a:srcRect l="41628" t="44518" r="23233" b="13268"/>
            <a:stretch/>
          </p:blipFill>
          <p:spPr>
            <a:xfrm>
              <a:off x="2214563" y="682742"/>
              <a:ext cx="8658225" cy="5431482"/>
            </a:xfrm>
            <a:prstGeom prst="rect">
              <a:avLst/>
            </a:prstGeom>
          </p:spPr>
        </p:pic>
        <p:sp>
          <p:nvSpPr>
            <p:cNvPr id="3" name="مستطيل 2"/>
            <p:cNvSpPr/>
            <p:nvPr/>
          </p:nvSpPr>
          <p:spPr>
            <a:xfrm>
              <a:off x="6843713" y="1500721"/>
              <a:ext cx="4029075" cy="40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KW" sz="2800" dirty="0" smtClean="0">
                  <a:solidFill>
                    <a:schemeClr val="tx1"/>
                  </a:solidFill>
                </a:rPr>
                <a:t>دع المتعلمين يشرحون الصورة التي أمامهم.</a:t>
              </a:r>
            </a:p>
            <a:p>
              <a:endParaRPr lang="ar-KW" sz="28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ar-KW" sz="28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نوع النشاط : </a:t>
              </a:r>
              <a:r>
                <a:rPr lang="ar-KW" sz="2800" dirty="0" smtClean="0">
                  <a:solidFill>
                    <a:schemeClr val="tx1"/>
                  </a:solidFill>
                </a:rPr>
                <a:t>عرض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ar-KW" sz="28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المهارات المكتسبة : </a:t>
              </a:r>
              <a:r>
                <a:rPr lang="ar-KW" sz="2800" dirty="0" smtClean="0">
                  <a:solidFill>
                    <a:schemeClr val="tx1"/>
                  </a:solidFill>
                </a:rPr>
                <a:t>الملاحظة – التمييز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ar-KW" sz="28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ar-KW" sz="28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زمن النشاط المقترح : </a:t>
              </a:r>
              <a:r>
                <a:rPr lang="ar-KW" sz="2800" dirty="0" smtClean="0">
                  <a:solidFill>
                    <a:schemeClr val="tx1"/>
                  </a:solidFill>
                </a:rPr>
                <a:t>10 دقائق</a:t>
              </a:r>
              <a:endParaRPr lang="ar-KW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2495549" y="1500721"/>
              <a:ext cx="4029075" cy="4371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ar-KW" sz="2400" dirty="0" smtClean="0">
                  <a:solidFill>
                    <a:schemeClr val="tx1"/>
                  </a:solidFill>
                </a:rPr>
                <a:t>ناقش المتعلمين حول الصورة التي أمامهم : العامل يحفر الأرض ويضع قبعة خاصة تحمي من الصوت والشمس.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ar-KW" sz="2400" dirty="0">
                <a:solidFill>
                  <a:schemeClr val="tx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ar-KW" sz="2400" dirty="0" smtClean="0">
                <a:solidFill>
                  <a:schemeClr val="tx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ar-KW" sz="2400" dirty="0">
                <a:solidFill>
                  <a:schemeClr val="tx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ar-KW" sz="2400" dirty="0" smtClean="0">
                <a:solidFill>
                  <a:schemeClr val="tx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ar-KW" sz="2400" dirty="0">
                <a:solidFill>
                  <a:schemeClr val="tx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ar-KW" sz="2400" dirty="0" smtClean="0">
                <a:solidFill>
                  <a:schemeClr val="tx1"/>
                </a:solidFill>
              </a:endParaRPr>
            </a:p>
            <a:p>
              <a:endParaRPr lang="ar-KW" sz="2400" dirty="0" smtClean="0">
                <a:solidFill>
                  <a:schemeClr val="tx1"/>
                </a:solidFill>
              </a:endParaRPr>
            </a:p>
            <a:p>
              <a:endParaRPr lang="ar-KW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 cstate="print"/>
          <a:srcRect l="34553" t="58412" r="43595" b="17187"/>
          <a:stretch/>
        </p:blipFill>
        <p:spPr>
          <a:xfrm>
            <a:off x="2372378" y="3478592"/>
            <a:ext cx="4042710" cy="28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94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5618590" y="1036095"/>
            <a:ext cx="455701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 smtClean="0">
                <a:solidFill>
                  <a:schemeClr val="bg1"/>
                </a:solidFill>
              </a:rPr>
              <a:t>قم بتمثيلية</a:t>
            </a:r>
            <a:endParaRPr lang="ar-KW" sz="4000" b="1" dirty="0">
              <a:solidFill>
                <a:schemeClr val="bg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9915041" y="734360"/>
            <a:ext cx="1514007" cy="1454046"/>
          </a:xfrm>
          <a:prstGeom prst="ellipse">
            <a:avLst/>
          </a:prstGeom>
          <a:solidFill>
            <a:srgbClr val="BDFFBD"/>
          </a:solidFill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( 1 )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وفائدتها                   </a:t>
            </a:r>
            <a:r>
              <a:rPr lang="ar-KW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دليل المعلم:  صفحة 41</a:t>
            </a:r>
            <a:endParaRPr lang="ar-KW" b="1" dirty="0"/>
          </a:p>
        </p:txBody>
      </p:sp>
      <p:sp>
        <p:nvSpPr>
          <p:cNvPr id="11" name="سحابة 10"/>
          <p:cNvSpPr/>
          <p:nvPr/>
        </p:nvSpPr>
        <p:spPr>
          <a:xfrm>
            <a:off x="298810" y="711365"/>
            <a:ext cx="3443288" cy="177191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200" b="1" dirty="0" smtClean="0"/>
              <a:t>لعب الأدوار</a:t>
            </a:r>
            <a:endParaRPr lang="ar-KW" sz="3200" b="1" dirty="0"/>
          </a:p>
        </p:txBody>
      </p:sp>
      <p:sp>
        <p:nvSpPr>
          <p:cNvPr id="15" name="مستطيل 14"/>
          <p:cNvSpPr/>
          <p:nvPr/>
        </p:nvSpPr>
        <p:spPr>
          <a:xfrm>
            <a:off x="1512027" y="2739232"/>
            <a:ext cx="105400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أعد مشاهد تمثيلية عن الاستخدام الآمن والاستخدام غير الآمن للصوت</a:t>
            </a:r>
            <a:endParaRPr lang="ar-SA" sz="3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4459538" y="4149884"/>
            <a:ext cx="6559775" cy="159995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3600" b="1" dirty="0" smtClean="0"/>
              <a:t>دع المتعلمين ينفّذون مواقف ويحددون شخصيات لوضع حلول آمنة لاستخدام الصوت.</a:t>
            </a:r>
            <a:endParaRPr lang="ar-KW" sz="36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081088" y="75247"/>
            <a:ext cx="10347960" cy="5540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( 2-7 )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تكوين الممارسات الآمنة في استخدام مصادر الصوت والضوء والحرارة.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الممارسات الآمنة في التعامل مع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مصادر 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الصوت في المنزل والمدرسة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3694148"/>
            <a:ext cx="33242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09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6255068" y="1286027"/>
            <a:ext cx="4565780" cy="1101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bg1"/>
                </a:solidFill>
              </a:rPr>
              <a:t>قم بتمثيلية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370621" y="1040077"/>
            <a:ext cx="1514007" cy="1454046"/>
          </a:xfrm>
          <a:prstGeom prst="ellipse">
            <a:avLst/>
          </a:prstGeom>
          <a:solidFill>
            <a:srgbClr val="BDFFBD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( 1)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41</a:t>
            </a:r>
            <a:endParaRPr lang="ar-KW" b="1" dirty="0"/>
          </a:p>
        </p:txBody>
      </p:sp>
      <p:sp>
        <p:nvSpPr>
          <p:cNvPr id="12" name="مستطيل 11"/>
          <p:cNvSpPr/>
          <p:nvPr/>
        </p:nvSpPr>
        <p:spPr>
          <a:xfrm>
            <a:off x="4698654" y="3281454"/>
            <a:ext cx="6946132" cy="1815882"/>
          </a:xfrm>
          <a:prstGeom prst="rect">
            <a:avLst/>
          </a:prstGeom>
          <a:solidFill>
            <a:srgbClr val="EFFFEF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FF0000"/>
                </a:solidFill>
              </a:rPr>
              <a:t>نوع النشاط : </a:t>
            </a:r>
            <a:r>
              <a:rPr lang="ar-KW" sz="2800" b="1" dirty="0" smtClean="0">
                <a:solidFill>
                  <a:srgbClr val="FF0000"/>
                </a:solidFill>
              </a:rPr>
              <a:t> </a:t>
            </a:r>
            <a:r>
              <a:rPr lang="ar-KW" sz="2800" b="1" dirty="0" smtClean="0"/>
              <a:t>مجموعات من ( 3-5 )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FF0000"/>
                </a:solidFill>
              </a:rPr>
              <a:t>المهارات المكتسبة : </a:t>
            </a:r>
            <a:r>
              <a:rPr lang="ar-KW" sz="2800" b="1" dirty="0" smtClean="0"/>
              <a:t>الملاحظة، التواصل اللفظي ، الرسم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 smtClean="0">
                <a:solidFill>
                  <a:srgbClr val="FF0000"/>
                </a:solidFill>
              </a:rPr>
              <a:t>المواد المستخدمة : </a:t>
            </a:r>
            <a:r>
              <a:rPr lang="ar-KW" sz="2800" b="1" dirty="0" smtClean="0"/>
              <a:t>مصورات</a:t>
            </a:r>
            <a:endParaRPr lang="ar-KW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2800" b="1" u="sng" dirty="0">
                <a:solidFill>
                  <a:srgbClr val="FF0000"/>
                </a:solidFill>
              </a:rPr>
              <a:t>زمن النشاط المقترح </a:t>
            </a:r>
            <a:r>
              <a:rPr lang="ar-KW" sz="2800" b="1" u="sng" dirty="0" smtClean="0">
                <a:solidFill>
                  <a:srgbClr val="FF0000"/>
                </a:solidFill>
              </a:rPr>
              <a:t>:</a:t>
            </a:r>
            <a:r>
              <a:rPr lang="ar-KW" sz="2800" b="1" dirty="0">
                <a:solidFill>
                  <a:srgbClr val="FF0000"/>
                </a:solidFill>
              </a:rPr>
              <a:t> </a:t>
            </a:r>
            <a:r>
              <a:rPr lang="ar-KW" sz="2800" b="1" dirty="0" smtClean="0"/>
              <a:t>15 دقائق</a:t>
            </a:r>
            <a:endParaRPr lang="ar-KW" sz="28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081088" y="75247"/>
            <a:ext cx="10347960" cy="5540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( 2-7 )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تكوين الممارسات الآمنة في استخدام مصادر الصوت والضوء والحرارة.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الممارسات الآمنة في التعامل مع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مصادر 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الصوت في المنزل والمدرسة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" y="1040077"/>
            <a:ext cx="2959009" cy="29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7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41</a:t>
            </a:r>
            <a:endParaRPr lang="ar-KW" b="1" dirty="0"/>
          </a:p>
        </p:txBody>
      </p:sp>
      <p:sp>
        <p:nvSpPr>
          <p:cNvPr id="5" name="سحابة 4"/>
          <p:cNvSpPr/>
          <p:nvPr/>
        </p:nvSpPr>
        <p:spPr>
          <a:xfrm>
            <a:off x="9403829" y="1124261"/>
            <a:ext cx="2683240" cy="1738859"/>
          </a:xfrm>
          <a:prstGeom prst="cloud">
            <a:avLst/>
          </a:prstGeom>
          <a:solidFill>
            <a:srgbClr val="EF6BDC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002060"/>
                </a:solidFill>
              </a:rPr>
              <a:t>ملاحظات</a:t>
            </a:r>
          </a:p>
          <a:p>
            <a:pPr algn="ctr"/>
            <a:r>
              <a:rPr lang="ar-KW" sz="2800" b="1" dirty="0">
                <a:solidFill>
                  <a:srgbClr val="002060"/>
                </a:solidFill>
              </a:rPr>
              <a:t>عامة </a:t>
            </a:r>
            <a:r>
              <a:rPr lang="ar-KW" sz="2800" b="1" dirty="0" smtClean="0">
                <a:solidFill>
                  <a:srgbClr val="002060"/>
                </a:solidFill>
              </a:rPr>
              <a:t>ومهمة</a:t>
            </a:r>
            <a:endParaRPr lang="ar-KW" sz="2800" b="1" dirty="0">
              <a:solidFill>
                <a:srgbClr val="00206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81088" y="75247"/>
            <a:ext cx="10347960" cy="5540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( 2-7 )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تكوين الممارسات الآمنة في استخدام مصادر الصوت والضوء والحرارة.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الممارسات الآمنة في التعامل مع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مصادر 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الصوت في المنزل والمدرسة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خطط انسيابي: تحضير 1"/>
          <p:cNvSpPr/>
          <p:nvPr/>
        </p:nvSpPr>
        <p:spPr>
          <a:xfrm>
            <a:off x="1918741" y="1260320"/>
            <a:ext cx="6475751" cy="4497049"/>
          </a:xfrm>
          <a:prstGeom prst="flowChartPreparation">
            <a:avLst/>
          </a:prstGeom>
          <a:gradFill flip="none" rotWithShape="1">
            <a:gsLst>
              <a:gs pos="0">
                <a:srgbClr val="BDFFBD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 smtClean="0">
                <a:solidFill>
                  <a:schemeClr val="tx1"/>
                </a:solidFill>
              </a:rPr>
              <a:t>وزّع علب تحتوي على مصورات متعددة ( 6مصورات ) لمواقف تعبّر عن استخدام غير آمن للصوت (مثال : متعلمون يضجّون في غرفة الفصل وفي ساحة المدرسة ، طفل يستمع إلى المذياع بصوت عالٍ ) اطلب من المتعلمين أن يفكروا بمواقف وشخصيات لوضع حلول آمنة لاستخدام الصوت.</a:t>
            </a:r>
            <a:endParaRPr lang="ar-KW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28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929063" y="1036095"/>
            <a:ext cx="6246537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 smtClean="0">
                <a:solidFill>
                  <a:schemeClr val="bg1"/>
                </a:solidFill>
              </a:rPr>
              <a:t>أنا أحمي نفسي من الأصوات العالية</a:t>
            </a:r>
            <a:endParaRPr lang="ar-KW" sz="4000" b="1" dirty="0">
              <a:solidFill>
                <a:schemeClr val="bg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9986481" y="734360"/>
            <a:ext cx="1514007" cy="1454046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( 2 )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وفائدتها                   </a:t>
            </a:r>
            <a:r>
              <a:rPr lang="ar-KW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41</a:t>
            </a:r>
            <a:endParaRPr lang="ar-KW" b="1" dirty="0"/>
          </a:p>
        </p:txBody>
      </p:sp>
      <p:sp>
        <p:nvSpPr>
          <p:cNvPr id="15" name="مستطيل 14"/>
          <p:cNvSpPr/>
          <p:nvPr/>
        </p:nvSpPr>
        <p:spPr>
          <a:xfrm>
            <a:off x="623568" y="2402982"/>
            <a:ext cx="11258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KW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رسم تصميمك : الطريقة الآمنة لحماية الأذن من أضرار الأصوات العالية والمزعجة.</a:t>
            </a:r>
            <a:endParaRPr lang="ar-SA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4386263" y="3486578"/>
            <a:ext cx="7261701" cy="241416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600" b="1" u="sng" dirty="0" smtClean="0">
                <a:solidFill>
                  <a:schemeClr val="accent1">
                    <a:lumMod val="75000"/>
                  </a:schemeClr>
                </a:solidFill>
              </a:rPr>
              <a:t>أنا أحمي نفسي من الأصوات المزعجة. </a:t>
            </a:r>
          </a:p>
          <a:p>
            <a:pPr algn="just"/>
            <a:r>
              <a:rPr lang="ar-KW" sz="3600" b="1" dirty="0" smtClean="0"/>
              <a:t>دع المتعلمين يرسمون أداة واحدة تستخدم للتعامل الآمن مع مصادر الصوت( سماعة الأذن ).</a:t>
            </a:r>
            <a:endParaRPr lang="ar-KW" sz="36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081088" y="75247"/>
            <a:ext cx="10347960" cy="5540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( 2-7 )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تكوين الممارسات الآمنة في استخدام مصادر الصوت والضوء والحرارة.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الممارسات الآمنة في التعامل مع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مصادر 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الصوت في المنزل والمدرسة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5" y="3440244"/>
            <a:ext cx="31908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4257675" y="1286027"/>
            <a:ext cx="6563173" cy="1101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bg1"/>
                </a:solidFill>
              </a:rPr>
              <a:t>أنا أحمي نفسي من الأصوات العالية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370621" y="1040077"/>
            <a:ext cx="1514007" cy="1454046"/>
          </a:xfrm>
          <a:prstGeom prst="ellipse">
            <a:avLst/>
          </a:prstGeom>
          <a:solidFill>
            <a:srgbClr val="BDFFBD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( 2)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دليل المعلم:  صفحة 41</a:t>
            </a:r>
            <a:endParaRPr lang="ar-KW" b="1" dirty="0"/>
          </a:p>
        </p:txBody>
      </p:sp>
      <p:sp>
        <p:nvSpPr>
          <p:cNvPr id="12" name="مستطيل 11"/>
          <p:cNvSpPr/>
          <p:nvPr/>
        </p:nvSpPr>
        <p:spPr>
          <a:xfrm>
            <a:off x="5212126" y="3044663"/>
            <a:ext cx="5801198" cy="2862322"/>
          </a:xfrm>
          <a:prstGeom prst="rect">
            <a:avLst/>
          </a:prstGeom>
          <a:solidFill>
            <a:srgbClr val="EFFFEF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>
                <a:solidFill>
                  <a:srgbClr val="FF0000"/>
                </a:solidFill>
              </a:rPr>
              <a:t>نوع النشاط : </a:t>
            </a:r>
            <a:r>
              <a:rPr lang="ar-KW" sz="3600" b="1" dirty="0" smtClean="0">
                <a:solidFill>
                  <a:srgbClr val="FF0000"/>
                </a:solidFill>
              </a:rPr>
              <a:t> </a:t>
            </a:r>
            <a:r>
              <a:rPr lang="ar-KW" sz="3600" b="1" dirty="0" smtClean="0"/>
              <a:t>فردي</a:t>
            </a:r>
            <a:endParaRPr lang="ar-KW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>
                <a:solidFill>
                  <a:srgbClr val="FF0000"/>
                </a:solidFill>
              </a:rPr>
              <a:t>المهارات المكتسبة :</a:t>
            </a:r>
            <a:r>
              <a:rPr lang="ar-KW" sz="3600" b="1" dirty="0">
                <a:solidFill>
                  <a:srgbClr val="FF0000"/>
                </a:solidFill>
              </a:rPr>
              <a:t> </a:t>
            </a:r>
            <a:r>
              <a:rPr lang="ar-KW" sz="3600" b="1" dirty="0" smtClean="0">
                <a:solidFill>
                  <a:srgbClr val="FF0000"/>
                </a:solidFill>
              </a:rPr>
              <a:t> </a:t>
            </a:r>
            <a:r>
              <a:rPr lang="ar-KW" sz="3600" b="1" dirty="0" smtClean="0"/>
              <a:t>الرسم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 smtClean="0">
                <a:solidFill>
                  <a:srgbClr val="FF0000"/>
                </a:solidFill>
              </a:rPr>
              <a:t>المواد المستخدمة : </a:t>
            </a:r>
            <a:r>
              <a:rPr lang="ar-KW" sz="3600" b="1" dirty="0" smtClean="0"/>
              <a:t>كتاب المتعلم</a:t>
            </a:r>
            <a:endParaRPr lang="ar-KW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600" b="1" u="sng" dirty="0">
                <a:solidFill>
                  <a:srgbClr val="FF0000"/>
                </a:solidFill>
              </a:rPr>
              <a:t>زمن النشاط المقترح </a:t>
            </a:r>
            <a:r>
              <a:rPr lang="ar-KW" sz="3600" b="1" u="sng" dirty="0" smtClean="0">
                <a:solidFill>
                  <a:srgbClr val="FF0000"/>
                </a:solidFill>
              </a:rPr>
              <a:t>:</a:t>
            </a:r>
            <a:r>
              <a:rPr lang="ar-KW" sz="3600" b="1" dirty="0">
                <a:solidFill>
                  <a:srgbClr val="FF0000"/>
                </a:solidFill>
              </a:rPr>
              <a:t> </a:t>
            </a:r>
            <a:r>
              <a:rPr lang="ar-KW" sz="3600" b="1" dirty="0" smtClean="0"/>
              <a:t>10 دقائق</a:t>
            </a:r>
          </a:p>
          <a:p>
            <a:endParaRPr lang="ar-KW" sz="36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081088" y="75247"/>
            <a:ext cx="10347960" cy="5540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( 2-7 )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تكوين الممارسات الآمنة في استخدام مصادر الصوت والضوء والحرارة.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الممارسات الآمنة في التعامل مع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مصادر 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الصوت في المنزل والمدرسة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" y="2387903"/>
            <a:ext cx="3790949" cy="37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96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دليل المعلم:  صفحة 41</a:t>
            </a:r>
            <a:endParaRPr lang="ar-KW" b="1" dirty="0"/>
          </a:p>
        </p:txBody>
      </p:sp>
      <p:sp>
        <p:nvSpPr>
          <p:cNvPr id="5" name="سحابة 4"/>
          <p:cNvSpPr/>
          <p:nvPr/>
        </p:nvSpPr>
        <p:spPr>
          <a:xfrm>
            <a:off x="9403829" y="1124261"/>
            <a:ext cx="2683240" cy="1738859"/>
          </a:xfrm>
          <a:prstGeom prst="cloud">
            <a:avLst/>
          </a:prstGeom>
          <a:solidFill>
            <a:srgbClr val="F0FABE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002060"/>
                </a:solidFill>
              </a:rPr>
              <a:t>ملاحظات</a:t>
            </a:r>
          </a:p>
          <a:p>
            <a:pPr algn="ctr"/>
            <a:r>
              <a:rPr lang="ar-KW" sz="2800" b="1" dirty="0">
                <a:solidFill>
                  <a:srgbClr val="002060"/>
                </a:solidFill>
              </a:rPr>
              <a:t>عامة </a:t>
            </a:r>
            <a:r>
              <a:rPr lang="ar-KW" sz="2800" b="1" dirty="0" smtClean="0">
                <a:solidFill>
                  <a:srgbClr val="002060"/>
                </a:solidFill>
              </a:rPr>
              <a:t>ومهمة</a:t>
            </a:r>
            <a:endParaRPr lang="ar-KW" sz="2800" b="1" dirty="0">
              <a:solidFill>
                <a:srgbClr val="00206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81088" y="75247"/>
            <a:ext cx="10347960" cy="5540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( 2-7 )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تكوين الممارسات الآمنة في استخدام مصادر الصوت والضوء والحرارة.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الممارسات الآمنة في التعامل مع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مصادر 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الصوت في المنزل والمدرسة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85826" y="1585913"/>
            <a:ext cx="8072437" cy="1571625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3200" b="1" dirty="0" smtClean="0"/>
              <a:t>اترك المجال للمتعلمين لوضع الحلول في </a:t>
            </a:r>
            <a:r>
              <a:rPr lang="ar-KW" sz="3200" b="1" smtClean="0"/>
              <a:t>كتاب المتعلم.</a:t>
            </a:r>
            <a:endParaRPr lang="ar-KW" sz="32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09564" y="3516631"/>
            <a:ext cx="8072437" cy="1571625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3200" b="1" dirty="0" smtClean="0"/>
              <a:t>يسمح هذا النشاط للمتعلم بالتفكير في طرق حماية الأذن من أضرار الأصوات العالية والمزعجة.</a:t>
            </a:r>
            <a:endParaRPr lang="ar-KW" sz="3200" dirty="0"/>
          </a:p>
        </p:txBody>
      </p:sp>
    </p:spTree>
    <p:extLst>
      <p:ext uri="{BB962C8B-B14F-4D97-AF65-F5344CB8AC3E}">
        <p14:creationId xmlns:p14="http://schemas.microsoft.com/office/powerpoint/2010/main" val="196125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0914" t="35156" r="22511" b="13086"/>
          <a:stretch/>
        </p:blipFill>
        <p:spPr>
          <a:xfrm>
            <a:off x="266691" y="228600"/>
            <a:ext cx="11777671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400050" y="1714499"/>
            <a:ext cx="11044238" cy="20288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77506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وفائدتها                   </a:t>
            </a:r>
            <a:r>
              <a:rPr lang="ar-KW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</a:t>
            </a:r>
            <a:r>
              <a:rPr lang="ar-KW" b="1" dirty="0"/>
              <a:t>؟</a:t>
            </a:r>
            <a:r>
              <a:rPr lang="ar-KW" b="1" dirty="0" smtClean="0"/>
              <a:t>                                                                                                      دليل المعلم:  صفحة 42</a:t>
            </a:r>
            <a:endParaRPr lang="ar-KW" b="1" dirty="0"/>
          </a:p>
        </p:txBody>
      </p:sp>
      <p:sp>
        <p:nvSpPr>
          <p:cNvPr id="12" name="مستطيل 11"/>
          <p:cNvSpPr/>
          <p:nvPr/>
        </p:nvSpPr>
        <p:spPr>
          <a:xfrm>
            <a:off x="8015288" y="855540"/>
            <a:ext cx="3796516" cy="1323439"/>
          </a:xfrm>
          <a:prstGeom prst="rect">
            <a:avLst/>
          </a:prstGeom>
          <a:solidFill>
            <a:srgbClr val="F0FABE"/>
          </a:solidFill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القيم الشخصية والأمن والسلامة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64695" y="2460901"/>
            <a:ext cx="11347109" cy="13840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KW" sz="2800" b="1" dirty="0" smtClean="0"/>
              <a:t>اربط القيم الشخصية </a:t>
            </a:r>
            <a:r>
              <a:rPr lang="ar-KW" sz="2800" b="1" u="sng" dirty="0" smtClean="0"/>
              <a:t>بالنشاطين</a:t>
            </a:r>
            <a:r>
              <a:rPr lang="ar-KW" sz="2800" b="1" dirty="0" smtClean="0"/>
              <a:t>  ( </a:t>
            </a:r>
            <a:r>
              <a:rPr lang="ar-KW" sz="2800" b="1" dirty="0" smtClean="0">
                <a:solidFill>
                  <a:srgbClr val="FF0000"/>
                </a:solidFill>
              </a:rPr>
              <a:t>1</a:t>
            </a:r>
            <a:r>
              <a:rPr lang="ar-KW" sz="2800" b="1" dirty="0" smtClean="0"/>
              <a:t> ) و(</a:t>
            </a:r>
            <a:r>
              <a:rPr lang="ar-KW" sz="2800" b="1" dirty="0" smtClean="0">
                <a:solidFill>
                  <a:srgbClr val="FF0000"/>
                </a:solidFill>
              </a:rPr>
              <a:t> 2 </a:t>
            </a:r>
            <a:r>
              <a:rPr lang="ar-KW" sz="2800" b="1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KW" sz="2800" b="1" dirty="0" smtClean="0"/>
              <a:t>حّث المتعلمين على عدم الصراخ وإزعاج الآخرين بمنبه السيارة إلا وقت الضرورة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KW" sz="2800" b="1" dirty="0" smtClean="0"/>
              <a:t> اصنع إشارة وضعها تحت التعامل الآمن والتعامل غير الآمن مع الصوت.</a:t>
            </a:r>
            <a:endParaRPr lang="ar-KW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8015288" y="4140656"/>
            <a:ext cx="379651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منزلي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10089" y="5097623"/>
            <a:ext cx="11347109" cy="11343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دع المتعلمين يبحثون في وسائل التكنولوجيا عن أضرار الأصوات غير الآمنة.</a:t>
            </a:r>
            <a:endParaRPr lang="ar-KW" sz="28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81088" y="75247"/>
            <a:ext cx="10347960" cy="5540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( 2-7 )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تكوين الممارسات الآمنة في استخدام مصادر الصوت والضوء والحرارة.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الممارسات الآمنة في التعامل مع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مصادر 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الصوت في المنزل والمدرسة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035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9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وفائدتها                   </a:t>
            </a:r>
            <a:r>
              <a:rPr lang="ar-KW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42</a:t>
            </a:r>
            <a:endParaRPr lang="ar-KW" b="1" dirty="0"/>
          </a:p>
        </p:txBody>
      </p:sp>
      <p:sp>
        <p:nvSpPr>
          <p:cNvPr id="12" name="مستطيل 11"/>
          <p:cNvSpPr/>
          <p:nvPr/>
        </p:nvSpPr>
        <p:spPr>
          <a:xfrm>
            <a:off x="8015288" y="855540"/>
            <a:ext cx="3796516" cy="1323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تعلمت من درس اليوم؟</a:t>
            </a:r>
            <a:endParaRPr lang="ar-SA" sz="40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369468" y="3675292"/>
            <a:ext cx="3442336" cy="108177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600" b="1" dirty="0" smtClean="0"/>
              <a:t>كتابة المصطلحات الجديدة</a:t>
            </a:r>
            <a:endParaRPr lang="ar-KW" sz="3600" b="1" dirty="0"/>
          </a:p>
        </p:txBody>
      </p:sp>
      <p:sp>
        <p:nvSpPr>
          <p:cNvPr id="11" name="مستطيل 10"/>
          <p:cNvSpPr/>
          <p:nvPr/>
        </p:nvSpPr>
        <p:spPr>
          <a:xfrm>
            <a:off x="7458075" y="4917526"/>
            <a:ext cx="4745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آمن</a:t>
            </a:r>
            <a:endParaRPr lang="ar-SA" sz="40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488566" y="4812311"/>
            <a:ext cx="47453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40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 آمن</a:t>
            </a:r>
            <a:endParaRPr lang="ar-SA" sz="40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081088" y="75247"/>
            <a:ext cx="10347960" cy="5540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( 2-7 )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تكوين الممارسات الآمنة في استخدام مصادر الصوت والضوء والحرارة.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الممارسات الآمنة في التعامل مع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مصادر 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الصوت في المنزل والمدرسة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310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505386" y="2381548"/>
            <a:ext cx="51812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شكراً لحضوركم</a:t>
            </a:r>
          </a:p>
          <a:p>
            <a:pPr algn="ctr"/>
            <a:r>
              <a:rPr lang="ar-KW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وحسن استماعكم</a:t>
            </a:r>
            <a:endParaRPr lang="ar-SA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814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22913" t="27734" r="49284" b="13673"/>
          <a:stretch/>
        </p:blipFill>
        <p:spPr>
          <a:xfrm>
            <a:off x="0" y="0"/>
            <a:ext cx="6100763" cy="6858000"/>
          </a:xfrm>
          <a:prstGeom prst="rect">
            <a:avLst/>
          </a:prstGeom>
        </p:spPr>
      </p:pic>
      <p:cxnSp>
        <p:nvCxnSpPr>
          <p:cNvPr id="5" name="رابط بشكل مرفق 4"/>
          <p:cNvCxnSpPr/>
          <p:nvPr/>
        </p:nvCxnSpPr>
        <p:spPr>
          <a:xfrm rot="10800000">
            <a:off x="6100765" y="871540"/>
            <a:ext cx="2657474" cy="957260"/>
          </a:xfrm>
          <a:prstGeom prst="bentConnector3">
            <a:avLst>
              <a:gd name="adj1" fmla="val 32796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مستطيل مستدير الزوايا 10"/>
          <p:cNvSpPr/>
          <p:nvPr/>
        </p:nvSpPr>
        <p:spPr>
          <a:xfrm>
            <a:off x="8758240" y="757238"/>
            <a:ext cx="3186114" cy="19002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200" b="1" dirty="0" smtClean="0">
                <a:solidFill>
                  <a:srgbClr val="C00000"/>
                </a:solidFill>
              </a:rPr>
              <a:t>الحصة الثالثة </a:t>
            </a:r>
          </a:p>
          <a:p>
            <a:pPr algn="ctr"/>
            <a:r>
              <a:rPr lang="ar-KW" sz="3200" dirty="0" smtClean="0"/>
              <a:t>مصادر الحرارة من حولنا</a:t>
            </a:r>
            <a:endParaRPr lang="ar-KW" sz="3200" dirty="0"/>
          </a:p>
        </p:txBody>
      </p:sp>
      <p:cxnSp>
        <p:nvCxnSpPr>
          <p:cNvPr id="13" name="رابط بشكل مرفق 12"/>
          <p:cNvCxnSpPr/>
          <p:nvPr/>
        </p:nvCxnSpPr>
        <p:spPr>
          <a:xfrm rot="10800000">
            <a:off x="6090047" y="1343029"/>
            <a:ext cx="2639617" cy="2586035"/>
          </a:xfrm>
          <a:prstGeom prst="bentConnector3">
            <a:avLst>
              <a:gd name="adj1" fmla="val 5595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مستطيل مستدير الزوايا 19"/>
          <p:cNvSpPr/>
          <p:nvPr/>
        </p:nvSpPr>
        <p:spPr>
          <a:xfrm>
            <a:off x="8758239" y="3200400"/>
            <a:ext cx="3186114" cy="2371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solidFill>
                  <a:srgbClr val="C00000"/>
                </a:solidFill>
              </a:rPr>
              <a:t>الحصة الأولى</a:t>
            </a:r>
          </a:p>
          <a:p>
            <a:pPr algn="ctr"/>
            <a:r>
              <a:rPr lang="ar-KW" sz="3200" dirty="0" smtClean="0"/>
              <a:t>الممارسات الآمنة أثناء استخدامات الضوء في المنزل والمدرسة</a:t>
            </a:r>
            <a:endParaRPr lang="ar-KW" sz="3200" dirty="0"/>
          </a:p>
        </p:txBody>
      </p:sp>
    </p:spTree>
    <p:extLst>
      <p:ext uri="{BB962C8B-B14F-4D97-AF65-F5344CB8AC3E}">
        <p14:creationId xmlns:p14="http://schemas.microsoft.com/office/powerpoint/2010/main" val="3002468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عرض 4"/>
          <p:cNvSpPr/>
          <p:nvPr/>
        </p:nvSpPr>
        <p:spPr>
          <a:xfrm>
            <a:off x="6981826" y="187199"/>
            <a:ext cx="5059679" cy="1384426"/>
          </a:xfrm>
          <a:prstGeom prst="flowChartDisplay">
            <a:avLst/>
          </a:prstGeom>
          <a:solidFill>
            <a:srgbClr val="FFC9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 العامة :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57213" y="5096172"/>
            <a:ext cx="11201399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ar-KW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التعرف على مصادر الصوت والضوء والحرارة في المنزل والمدرسة وفائدتها.</a:t>
            </a:r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خطط انسيابي: عرض 6"/>
          <p:cNvSpPr/>
          <p:nvPr/>
        </p:nvSpPr>
        <p:spPr>
          <a:xfrm>
            <a:off x="6981826" y="3453110"/>
            <a:ext cx="5059679" cy="1384426"/>
          </a:xfrm>
          <a:prstGeom prst="flowChartDisplay">
            <a:avLst/>
          </a:prstGeom>
          <a:solidFill>
            <a:srgbClr val="FFC9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 الخاصة :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5800" y="1790849"/>
            <a:ext cx="10887075" cy="1443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K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تفسير وتحليل الصفات والسلوك والظواهر والعمليات في الكائنات الحية والأشياء غير الحية من خلال الملاحظة والتفسير الموجه.</a:t>
            </a:r>
            <a:endParaRPr lang="ar-KW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20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</a:t>
            </a:r>
            <a:r>
              <a:rPr lang="ar-KW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والمدرسة </a:t>
            </a:r>
            <a:r>
              <a:rPr lang="ar-KW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وفائدتها.</a:t>
            </a:r>
            <a:endParaRPr lang="ar-SA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30</a:t>
            </a:r>
            <a:endParaRPr lang="ar-KW" b="1" dirty="0"/>
          </a:p>
        </p:txBody>
      </p:sp>
      <p:sp>
        <p:nvSpPr>
          <p:cNvPr id="8" name="مستطيل 7"/>
          <p:cNvSpPr/>
          <p:nvPr/>
        </p:nvSpPr>
        <p:spPr>
          <a:xfrm>
            <a:off x="2630397" y="535181"/>
            <a:ext cx="5791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مصادر الحرارة من حولنا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28600" y="1458511"/>
            <a:ext cx="11472863" cy="472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2800" b="1" dirty="0" smtClean="0"/>
              <a:t>الحصة : </a:t>
            </a:r>
            <a:r>
              <a:rPr lang="ar-KW" sz="2800" b="1" dirty="0" smtClean="0">
                <a:solidFill>
                  <a:schemeClr val="tx1"/>
                </a:solidFill>
              </a:rPr>
              <a:t>الثالثة</a:t>
            </a:r>
          </a:p>
          <a:p>
            <a:r>
              <a:rPr lang="ar-KW" sz="2800" b="1" dirty="0" smtClean="0"/>
              <a:t>معيار المنهج: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يصف ويتعرف </a:t>
            </a:r>
            <a:r>
              <a:rPr lang="ar-K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مصادر الصوت والضوء والحرارة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المختلفة في </a:t>
            </a:r>
            <a:r>
              <a:rPr lang="ar-K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المنزل </a:t>
            </a:r>
          </a:p>
          <a:p>
            <a:r>
              <a:rPr lang="ar-K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والمدرسة </a:t>
            </a:r>
            <a:r>
              <a:rPr lang="ar-KW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وفائدتها.</a:t>
            </a:r>
            <a:endParaRPr lang="ar-KW" sz="2800" b="1" dirty="0" smtClean="0"/>
          </a:p>
          <a:p>
            <a:endParaRPr lang="ar-KW" sz="2800" b="1" dirty="0" smtClean="0"/>
          </a:p>
          <a:p>
            <a:r>
              <a:rPr lang="ar-KW" sz="2800" b="1" dirty="0" smtClean="0"/>
              <a:t>المفاهيم العلمية المتضمنة في الكفاية الخاصة:</a:t>
            </a:r>
          </a:p>
          <a:p>
            <a:r>
              <a:rPr lang="ar-KW" sz="2800" b="1" dirty="0" smtClean="0">
                <a:solidFill>
                  <a:schemeClr val="tx1"/>
                </a:solidFill>
              </a:rPr>
              <a:t>1- للحرارة مصادر عديدة من حولنا.</a:t>
            </a:r>
          </a:p>
          <a:p>
            <a:r>
              <a:rPr lang="ar-KW" sz="2800" b="1" dirty="0" smtClean="0">
                <a:solidFill>
                  <a:schemeClr val="tx1"/>
                </a:solidFill>
              </a:rPr>
              <a:t>2- للحرارة فائدة كبيرة.</a:t>
            </a:r>
          </a:p>
          <a:p>
            <a:endParaRPr lang="ar-KW" sz="2800" b="1" dirty="0"/>
          </a:p>
          <a:p>
            <a:r>
              <a:rPr lang="ar-KW" sz="2800" b="1" dirty="0" smtClean="0"/>
              <a:t>مصادر التعلم :</a:t>
            </a:r>
          </a:p>
          <a:p>
            <a:r>
              <a:rPr lang="ar-KW" sz="2800" b="1" dirty="0" smtClean="0">
                <a:solidFill>
                  <a:schemeClr val="tx1"/>
                </a:solidFill>
              </a:rPr>
              <a:t>فيديو – حاسوب – مسجل – انترنت – أوراق عمل.</a:t>
            </a:r>
            <a:endParaRPr lang="ar-KW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6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وفائدتها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</a:t>
            </a:r>
            <a:r>
              <a:rPr lang="ar-KW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مصادر الحرارة من حولنا</a:t>
            </a:r>
            <a:endParaRPr lang="ar-S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30</a:t>
            </a:r>
            <a:endParaRPr lang="ar-KW" b="1" dirty="0"/>
          </a:p>
        </p:txBody>
      </p:sp>
      <p:sp>
        <p:nvSpPr>
          <p:cNvPr id="8" name="مستطيل 7"/>
          <p:cNvSpPr/>
          <p:nvPr/>
        </p:nvSpPr>
        <p:spPr>
          <a:xfrm rot="5400000">
            <a:off x="9536264" y="2647807"/>
            <a:ext cx="3842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النشاط التحفيزي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 flipH="1" flipV="1">
            <a:off x="8115300" y="2800350"/>
            <a:ext cx="1314450" cy="14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 flipV="1">
            <a:off x="7096125" y="1798597"/>
            <a:ext cx="1314450" cy="14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 flipV="1">
            <a:off x="7967662" y="2115779"/>
            <a:ext cx="1314450" cy="14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1"/>
          <p:cNvSpPr/>
          <p:nvPr/>
        </p:nvSpPr>
        <p:spPr>
          <a:xfrm>
            <a:off x="6895005" y="2114411"/>
            <a:ext cx="1185863" cy="470121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192"/>
            <a:ext cx="2214563" cy="2214563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2214563" y="682742"/>
            <a:ext cx="8658225" cy="5431482"/>
            <a:chOff x="2214563" y="682742"/>
            <a:chExt cx="8658225" cy="5431482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 rotWithShape="1">
            <a:blip r:embed="rId3" cstate="print"/>
            <a:srcRect l="41628" t="44518" r="23233" b="13268"/>
            <a:stretch/>
          </p:blipFill>
          <p:spPr>
            <a:xfrm>
              <a:off x="2214563" y="682742"/>
              <a:ext cx="8658225" cy="5431482"/>
            </a:xfrm>
            <a:prstGeom prst="rect">
              <a:avLst/>
            </a:prstGeom>
          </p:spPr>
        </p:pic>
        <p:sp>
          <p:nvSpPr>
            <p:cNvPr id="3" name="مستطيل 2"/>
            <p:cNvSpPr/>
            <p:nvPr/>
          </p:nvSpPr>
          <p:spPr>
            <a:xfrm>
              <a:off x="6843713" y="1500721"/>
              <a:ext cx="4029075" cy="40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KW" sz="2800" dirty="0" smtClean="0">
                  <a:solidFill>
                    <a:schemeClr val="tx1"/>
                  </a:solidFill>
                </a:rPr>
                <a:t>دع المتعلمين يقترحون عدَة طرق لصنع الفشار.</a:t>
              </a:r>
            </a:p>
            <a:p>
              <a:endParaRPr lang="ar-KW" sz="28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ar-KW" sz="28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نوع النشاط : </a:t>
              </a:r>
              <a:r>
                <a:rPr lang="ar-KW" sz="2800" dirty="0" smtClean="0">
                  <a:solidFill>
                    <a:schemeClr val="tx1"/>
                  </a:solidFill>
                </a:rPr>
                <a:t>عرض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ar-KW" sz="28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المهارات المكتسبة : </a:t>
              </a:r>
              <a:r>
                <a:rPr lang="ar-KW" sz="2800" dirty="0" smtClean="0">
                  <a:solidFill>
                    <a:schemeClr val="tx1"/>
                  </a:solidFill>
                </a:rPr>
                <a:t>الملاحظة – التحليل – التوقع – التواصل اللفظي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ar-KW" sz="28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ar-KW" sz="2800" b="1" u="sng" dirty="0" smtClean="0">
                  <a:solidFill>
                    <a:schemeClr val="accent2">
                      <a:lumMod val="50000"/>
                    </a:schemeClr>
                  </a:solidFill>
                </a:rPr>
                <a:t>زمن النشاط المقترح : </a:t>
              </a:r>
              <a:r>
                <a:rPr lang="ar-KW" sz="2800" dirty="0" smtClean="0">
                  <a:solidFill>
                    <a:schemeClr val="tx1"/>
                  </a:solidFill>
                </a:rPr>
                <a:t>5 دقائق</a:t>
              </a:r>
              <a:endParaRPr lang="ar-KW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2495549" y="1500721"/>
              <a:ext cx="4029075" cy="4371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ar-KW" sz="2400" dirty="0">
                  <a:solidFill>
                    <a:schemeClr val="tx1"/>
                  </a:solidFill>
                </a:rPr>
                <a:t>ا</a:t>
              </a:r>
              <a:r>
                <a:rPr lang="ar-KW" sz="2400" dirty="0" smtClean="0">
                  <a:solidFill>
                    <a:schemeClr val="tx1"/>
                  </a:solidFill>
                </a:rPr>
                <a:t>عرض على المتعلمين صورة حبوب ذرة واطلب منهم اقتراح طرق مختلفة لطهي هذه الحبوب 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ar-KW" sz="2400" dirty="0">
                  <a:solidFill>
                    <a:schemeClr val="tx1"/>
                  </a:solidFill>
                </a:rPr>
                <a:t>ا</a:t>
              </a:r>
              <a:r>
                <a:rPr lang="ar-KW" sz="2400" dirty="0" smtClean="0">
                  <a:solidFill>
                    <a:schemeClr val="tx1"/>
                  </a:solidFill>
                </a:rPr>
                <a:t>طلب من المتعلمين الإجابة على السؤال السابق إما بالرسم أو بالكتابة أو شفهياً حسب مستويات </a:t>
              </a:r>
              <a:r>
                <a:rPr lang="ar-KW" sz="2400" dirty="0" err="1" smtClean="0">
                  <a:solidFill>
                    <a:schemeClr val="tx1"/>
                  </a:solidFill>
                </a:rPr>
                <a:t>التعلم.ِ</a:t>
              </a:r>
              <a:endParaRPr lang="ar-KW" sz="2400" dirty="0" smtClean="0">
                <a:solidFill>
                  <a:schemeClr val="tx1"/>
                </a:solidFill>
              </a:endParaRPr>
            </a:p>
            <a:p>
              <a:endParaRPr lang="ar-KW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نتيجة بحث الصور عن الذر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70" y="4438518"/>
            <a:ext cx="2528572" cy="18964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10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14664" y="722124"/>
            <a:ext cx="7742054" cy="1101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bg1"/>
                </a:solidFill>
              </a:rPr>
              <a:t>بماذا نشعر عند الوقوف قليلاً في فناء المدرسة؟</a:t>
            </a:r>
          </a:p>
          <a:p>
            <a:pPr algn="ctr"/>
            <a:r>
              <a:rPr lang="ar-KW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رحلة </a:t>
            </a:r>
            <a:r>
              <a:rPr lang="ar-KW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خارجية أو ساحة </a:t>
            </a:r>
            <a:r>
              <a:rPr lang="ar-KW" sz="36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المدرسة )</a:t>
            </a:r>
            <a:endParaRPr lang="ar-KW" sz="3600" b="1" dirty="0">
              <a:solidFill>
                <a:srgbClr val="FFFF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0505533" y="558840"/>
            <a:ext cx="1514007" cy="1454046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( 1 )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 دليل المعلم:  صفحة 31</a:t>
            </a:r>
            <a:endParaRPr lang="ar-KW" b="1" dirty="0"/>
          </a:p>
        </p:txBody>
      </p:sp>
      <p:sp>
        <p:nvSpPr>
          <p:cNvPr id="2" name="مستطيل 1"/>
          <p:cNvSpPr/>
          <p:nvPr/>
        </p:nvSpPr>
        <p:spPr>
          <a:xfrm>
            <a:off x="4796483" y="2105117"/>
            <a:ext cx="7176965" cy="3785652"/>
          </a:xfrm>
          <a:prstGeom prst="rect">
            <a:avLst/>
          </a:prstGeom>
          <a:noFill/>
          <a:ln>
            <a:solidFill>
              <a:srgbClr val="BC14A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صطحب المتعلمين خارج المختبر</a:t>
            </a:r>
          </a:p>
          <a:p>
            <a:pPr algn="ctr"/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دعهم يقفون قليلاً في فناء المدرسة ليشعروا </a:t>
            </a:r>
          </a:p>
          <a:p>
            <a:pPr algn="ctr"/>
            <a:r>
              <a:rPr lang="ar-K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بحرارة </a:t>
            </a:r>
            <a:r>
              <a:rPr lang="ar-KW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الشمس.</a:t>
            </a:r>
          </a:p>
          <a:p>
            <a:pPr algn="ctr"/>
            <a:endParaRPr lang="ar-KW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408547" y="4658413"/>
            <a:ext cx="2438488" cy="1200329"/>
          </a:xfrm>
          <a:prstGeom prst="rect">
            <a:avLst/>
          </a:prstGeom>
          <a:solidFill>
            <a:srgbClr val="BDFFBD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قدموا لي وصفاً</a:t>
            </a:r>
          </a:p>
          <a:p>
            <a:pPr algn="ctr"/>
            <a:r>
              <a:rPr lang="ar-KW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لما تشعرون به</a:t>
            </a:r>
            <a:endParaRPr lang="ar-SA" sz="3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تيجة بحث الصور عن فصل الصي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1"/>
          <a:stretch/>
        </p:blipFill>
        <p:spPr bwMode="auto">
          <a:xfrm>
            <a:off x="59960" y="2101709"/>
            <a:ext cx="4618510" cy="378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2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14664" y="722124"/>
            <a:ext cx="7742054" cy="1101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 smtClean="0">
                <a:solidFill>
                  <a:schemeClr val="bg1"/>
                </a:solidFill>
              </a:rPr>
              <a:t>بماذا نشعر عند الوقوف قليلاً في فناء المدرسة؟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0505533" y="558840"/>
            <a:ext cx="1514007" cy="1454046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2800" b="1" dirty="0" smtClean="0"/>
              <a:t>النشاط</a:t>
            </a:r>
          </a:p>
          <a:p>
            <a:pPr algn="ctr"/>
            <a:r>
              <a:rPr lang="ar-KW" sz="2800" b="1" dirty="0" smtClean="0"/>
              <a:t>( 1 )</a:t>
            </a:r>
            <a:endParaRPr lang="ar-KW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81088" y="75247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( 1-2 )</a:t>
            </a:r>
            <a:r>
              <a:rPr lang="ar-KW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التعرف على مصادر الصوت والضوء والحرارة في المنزل والمدرسة </a:t>
            </a:r>
            <a:r>
              <a:rPr lang="ar-K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وفائدتها                   </a:t>
            </a:r>
            <a:r>
              <a:rPr lang="ar-KW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الدرس : مصادر الحرارة من حولنا</a:t>
            </a:r>
            <a:endParaRPr lang="ar-KW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109664" y="6388422"/>
            <a:ext cx="10347960" cy="36576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 smtClean="0"/>
              <a:t>كتاب التلميذ: صفحة ؟                                                                                                     دليل المعلم:  صفحة 31</a:t>
            </a:r>
            <a:endParaRPr lang="ar-KW" b="1" dirty="0"/>
          </a:p>
        </p:txBody>
      </p:sp>
      <p:sp>
        <p:nvSpPr>
          <p:cNvPr id="2" name="مستطيل 1"/>
          <p:cNvSpPr/>
          <p:nvPr/>
        </p:nvSpPr>
        <p:spPr>
          <a:xfrm>
            <a:off x="185851" y="2059755"/>
            <a:ext cx="11833689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نوع النشاط : </a:t>
            </a:r>
            <a:r>
              <a:rPr lang="ar-KW" sz="3200" b="1" dirty="0" smtClean="0"/>
              <a:t>جماعي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المهارات المكتسبة : </a:t>
            </a:r>
            <a:r>
              <a:rPr lang="ar-KW" sz="3200" b="1" dirty="0" smtClean="0"/>
              <a:t>الملاحظة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 smtClean="0">
                <a:solidFill>
                  <a:srgbClr val="0070C0"/>
                </a:solidFill>
              </a:rPr>
              <a:t>المواد المستخدمة : </a:t>
            </a:r>
            <a:r>
              <a:rPr lang="ar-KW" sz="3200" b="1" dirty="0" smtClean="0"/>
              <a:t>ساحة المدرسة- نظارات شمسية – عدسات محدبة – مظلة - قبعات</a:t>
            </a:r>
            <a:endParaRPr lang="ar-KW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KW" sz="3200" b="1" u="sng" dirty="0">
                <a:solidFill>
                  <a:srgbClr val="0070C0"/>
                </a:solidFill>
              </a:rPr>
              <a:t>زمن النشاط المقترح : </a:t>
            </a:r>
            <a:r>
              <a:rPr lang="ar-KW" sz="3200" b="1" dirty="0"/>
              <a:t>5 دقائق</a:t>
            </a:r>
          </a:p>
        </p:txBody>
      </p:sp>
      <p:pic>
        <p:nvPicPr>
          <p:cNvPr id="1026" name="Picture 2" descr="نتيجة بحث الصور عن نظارات كليب ار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22" y="4965792"/>
            <a:ext cx="2124489" cy="77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قبعة كليب ار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67" y="4686489"/>
            <a:ext cx="2011009" cy="12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01" y="4211041"/>
            <a:ext cx="2237443" cy="2060432"/>
          </a:xfrm>
          <a:prstGeom prst="rect">
            <a:avLst/>
          </a:prstGeom>
        </p:spPr>
      </p:pic>
      <p:pic>
        <p:nvPicPr>
          <p:cNvPr id="1034" name="Picture 10" descr="نتيجة بحث الصور عن عدسة محدبة كليب ارت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357613"/>
            <a:ext cx="1693690" cy="16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05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</TotalTime>
  <Words>2140</Words>
  <Application>Microsoft Office PowerPoint</Application>
  <PresentationFormat>Custom</PresentationFormat>
  <Paragraphs>270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badriya alhussaini</dc:creator>
  <cp:lastModifiedBy>lenovo</cp:lastModifiedBy>
  <cp:revision>139</cp:revision>
  <dcterms:created xsi:type="dcterms:W3CDTF">2016-09-29T10:47:57Z</dcterms:created>
  <dcterms:modified xsi:type="dcterms:W3CDTF">2017-02-04T14:30:58Z</dcterms:modified>
</cp:coreProperties>
</file>