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32" r:id="rId1"/>
    <p:sldMasterId id="2147483744" r:id="rId2"/>
  </p:sldMasterIdLst>
  <p:notesMasterIdLst>
    <p:notesMasterId r:id="rId47"/>
  </p:notesMasterIdLst>
  <p:sldIdLst>
    <p:sldId id="401" r:id="rId3"/>
    <p:sldId id="396" r:id="rId4"/>
    <p:sldId id="397" r:id="rId5"/>
    <p:sldId id="399" r:id="rId6"/>
    <p:sldId id="273" r:id="rId7"/>
    <p:sldId id="280" r:id="rId8"/>
    <p:sldId id="281" r:id="rId9"/>
    <p:sldId id="28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1" r:id="rId18"/>
    <p:sldId id="370" r:id="rId19"/>
    <p:sldId id="268" r:id="rId20"/>
    <p:sldId id="372" r:id="rId21"/>
    <p:sldId id="374" r:id="rId22"/>
    <p:sldId id="375" r:id="rId23"/>
    <p:sldId id="377" r:id="rId24"/>
    <p:sldId id="343" r:id="rId25"/>
    <p:sldId id="363" r:id="rId26"/>
    <p:sldId id="361" r:id="rId27"/>
    <p:sldId id="261" r:id="rId28"/>
    <p:sldId id="379" r:id="rId29"/>
    <p:sldId id="364" r:id="rId30"/>
    <p:sldId id="271" r:id="rId31"/>
    <p:sldId id="265" r:id="rId32"/>
    <p:sldId id="382" r:id="rId33"/>
    <p:sldId id="383" r:id="rId34"/>
    <p:sldId id="365" r:id="rId35"/>
    <p:sldId id="266" r:id="rId36"/>
    <p:sldId id="385" r:id="rId37"/>
    <p:sldId id="369" r:id="rId38"/>
    <p:sldId id="305" r:id="rId39"/>
    <p:sldId id="391" r:id="rId40"/>
    <p:sldId id="398" r:id="rId41"/>
    <p:sldId id="389" r:id="rId42"/>
    <p:sldId id="386" r:id="rId43"/>
    <p:sldId id="387" r:id="rId44"/>
    <p:sldId id="388" r:id="rId45"/>
    <p:sldId id="356" r:id="rId4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85820" autoAdjust="0"/>
  </p:normalViewPr>
  <p:slideViewPr>
    <p:cSldViewPr>
      <p:cViewPr>
        <p:scale>
          <a:sx n="90" d="100"/>
          <a:sy n="90" d="100"/>
        </p:scale>
        <p:origin x="-80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81702E7-79F4-49B3-AC5E-74CC5EF4D582}" type="datetimeFigureOut">
              <a:rPr lang="ar-SA" smtClean="0"/>
              <a:pPr/>
              <a:t>13/05/1438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A98F3E4-9125-4C7A-A1E0-2D0E26B44CA7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6266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CD66F-CC1D-45A4-B997-D4D5EBA28764}" type="datetimeFigureOut">
              <a:rPr lang="ar-SA" smtClean="0"/>
              <a:pPr/>
              <a:t>13/05/1438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3375-7EC2-466A-91D9-439599B8E79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CD66F-CC1D-45A4-B997-D4D5EBA28764}" type="datetimeFigureOut">
              <a:rPr lang="ar-SA" smtClean="0"/>
              <a:pPr/>
              <a:t>13/05/1438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3375-7EC2-466A-91D9-439599B8E79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CD66F-CC1D-45A4-B997-D4D5EBA28764}" type="datetimeFigureOut">
              <a:rPr lang="ar-SA" smtClean="0"/>
              <a:pPr/>
              <a:t>13/05/1438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3375-7EC2-466A-91D9-439599B8E79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575" y="-4763"/>
            <a:ext cx="3761184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1" y="1380069"/>
            <a:ext cx="6430967" cy="2616199"/>
          </a:xfrm>
        </p:spPr>
        <p:txBody>
          <a:bodyPr anchor="b">
            <a:normAutofit/>
          </a:bodyPr>
          <a:lstStyle>
            <a:lvl1pPr algn="r">
              <a:defRPr sz="4500">
                <a:effectLst/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3" y="3996267"/>
            <a:ext cx="5240734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13/05/1438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9309" y="5883276"/>
            <a:ext cx="3243033" cy="365125"/>
          </a:xfrm>
        </p:spPr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01852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13/05/1438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893" y="5867132"/>
            <a:ext cx="413375" cy="365125"/>
          </a:xfrm>
        </p:spPr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84856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0" y="2666999"/>
            <a:ext cx="6698060" cy="2110382"/>
          </a:xfrm>
        </p:spPr>
        <p:txBody>
          <a:bodyPr anchor="b"/>
          <a:lstStyle>
            <a:lvl1pPr algn="r">
              <a:defRPr sz="3000" b="0" cap="none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4777381"/>
            <a:ext cx="669806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13/05/1438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52901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685801"/>
            <a:ext cx="7514035" cy="1752599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35" y="2667000"/>
            <a:ext cx="3671291" cy="312420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667000"/>
            <a:ext cx="3671292" cy="3124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13/05/1438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15598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2658533"/>
            <a:ext cx="3455391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3335337"/>
            <a:ext cx="3671292" cy="2455862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66" y="2667000"/>
            <a:ext cx="3466903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3335337"/>
            <a:ext cx="3671292" cy="2455862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13/05/1438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1168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13/05/1438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32821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13/05/1438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16872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1600200"/>
            <a:ext cx="2661841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25" y="685800"/>
            <a:ext cx="4680743" cy="5105401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2971800"/>
            <a:ext cx="266184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13/05/1438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75678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CD66F-CC1D-45A4-B997-D4D5EBA28764}" type="datetimeFigureOut">
              <a:rPr lang="ar-SA" smtClean="0"/>
              <a:pPr/>
              <a:t>13/05/1438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3375-7EC2-466A-91D9-439599B8E79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3" y="1752599"/>
            <a:ext cx="4069619" cy="13716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1" y="914400"/>
            <a:ext cx="246073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43" y="3124199"/>
            <a:ext cx="406961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13/05/1438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47493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4732865"/>
            <a:ext cx="7514033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5299603"/>
            <a:ext cx="7514033" cy="493712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13/05/1438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25645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0"/>
            <a:ext cx="7514033" cy="3048000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343400"/>
            <a:ext cx="7514035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13/05/1438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16030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09" y="3428999"/>
            <a:ext cx="6399611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343400"/>
            <a:ext cx="751403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13/05/1438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27511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3308581"/>
            <a:ext cx="7514032" cy="1468800"/>
          </a:xfrm>
        </p:spPr>
        <p:txBody>
          <a:bodyPr anchor="b">
            <a:normAutofit/>
          </a:bodyPr>
          <a:lstStyle>
            <a:lvl1pPr algn="r">
              <a:defRPr sz="2400" b="0" cap="none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777381"/>
            <a:ext cx="7514033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13/05/1438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48153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5" y="3886200"/>
            <a:ext cx="7514033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1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/>
              <a:t>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775200"/>
            <a:ext cx="7514033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13/05/1438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25040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1"/>
            <a:ext cx="7514034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4" y="3505200"/>
            <a:ext cx="751403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1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/>
              <a:t>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343400"/>
            <a:ext cx="7514035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13/05/1438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521429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13/05/1438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24521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2" y="685800"/>
            <a:ext cx="1327777" cy="5105400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34" y="685800"/>
            <a:ext cx="6014807" cy="5105400"/>
          </a:xfrm>
        </p:spPr>
        <p:txBody>
          <a:bodyPr vert="eaVert" anchor="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13/05/1438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9520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CD66F-CC1D-45A4-B997-D4D5EBA28764}" type="datetimeFigureOut">
              <a:rPr lang="ar-SA" smtClean="0"/>
              <a:pPr/>
              <a:t>13/05/1438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3375-7EC2-466A-91D9-439599B8E79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CD66F-CC1D-45A4-B997-D4D5EBA28764}" type="datetimeFigureOut">
              <a:rPr lang="ar-SA" smtClean="0"/>
              <a:pPr/>
              <a:t>13/05/1438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3375-7EC2-466A-91D9-439599B8E79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CD66F-CC1D-45A4-B997-D4D5EBA28764}" type="datetimeFigureOut">
              <a:rPr lang="ar-SA" smtClean="0"/>
              <a:pPr/>
              <a:t>13/05/1438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3375-7EC2-466A-91D9-439599B8E79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CD66F-CC1D-45A4-B997-D4D5EBA28764}" type="datetimeFigureOut">
              <a:rPr lang="ar-SA" smtClean="0"/>
              <a:pPr/>
              <a:t>13/05/1438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3375-7EC2-466A-91D9-439599B8E79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CD66F-CC1D-45A4-B997-D4D5EBA28764}" type="datetimeFigureOut">
              <a:rPr lang="ar-SA" smtClean="0"/>
              <a:pPr/>
              <a:t>13/05/1438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3375-7EC2-466A-91D9-439599B8E79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CD66F-CC1D-45A4-B997-D4D5EBA28764}" type="datetimeFigureOut">
              <a:rPr lang="ar-SA" smtClean="0"/>
              <a:pPr/>
              <a:t>13/05/1438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3375-7EC2-466A-91D9-439599B8E79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CD66F-CC1D-45A4-B997-D4D5EBA28764}" type="datetimeFigureOut">
              <a:rPr lang="ar-SA" smtClean="0"/>
              <a:pPr/>
              <a:t>13/05/1438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3375-7EC2-466A-91D9-439599B8E79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CD66F-CC1D-45A4-B997-D4D5EBA28764}" type="datetimeFigureOut">
              <a:rPr lang="ar-SA" smtClean="0"/>
              <a:pPr/>
              <a:t>13/05/1438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03375-7EC2-466A-91D9-439599B8E791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09" y="1"/>
            <a:ext cx="1827610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34" y="685801"/>
            <a:ext cx="7514035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3" y="2667000"/>
            <a:ext cx="7514035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9492" y="5883276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67CE7DD-4823-4C1F-BBA2-BB0ED5AF9123}" type="datetimeFigureOut">
              <a:rPr lang="ar-KW" smtClean="0"/>
              <a:pPr/>
              <a:t>13/05/1438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0" y="5883276"/>
            <a:ext cx="5313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893" y="5883276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361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ctr" defTabSz="342900" rtl="1" eaLnBrk="1" latinLnBrk="0" hangingPunct="1">
        <a:spcBef>
          <a:spcPct val="0"/>
        </a:spcBef>
        <a:buNone/>
        <a:defRPr sz="3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14313" indent="-214313" algn="r" defTabSz="342900" rtl="1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57213" indent="-214313" algn="r" defTabSz="342900" rtl="1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00113" indent="-214313" algn="r" defTabSz="342900" rtl="1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3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7288" indent="-128588" algn="r" defTabSz="342900" rtl="1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00188" indent="-128588" algn="r" defTabSz="342900" rtl="1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r" defTabSz="342900" rtl="1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r" defTabSz="342900" rtl="1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r" defTabSz="342900" rtl="1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r" defTabSz="342900" rtl="1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5004050" y="957038"/>
            <a:ext cx="4120311" cy="156966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KW" sz="24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وزارة التربية</a:t>
            </a:r>
          </a:p>
          <a:p>
            <a:pPr algn="ctr"/>
            <a:r>
              <a:rPr lang="ar-KW" sz="24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التوجيه الفني العام للعلوم</a:t>
            </a:r>
          </a:p>
          <a:p>
            <a:pPr algn="ctr"/>
            <a:r>
              <a:rPr lang="ar-KW" sz="24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اللجنة الفنية المشتركة للمرحلة الابتدائية</a:t>
            </a:r>
            <a:endParaRPr lang="ar-KW" sz="2400" b="1" spc="5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835792" y="2780930"/>
            <a:ext cx="7416824" cy="2062103"/>
          </a:xfrm>
          <a:prstGeom prst="rect">
            <a:avLst/>
          </a:prstGeom>
          <a:solidFill>
            <a:srgbClr val="8FFF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خطة توطين التدريب للمنهج الوطني القائم على الكفايات </a:t>
            </a:r>
          </a:p>
          <a:p>
            <a:pPr algn="ctr"/>
            <a:r>
              <a:rPr lang="ar-KW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الأسبوع العاشر للصف الأول الابتدائي </a:t>
            </a:r>
          </a:p>
          <a:p>
            <a:pPr algn="ctr"/>
            <a:r>
              <a:rPr lang="ar-KW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الفصل الدراسي الثاني العام الدراسي 2016-2017</a:t>
            </a:r>
            <a:endParaRPr lang="ar-S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C:\صور\خلفيات 2010\تزيين\ku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941" y="128365"/>
            <a:ext cx="557213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1403648" y="5013180"/>
            <a:ext cx="633670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إعداد</a:t>
            </a:r>
          </a:p>
          <a:p>
            <a:pPr algn="ctr"/>
            <a:r>
              <a:rPr lang="ar-KW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منطقة مبارك الكبير التعليمية</a:t>
            </a:r>
            <a:endParaRPr lang="ar-SA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33CC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337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4"/>
          <p:cNvSpPr>
            <a:spLocks noChangeArrowheads="1"/>
          </p:cNvSpPr>
          <p:nvPr/>
        </p:nvSpPr>
        <p:spPr bwMode="auto">
          <a:xfrm>
            <a:off x="2490167" y="304800"/>
            <a:ext cx="43636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KW" altLang="ar-KW" sz="5400" b="1" dirty="0">
                <a:solidFill>
                  <a:srgbClr val="FF0000"/>
                </a:solidFill>
              </a:rPr>
              <a:t>ما هو دور المعلم؟</a:t>
            </a:r>
            <a:r>
              <a:rPr lang="en-US" altLang="ar-KW" sz="4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683568" y="1340768"/>
            <a:ext cx="7802023" cy="707886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ar-KW" altLang="ar-KW" sz="4000" b="1" dirty="0" smtClean="0"/>
              <a:t>إعطاء المتعلمين الفرصة </a:t>
            </a:r>
            <a:r>
              <a:rPr lang="ar-KW" altLang="ar-KW" sz="4000" b="1" dirty="0"/>
              <a:t>لتطوير مشاريعهم. </a:t>
            </a:r>
          </a:p>
        </p:txBody>
      </p:sp>
      <p:pic>
        <p:nvPicPr>
          <p:cNvPr id="5" name="صورة 4" descr="54fda487-bd22-4c4a-803b-34e5ed2f65d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9" y="3068960"/>
            <a:ext cx="780202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5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4"/>
          <p:cNvSpPr>
            <a:spLocks noChangeArrowheads="1"/>
          </p:cNvSpPr>
          <p:nvPr/>
        </p:nvSpPr>
        <p:spPr bwMode="auto">
          <a:xfrm>
            <a:off x="2490167" y="304800"/>
            <a:ext cx="43636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KW" altLang="ar-KW" sz="5400" b="1" dirty="0">
                <a:solidFill>
                  <a:srgbClr val="FF0000"/>
                </a:solidFill>
              </a:rPr>
              <a:t>ما هو دور المعلم؟</a:t>
            </a:r>
            <a:r>
              <a:rPr lang="en-US" altLang="ar-KW" sz="4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8315" name="Rectangle 11"/>
          <p:cNvSpPr>
            <a:spLocks noChangeArrowheads="1"/>
          </p:cNvSpPr>
          <p:nvPr/>
        </p:nvSpPr>
        <p:spPr bwMode="auto">
          <a:xfrm>
            <a:off x="539552" y="1844824"/>
            <a:ext cx="7904536" cy="70814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ar-KW" altLang="ar-KW" sz="4000" b="1" dirty="0" smtClean="0"/>
              <a:t>أن تكون المشاريع في </a:t>
            </a:r>
            <a:r>
              <a:rPr lang="ar-KW" altLang="ar-KW" sz="4000" b="1" dirty="0"/>
              <a:t>محيط المتعلم.  </a:t>
            </a:r>
          </a:p>
        </p:txBody>
      </p:sp>
      <p:pic>
        <p:nvPicPr>
          <p:cNvPr id="10" name="صورة 9" descr="152218_mn66c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3284984"/>
            <a:ext cx="4139952" cy="3055390"/>
          </a:xfrm>
          <a:prstGeom prst="rect">
            <a:avLst/>
          </a:prstGeom>
        </p:spPr>
      </p:pic>
      <p:pic>
        <p:nvPicPr>
          <p:cNvPr id="11" name="صورة 10" descr="cartoon-house-67999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068960"/>
            <a:ext cx="3110068" cy="335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7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4"/>
          <p:cNvSpPr>
            <a:spLocks noChangeArrowheads="1"/>
          </p:cNvSpPr>
          <p:nvPr/>
        </p:nvSpPr>
        <p:spPr bwMode="auto">
          <a:xfrm>
            <a:off x="2490167" y="304800"/>
            <a:ext cx="43636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KW" altLang="ar-KW" sz="5400" b="1" dirty="0">
                <a:solidFill>
                  <a:srgbClr val="FF0000"/>
                </a:solidFill>
              </a:rPr>
              <a:t>ما هو دور المعلم؟</a:t>
            </a:r>
            <a:r>
              <a:rPr lang="en-US" altLang="ar-KW" sz="4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9336" name="Rectangle 8"/>
          <p:cNvSpPr>
            <a:spLocks noChangeArrowheads="1"/>
          </p:cNvSpPr>
          <p:nvPr/>
        </p:nvSpPr>
        <p:spPr bwMode="auto">
          <a:xfrm>
            <a:off x="467544" y="1772816"/>
            <a:ext cx="7940668" cy="10838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ar-KW" altLang="ar-KW" sz="4000" b="1" dirty="0"/>
              <a:t>أكد فرص تحقيق الروابط مع المواد الأخرى.  </a:t>
            </a:r>
          </a:p>
          <a:p>
            <a:pPr algn="ctr"/>
            <a:endParaRPr lang="en-US" altLang="ar-KW" sz="4000" b="1" dirty="0"/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899592" y="3298804"/>
            <a:ext cx="7344816" cy="3210426"/>
            <a:chOff x="230" y="1968"/>
            <a:chExt cx="5265" cy="2352"/>
          </a:xfrm>
        </p:grpSpPr>
        <p:pic>
          <p:nvPicPr>
            <p:cNvPr id="99338" name="Picture 5" descr="C:\Documents and Settings\User\Desktop\رسوم للعرض\imagesCACQCP8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312"/>
              <a:ext cx="997" cy="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7" descr="C:\Documents and Settings\User\Desktop\رسوم للعرض\art-380-95-115-80-c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3360"/>
              <a:ext cx="713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8" name="Picture 16" descr="C:\Documents and Settings\User\Desktop\رسوم للعرض\welcome_gree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640"/>
              <a:ext cx="1271" cy="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17" descr="C:\Documents and Settings\User\Desktop\رسوم للعرض\TN_boy_with_math_symbols_and_book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352"/>
              <a:ext cx="1024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0" name="Picture 18" descr="C:\Documents and Settings\User\My Documents\My Pictures\untitled ععع.bmp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400"/>
              <a:ext cx="746" cy="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344" name="Picture 16" descr="50px-Mosqu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" y="1968"/>
              <a:ext cx="704" cy="1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345" name="Picture 17" descr="music_clipart[1]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3204"/>
              <a:ext cx="988" cy="1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753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4"/>
          <p:cNvSpPr>
            <a:spLocks noChangeArrowheads="1"/>
          </p:cNvSpPr>
          <p:nvPr/>
        </p:nvSpPr>
        <p:spPr bwMode="auto">
          <a:xfrm>
            <a:off x="2730799" y="468275"/>
            <a:ext cx="43636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KW" altLang="ar-KW" sz="5400" b="1" dirty="0">
                <a:solidFill>
                  <a:srgbClr val="FF0000"/>
                </a:solidFill>
              </a:rPr>
              <a:t>ما هو دور المعلم؟</a:t>
            </a:r>
            <a:r>
              <a:rPr lang="en-US" altLang="ar-KW" sz="4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1475657" y="2005607"/>
            <a:ext cx="7069104" cy="646331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ar-KW" altLang="ar-KW" sz="3600" b="1" dirty="0"/>
              <a:t>دعهم يركزون على مهارة الملاحظة.</a:t>
            </a:r>
          </a:p>
        </p:txBody>
      </p:sp>
      <p:sp>
        <p:nvSpPr>
          <p:cNvPr id="101391" name="Rectangle 15"/>
          <p:cNvSpPr>
            <a:spLocks noChangeArrowheads="1"/>
          </p:cNvSpPr>
          <p:nvPr/>
        </p:nvSpPr>
        <p:spPr bwMode="auto">
          <a:xfrm>
            <a:off x="1403648" y="4237855"/>
            <a:ext cx="7128049" cy="646331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ar-KW" altLang="ar-KW" sz="3600" b="1" dirty="0"/>
              <a:t>وفر لهم أداة لتوثيق معلومات الملاحظة.</a:t>
            </a:r>
          </a:p>
        </p:txBody>
      </p:sp>
    </p:spTree>
    <p:extLst>
      <p:ext uri="{BB962C8B-B14F-4D97-AF65-F5344CB8AC3E}">
        <p14:creationId xmlns:p14="http://schemas.microsoft.com/office/powerpoint/2010/main" val="2591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4"/>
          <p:cNvSpPr>
            <a:spLocks noChangeArrowheads="1"/>
          </p:cNvSpPr>
          <p:nvPr/>
        </p:nvSpPr>
        <p:spPr bwMode="auto">
          <a:xfrm>
            <a:off x="2490167" y="304800"/>
            <a:ext cx="43636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KW" altLang="ar-KW" sz="5400" b="1" dirty="0">
                <a:solidFill>
                  <a:srgbClr val="FF0000"/>
                </a:solidFill>
              </a:rPr>
              <a:t>ما هو دور المعلم؟</a:t>
            </a:r>
            <a:r>
              <a:rPr lang="en-US" altLang="ar-KW" sz="4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0357" name="Rectangle 5"/>
          <p:cNvSpPr>
            <a:spLocks noChangeArrowheads="1"/>
          </p:cNvSpPr>
          <p:nvPr/>
        </p:nvSpPr>
        <p:spPr bwMode="auto">
          <a:xfrm>
            <a:off x="442914" y="1897394"/>
            <a:ext cx="7627766" cy="1200527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ar-KW" altLang="ar-KW" sz="3600" b="1" dirty="0"/>
              <a:t>إلى جانب التفكير والعمل ركز على الشعور والقيم </a:t>
            </a:r>
            <a:r>
              <a:rPr lang="ar-KW" altLang="ar-KW" sz="3600" b="1" dirty="0" err="1"/>
              <a:t>والاتجاهات.</a:t>
            </a:r>
            <a:r>
              <a:rPr lang="ar-KW" altLang="ar-KW" sz="3600" b="1" dirty="0"/>
              <a:t>  </a:t>
            </a:r>
          </a:p>
        </p:txBody>
      </p:sp>
      <p:pic>
        <p:nvPicPr>
          <p:cNvPr id="100359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71642"/>
            <a:ext cx="6552728" cy="3002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6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4"/>
          <p:cNvSpPr>
            <a:spLocks noChangeArrowheads="1"/>
          </p:cNvSpPr>
          <p:nvPr/>
        </p:nvSpPr>
        <p:spPr bwMode="auto">
          <a:xfrm>
            <a:off x="2490167" y="304800"/>
            <a:ext cx="43636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KW" altLang="ar-KW" sz="5400" b="1" dirty="0">
                <a:solidFill>
                  <a:srgbClr val="FF0000"/>
                </a:solidFill>
              </a:rPr>
              <a:t>ما هو دور المعلم؟</a:t>
            </a:r>
            <a:r>
              <a:rPr lang="en-US" altLang="ar-KW" sz="4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1043608" y="1373341"/>
            <a:ext cx="6509463" cy="708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ar-KW" altLang="ar-KW" sz="4000" b="1" dirty="0"/>
              <a:t> لا يكن همك الأعظم حجم المعلومات.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5" y="2717872"/>
            <a:ext cx="485775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5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4"/>
          <p:cNvSpPr>
            <a:spLocks noChangeArrowheads="1"/>
          </p:cNvSpPr>
          <p:nvPr/>
        </p:nvSpPr>
        <p:spPr bwMode="auto">
          <a:xfrm>
            <a:off x="1441524" y="176155"/>
            <a:ext cx="6601487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KW" altLang="ar-KW" sz="4400" b="1" dirty="0">
                <a:solidFill>
                  <a:srgbClr val="FF0000"/>
                </a:solidFill>
              </a:rPr>
              <a:t>ما هي مشاريع الاستقصاء العلمي </a:t>
            </a:r>
          </a:p>
          <a:p>
            <a:pPr algn="ctr"/>
            <a:r>
              <a:rPr lang="ar-KW" altLang="ar-KW" sz="4400" b="1" dirty="0">
                <a:solidFill>
                  <a:srgbClr val="FF0000"/>
                </a:solidFill>
              </a:rPr>
              <a:t> في منهج الصف الأول؟</a:t>
            </a:r>
            <a:r>
              <a:rPr lang="en-US" altLang="ar-KW" sz="4400" b="1" dirty="0">
                <a:solidFill>
                  <a:srgbClr val="FF0000"/>
                </a:solidFill>
              </a:rPr>
              <a:t> </a:t>
            </a:r>
          </a:p>
          <a:p>
            <a:pPr algn="ctr"/>
            <a:endParaRPr lang="en-US" altLang="ar-KW" sz="4800" b="1" dirty="0">
              <a:solidFill>
                <a:srgbClr val="FF0000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51520" y="5085184"/>
            <a:ext cx="3729790" cy="138499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/>
            <a:r>
              <a:rPr lang="ar-SA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2-3  وصف التشابه والاختلاف في أجزاء الكائنات </a:t>
            </a:r>
            <a:r>
              <a:rPr lang="ar-SA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الحية</a:t>
            </a:r>
            <a:r>
              <a:rPr lang="ar-KW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ar-SA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ar-KW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ar-SA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مثل </a:t>
            </a:r>
            <a:r>
              <a:rPr lang="ar-SA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أوراق </a:t>
            </a:r>
            <a:r>
              <a:rPr lang="ar-SA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النباتات</a:t>
            </a:r>
            <a:r>
              <a:rPr lang="ar-KW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ar-SA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ar-KW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283968" y="5013176"/>
            <a:ext cx="4572000" cy="1578894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ar-SA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2-2  التعرف على حاجات الكائنات الحية من خلال الملاحظة ووصف سلوك الكائن الحي </a:t>
            </a:r>
            <a:r>
              <a:rPr lang="ar-SA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ar-KW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ar-SA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مثل النمل</a:t>
            </a:r>
            <a:r>
              <a:rPr lang="ar-KW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ar-SA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صورة 8" descr="finished-ja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1772816"/>
            <a:ext cx="2841104" cy="2969518"/>
          </a:xfrm>
          <a:prstGeom prst="rect">
            <a:avLst/>
          </a:prstGeom>
        </p:spPr>
      </p:pic>
      <p:pic>
        <p:nvPicPr>
          <p:cNvPr id="10" name="صورة 9" descr="5181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844825"/>
            <a:ext cx="302433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" y="404664"/>
            <a:ext cx="9144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323528" y="692696"/>
            <a:ext cx="8496944" cy="18158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KW" sz="4000" b="1" dirty="0">
                <a:solidFill>
                  <a:srgbClr val="002060"/>
                </a:solidFill>
              </a:rPr>
              <a:t>مشروع </a:t>
            </a:r>
            <a:r>
              <a:rPr lang="ar-KW" sz="4000" b="1" dirty="0" smtClean="0">
                <a:solidFill>
                  <a:srgbClr val="002060"/>
                </a:solidFill>
              </a:rPr>
              <a:t>الاستقصاء </a:t>
            </a:r>
            <a:r>
              <a:rPr lang="ar-KW" sz="4000" b="1" dirty="0">
                <a:solidFill>
                  <a:srgbClr val="002060"/>
                </a:solidFill>
              </a:rPr>
              <a:t>العلمي الثاني للصف الأول </a:t>
            </a:r>
          </a:p>
          <a:p>
            <a:pPr algn="ctr"/>
            <a:r>
              <a:rPr lang="ar-KW" sz="3600" b="1" dirty="0">
                <a:solidFill>
                  <a:schemeClr val="accent1"/>
                </a:solidFill>
              </a:rPr>
              <a:t>التعرف على حاجات الكائنات الحية من خلال الملاحظة ووصف سلوك الكائن الحي (النمل ) </a:t>
            </a:r>
          </a:p>
        </p:txBody>
      </p:sp>
    </p:spTree>
    <p:extLst>
      <p:ext uri="{BB962C8B-B14F-4D97-AF65-F5344CB8AC3E}">
        <p14:creationId xmlns:p14="http://schemas.microsoft.com/office/powerpoint/2010/main" val="1301277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995936" y="116632"/>
            <a:ext cx="5040560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الحصة الأولى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خماسي 43"/>
          <p:cNvSpPr>
            <a:spLocks noChangeArrowheads="1"/>
          </p:cNvSpPr>
          <p:nvPr/>
        </p:nvSpPr>
        <p:spPr bwMode="auto">
          <a:xfrm>
            <a:off x="297997" y="83924"/>
            <a:ext cx="1408340" cy="1245155"/>
          </a:xfrm>
          <a:prstGeom prst="homePlate">
            <a:avLst>
              <a:gd name="adj" fmla="val 500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5" name="مربع نص 385"/>
          <p:cNvSpPr txBox="1">
            <a:spLocks noChangeArrowheads="1"/>
          </p:cNvSpPr>
          <p:nvPr/>
        </p:nvSpPr>
        <p:spPr bwMode="auto">
          <a:xfrm>
            <a:off x="84360" y="193938"/>
            <a:ext cx="1470932" cy="71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1000"/>
              </a:spcAft>
            </a:pPr>
            <a:r>
              <a:rPr lang="ar-EG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الأولى:</a:t>
            </a: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1000"/>
              </a:spcAft>
            </a:pP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تحديد سؤال </a:t>
            </a:r>
          </a:p>
          <a:p>
            <a:pPr algn="ctr">
              <a:spcAft>
                <a:spcPts val="1000"/>
              </a:spcAft>
            </a:pP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الاستقصاء العلمي</a:t>
            </a:r>
          </a:p>
        </p:txBody>
      </p:sp>
      <p:sp>
        <p:nvSpPr>
          <p:cNvPr id="46" name="خماسي 45"/>
          <p:cNvSpPr>
            <a:spLocks noChangeArrowheads="1"/>
          </p:cNvSpPr>
          <p:nvPr/>
        </p:nvSpPr>
        <p:spPr bwMode="auto">
          <a:xfrm>
            <a:off x="1744435" y="83924"/>
            <a:ext cx="1408340" cy="1245155"/>
          </a:xfrm>
          <a:prstGeom prst="homePlate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7" name="خماسي 46"/>
          <p:cNvSpPr>
            <a:spLocks noChangeArrowheads="1"/>
          </p:cNvSpPr>
          <p:nvPr/>
        </p:nvSpPr>
        <p:spPr bwMode="auto">
          <a:xfrm>
            <a:off x="3223529" y="75351"/>
            <a:ext cx="1408340" cy="1245155"/>
          </a:xfrm>
          <a:prstGeom prst="homePlate">
            <a:avLst>
              <a:gd name="adj" fmla="val 50000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8" name="خماسي 47"/>
          <p:cNvSpPr>
            <a:spLocks noChangeArrowheads="1"/>
          </p:cNvSpPr>
          <p:nvPr/>
        </p:nvSpPr>
        <p:spPr bwMode="auto">
          <a:xfrm>
            <a:off x="4611458" y="72018"/>
            <a:ext cx="1408340" cy="1245155"/>
          </a:xfrm>
          <a:prstGeom prst="homePlat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9" name="خماسي 48"/>
          <p:cNvSpPr>
            <a:spLocks noChangeArrowheads="1"/>
          </p:cNvSpPr>
          <p:nvPr/>
        </p:nvSpPr>
        <p:spPr bwMode="auto">
          <a:xfrm>
            <a:off x="6019798" y="75352"/>
            <a:ext cx="1408340" cy="1252359"/>
          </a:xfrm>
          <a:prstGeom prst="homePlate">
            <a:avLst>
              <a:gd name="adj" fmla="val 50000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50" name="خماسي 49"/>
          <p:cNvSpPr>
            <a:spLocks noChangeArrowheads="1"/>
          </p:cNvSpPr>
          <p:nvPr/>
        </p:nvSpPr>
        <p:spPr bwMode="auto">
          <a:xfrm>
            <a:off x="7411810" y="92497"/>
            <a:ext cx="1408340" cy="1245155"/>
          </a:xfrm>
          <a:prstGeom prst="homePlate">
            <a:avLst>
              <a:gd name="adj" fmla="val 50000"/>
            </a:avLst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52" name="خماسي 51"/>
          <p:cNvSpPr>
            <a:spLocks noChangeArrowheads="1"/>
          </p:cNvSpPr>
          <p:nvPr/>
        </p:nvSpPr>
        <p:spPr bwMode="auto">
          <a:xfrm rot="5400000">
            <a:off x="7446604" y="2099455"/>
            <a:ext cx="1883956" cy="1230010"/>
          </a:xfrm>
          <a:prstGeom prst="homePlate">
            <a:avLst>
              <a:gd name="adj" fmla="val 50000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/>
          </a:p>
        </p:txBody>
      </p:sp>
      <p:sp>
        <p:nvSpPr>
          <p:cNvPr id="53" name="مربع نص 393"/>
          <p:cNvSpPr txBox="1">
            <a:spLocks noChangeArrowheads="1"/>
          </p:cNvSpPr>
          <p:nvPr/>
        </p:nvSpPr>
        <p:spPr bwMode="auto">
          <a:xfrm>
            <a:off x="1555292" y="218464"/>
            <a:ext cx="1545772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ar-KW"/>
            </a:defPPr>
            <a:lvl1pPr algn="ctr">
              <a:lnSpc>
                <a:spcPct val="115000"/>
              </a:lnSpc>
              <a:spcAft>
                <a:spcPts val="1000"/>
              </a:spcAft>
              <a:defRPr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ar-EG" sz="1400" dirty="0"/>
              <a:t>المرحلة الثانية:</a:t>
            </a:r>
            <a:endParaRPr lang="ar-KW" sz="1400" dirty="0"/>
          </a:p>
          <a:p>
            <a:pPr>
              <a:lnSpc>
                <a:spcPct val="100000"/>
              </a:lnSpc>
            </a:pPr>
            <a:r>
              <a:rPr lang="ar-KW" sz="1400" dirty="0"/>
              <a:t> وضع التوقعات أو</a:t>
            </a:r>
          </a:p>
          <a:p>
            <a:pPr>
              <a:lnSpc>
                <a:spcPct val="100000"/>
              </a:lnSpc>
            </a:pPr>
            <a:r>
              <a:rPr lang="ar-KW" sz="1400" dirty="0"/>
              <a:t> التنبؤات أو الحلول</a:t>
            </a:r>
            <a:endParaRPr lang="en-US" sz="1400" dirty="0"/>
          </a:p>
        </p:txBody>
      </p:sp>
      <p:sp>
        <p:nvSpPr>
          <p:cNvPr id="54" name="مربع نص 394"/>
          <p:cNvSpPr txBox="1">
            <a:spLocks noChangeArrowheads="1"/>
          </p:cNvSpPr>
          <p:nvPr/>
        </p:nvSpPr>
        <p:spPr bwMode="auto">
          <a:xfrm>
            <a:off x="3185419" y="152400"/>
            <a:ext cx="1292678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ar-EG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الثالثة:</a:t>
            </a: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التخطيط للمشروع العلمي (التصميم)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مربع نص 399"/>
          <p:cNvSpPr txBox="1">
            <a:spLocks noChangeArrowheads="1"/>
          </p:cNvSpPr>
          <p:nvPr/>
        </p:nvSpPr>
        <p:spPr bwMode="auto">
          <a:xfrm>
            <a:off x="4642155" y="133985"/>
            <a:ext cx="1053793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الرابعة:</a:t>
            </a:r>
            <a:r>
              <a:rPr lang="ar-KW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تحديد الوسائل والأدوات والمكان والزمان لتنفيذ المشروع العلمي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6" name="مربع نص 395"/>
          <p:cNvSpPr txBox="1">
            <a:spLocks noChangeArrowheads="1"/>
          </p:cNvSpPr>
          <p:nvPr/>
        </p:nvSpPr>
        <p:spPr bwMode="auto">
          <a:xfrm>
            <a:off x="5963409" y="378944"/>
            <a:ext cx="1292678" cy="108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ar-KW"/>
            </a:defPPr>
            <a:lvl1pPr algn="ctr">
              <a:lnSpc>
                <a:spcPct val="115000"/>
              </a:lnSpc>
              <a:spcAft>
                <a:spcPts val="1000"/>
              </a:spcAft>
              <a:defRPr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ar-EG" sz="1400" dirty="0"/>
              <a:t>المرحلة الخامسة : </a:t>
            </a:r>
            <a:r>
              <a:rPr lang="ar-KW" sz="1400" dirty="0"/>
              <a:t>تنفيذ الاستقصاء العلمي</a:t>
            </a:r>
            <a:endParaRPr lang="en-US" sz="1400" dirty="0"/>
          </a:p>
        </p:txBody>
      </p:sp>
      <p:sp>
        <p:nvSpPr>
          <p:cNvPr id="57" name="مربع نص 398"/>
          <p:cNvSpPr txBox="1">
            <a:spLocks noChangeArrowheads="1"/>
          </p:cNvSpPr>
          <p:nvPr/>
        </p:nvSpPr>
        <p:spPr bwMode="auto">
          <a:xfrm>
            <a:off x="7523548" y="168683"/>
            <a:ext cx="1110171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ar-KW"/>
            </a:defPPr>
            <a:lvl1pPr algn="ctr">
              <a:lnSpc>
                <a:spcPct val="115000"/>
              </a:lnSpc>
              <a:spcAft>
                <a:spcPts val="1000"/>
              </a:spcAft>
              <a:defRPr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ar-EG" sz="1400" dirty="0"/>
              <a:t>المرحلة السادسة:</a:t>
            </a:r>
            <a:r>
              <a:rPr lang="ar-KW" sz="1400" dirty="0"/>
              <a:t> تدوين النتائج والبيانات والملاحظات</a:t>
            </a:r>
            <a:endParaRPr lang="en-US" sz="1400" dirty="0"/>
          </a:p>
        </p:txBody>
      </p:sp>
      <p:sp>
        <p:nvSpPr>
          <p:cNvPr id="58" name="مربع نص 397"/>
          <p:cNvSpPr txBox="1">
            <a:spLocks noChangeArrowheads="1"/>
          </p:cNvSpPr>
          <p:nvPr/>
        </p:nvSpPr>
        <p:spPr bwMode="auto">
          <a:xfrm>
            <a:off x="7773577" y="2055343"/>
            <a:ext cx="1215816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السابعة: </a:t>
            </a:r>
            <a:r>
              <a:rPr lang="ar-KW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تحليل النتائج وتفسيرها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خماسي 59"/>
          <p:cNvSpPr>
            <a:spLocks noChangeArrowheads="1"/>
          </p:cNvSpPr>
          <p:nvPr/>
        </p:nvSpPr>
        <p:spPr bwMode="auto">
          <a:xfrm rot="5400000">
            <a:off x="7372895" y="4172495"/>
            <a:ext cx="1993900" cy="1243510"/>
          </a:xfrm>
          <a:prstGeom prst="homePlate">
            <a:avLst>
              <a:gd name="adj" fmla="val 50000"/>
            </a:avLst>
          </a:prstGeom>
          <a:solidFill>
            <a:srgbClr val="F37207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/>
          </a:p>
        </p:txBody>
      </p:sp>
      <p:sp>
        <p:nvSpPr>
          <p:cNvPr id="59" name="مربع نص 396"/>
          <p:cNvSpPr txBox="1">
            <a:spLocks noChangeArrowheads="1"/>
          </p:cNvSpPr>
          <p:nvPr/>
        </p:nvSpPr>
        <p:spPr bwMode="auto">
          <a:xfrm>
            <a:off x="7771157" y="3857691"/>
            <a:ext cx="1218235" cy="158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الثامنة:</a:t>
            </a: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إعطاء الاستنتاجات والإجابة عن سؤال الاستقصاء العلمي الاستقصاء العلمي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6" name="سهم إلى اليمين 65"/>
          <p:cNvSpPr>
            <a:spLocks noChangeArrowheads="1"/>
          </p:cNvSpPr>
          <p:nvPr/>
        </p:nvSpPr>
        <p:spPr bwMode="auto">
          <a:xfrm rot="5400000">
            <a:off x="392345" y="1533288"/>
            <a:ext cx="694745" cy="349365"/>
          </a:xfrm>
          <a:prstGeom prst="rightArrow">
            <a:avLst>
              <a:gd name="adj1" fmla="val 50000"/>
              <a:gd name="adj2" fmla="val 40000"/>
            </a:avLst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/>
          </a:p>
        </p:txBody>
      </p:sp>
      <p:sp>
        <p:nvSpPr>
          <p:cNvPr id="22" name="عنصر نائب للمحتوى 2"/>
          <p:cNvSpPr txBox="1">
            <a:spLocks/>
          </p:cNvSpPr>
          <p:nvPr/>
        </p:nvSpPr>
        <p:spPr>
          <a:xfrm>
            <a:off x="457200" y="2086862"/>
            <a:ext cx="6954610" cy="4039301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ar-KW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حفز اهتمام المتعلمين وحب </a:t>
            </a:r>
            <a:r>
              <a:rPr lang="ar-KW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الاستطلاع </a:t>
            </a:r>
            <a:r>
              <a:rPr lang="ar-KW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لديهم من خلال طرح سؤال مجرد </a:t>
            </a:r>
            <a:r>
              <a:rPr lang="ar-KW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كيف يمكن الحفاظ على الكائن الحي </a:t>
            </a:r>
            <a:r>
              <a:rPr lang="ar-KW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حياً </a:t>
            </a:r>
            <a:r>
              <a:rPr lang="ar-KW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؟</a:t>
            </a:r>
            <a:r>
              <a:rPr lang="ar-KW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حاول تسهيل السؤال أو توضيحه إذا ما لزم الأمر </a:t>
            </a:r>
            <a:r>
              <a:rPr lang="ar-KW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مراعياً </a:t>
            </a:r>
            <a:r>
              <a:rPr lang="ar-KW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الفروق </a:t>
            </a:r>
            <a:r>
              <a:rPr lang="ar-KW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الفردية. </a:t>
            </a:r>
            <a:endParaRPr lang="ar-S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3" name="صورة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7" y="4437112"/>
            <a:ext cx="678004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2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04664"/>
            <a:ext cx="6706215" cy="545228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700125" y="3102721"/>
            <a:ext cx="7995437" cy="86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ctr">
            <a:noAutofit/>
          </a:bodyPr>
          <a:lstStyle>
            <a:lvl1pPr algn="r" defTabSz="457200" rtl="1" eaLnBrk="0" latinLnBrk="0" hangingPunct="0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42950" indent="-285750" rtl="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rtl="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rtl="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rtl="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342900" eaLnBrk="1" hangingPunct="1">
              <a:defRPr/>
            </a:pPr>
            <a:r>
              <a:rPr lang="ar-KW" sz="2700" b="1" cap="all" dirty="0">
                <a:ln w="9000" cmpd="sng">
                  <a:solidFill>
                    <a:srgbClr val="D64A3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D64A3B">
                        <a:shade val="20000"/>
                        <a:satMod val="245000"/>
                      </a:srgbClr>
                    </a:gs>
                    <a:gs pos="43000">
                      <a:srgbClr val="D64A3B">
                        <a:satMod val="255000"/>
                      </a:srgbClr>
                    </a:gs>
                    <a:gs pos="48000">
                      <a:srgbClr val="D64A3B">
                        <a:shade val="85000"/>
                        <a:satMod val="255000"/>
                      </a:srgbClr>
                    </a:gs>
                    <a:gs pos="100000">
                      <a:srgbClr val="D64A3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PT Bold Heading" panose="02010400000000000000" pitchFamily="2" charset="-78"/>
              </a:rPr>
              <a:t/>
            </a:r>
            <a:br>
              <a:rPr lang="ar-KW" sz="2700" b="1" cap="all" dirty="0">
                <a:ln w="9000" cmpd="sng">
                  <a:solidFill>
                    <a:srgbClr val="D64A3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D64A3B">
                        <a:shade val="20000"/>
                        <a:satMod val="245000"/>
                      </a:srgbClr>
                    </a:gs>
                    <a:gs pos="43000">
                      <a:srgbClr val="D64A3B">
                        <a:satMod val="255000"/>
                      </a:srgbClr>
                    </a:gs>
                    <a:gs pos="48000">
                      <a:srgbClr val="D64A3B">
                        <a:shade val="85000"/>
                        <a:satMod val="255000"/>
                      </a:srgbClr>
                    </a:gs>
                    <a:gs pos="100000">
                      <a:srgbClr val="D64A3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PT Bold Heading" panose="02010400000000000000" pitchFamily="2" charset="-78"/>
              </a:rPr>
            </a:br>
            <a:r>
              <a:rPr lang="ar-KW" sz="2700" b="1" cap="all" dirty="0">
                <a:ln w="9000" cmpd="sng">
                  <a:solidFill>
                    <a:srgbClr val="D64A3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D64A3B">
                        <a:shade val="20000"/>
                        <a:satMod val="245000"/>
                      </a:srgbClr>
                    </a:gs>
                    <a:gs pos="43000">
                      <a:srgbClr val="D64A3B">
                        <a:satMod val="255000"/>
                      </a:srgbClr>
                    </a:gs>
                    <a:gs pos="48000">
                      <a:srgbClr val="D64A3B">
                        <a:shade val="85000"/>
                        <a:satMod val="255000"/>
                      </a:srgbClr>
                    </a:gs>
                    <a:gs pos="100000">
                      <a:srgbClr val="D64A3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PT Bold Heading" panose="02010400000000000000" pitchFamily="2" charset="-78"/>
              </a:rPr>
              <a:t/>
            </a:r>
            <a:br>
              <a:rPr lang="ar-KW" sz="2700" b="1" cap="all" dirty="0">
                <a:ln w="9000" cmpd="sng">
                  <a:solidFill>
                    <a:srgbClr val="D64A3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D64A3B">
                        <a:shade val="20000"/>
                        <a:satMod val="245000"/>
                      </a:srgbClr>
                    </a:gs>
                    <a:gs pos="43000">
                      <a:srgbClr val="D64A3B">
                        <a:satMod val="255000"/>
                      </a:srgbClr>
                    </a:gs>
                    <a:gs pos="48000">
                      <a:srgbClr val="D64A3B">
                        <a:shade val="85000"/>
                        <a:satMod val="255000"/>
                      </a:srgbClr>
                    </a:gs>
                    <a:gs pos="100000">
                      <a:srgbClr val="D64A3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PT Bold Heading" panose="02010400000000000000" pitchFamily="2" charset="-78"/>
              </a:rPr>
            </a:br>
            <a:r>
              <a:rPr lang="ar-KW" sz="4000" b="1" cap="all" dirty="0">
                <a:ln w="9000" cmpd="sng">
                  <a:solidFill>
                    <a:srgbClr val="D64A3B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PT Bold Heading" panose="02010400000000000000" pitchFamily="2" charset="-78"/>
              </a:rPr>
              <a:t>خطة توطين التدريب للمنهج</a:t>
            </a:r>
          </a:p>
          <a:p>
            <a:pPr algn="ctr" defTabSz="342900" eaLnBrk="1" hangingPunct="1">
              <a:defRPr/>
            </a:pPr>
            <a:r>
              <a:rPr lang="ar-KW" sz="4000" b="1" cap="all" dirty="0">
                <a:ln w="9000" cmpd="sng">
                  <a:solidFill>
                    <a:srgbClr val="D64A3B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PT Bold Heading" panose="02010400000000000000" pitchFamily="2" charset="-78"/>
              </a:rPr>
              <a:t> الوطني</a:t>
            </a:r>
          </a:p>
          <a:p>
            <a:pPr algn="ctr" defTabSz="342900" eaLnBrk="1" hangingPunct="1">
              <a:defRPr/>
            </a:pPr>
            <a:r>
              <a:rPr lang="ar-KW" sz="4000" b="1" cap="all" dirty="0">
                <a:ln w="9000" cmpd="sng">
                  <a:solidFill>
                    <a:srgbClr val="D64A3B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PT Bold Heading" panose="02010400000000000000" pitchFamily="2" charset="-78"/>
              </a:rPr>
              <a:t> القائم على الكفايات للصف الأول</a:t>
            </a:r>
          </a:p>
          <a:p>
            <a:pPr algn="ctr" defTabSz="342900" eaLnBrk="1" hangingPunct="1">
              <a:defRPr/>
            </a:pPr>
            <a:r>
              <a:rPr lang="ar-KW" sz="4000" b="1" cap="all" dirty="0">
                <a:ln w="9000" cmpd="sng">
                  <a:solidFill>
                    <a:srgbClr val="D64A3B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PT Bold Heading" panose="02010400000000000000" pitchFamily="2" charset="-78"/>
              </a:rPr>
              <a:t> </a:t>
            </a:r>
            <a:r>
              <a:rPr lang="ar-KW" sz="4000" b="1" cap="all" dirty="0" smtClean="0">
                <a:ln w="9000" cmpd="sng">
                  <a:solidFill>
                    <a:srgbClr val="D64A3B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PT Bold Heading" panose="02010400000000000000" pitchFamily="2" charset="-78"/>
              </a:rPr>
              <a:t>الابتدائي</a:t>
            </a:r>
            <a:r>
              <a:rPr lang="ar-KW" sz="2800" b="1" cap="all" dirty="0">
                <a:ln w="9000" cmpd="sng">
                  <a:solidFill>
                    <a:srgbClr val="D64A3B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PT Bold Heading" panose="02010400000000000000" pitchFamily="2" charset="-78"/>
              </a:rPr>
              <a:t/>
            </a:r>
            <a:br>
              <a:rPr lang="ar-KW" sz="2800" b="1" cap="all" dirty="0">
                <a:ln w="9000" cmpd="sng">
                  <a:solidFill>
                    <a:srgbClr val="D64A3B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PT Bold Heading" panose="02010400000000000000" pitchFamily="2" charset="-78"/>
              </a:rPr>
            </a:br>
            <a:endParaRPr lang="ar-KW" sz="2800" b="1" cap="all" dirty="0">
              <a:ln w="9000" cmpd="sng">
                <a:solidFill>
                  <a:srgbClr val="D64A3B">
                    <a:shade val="50000"/>
                    <a:satMod val="120000"/>
                  </a:srgb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cs typeface="PT Bold Heading" panose="02010400000000000000" pitchFamily="2" charset="-78"/>
            </a:endParaRPr>
          </a:p>
          <a:p>
            <a:pPr algn="ctr" defTabSz="342900" eaLnBrk="1" hangingPunct="1">
              <a:defRPr/>
            </a:pPr>
            <a:endParaRPr lang="ar-KW" sz="2700" b="1" cap="all" dirty="0">
              <a:ln w="9000" cmpd="sng">
                <a:solidFill>
                  <a:srgbClr val="D64A3B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D64A3B">
                      <a:shade val="20000"/>
                      <a:satMod val="245000"/>
                    </a:srgbClr>
                  </a:gs>
                  <a:gs pos="43000">
                    <a:srgbClr val="D64A3B">
                      <a:satMod val="255000"/>
                    </a:srgbClr>
                  </a:gs>
                  <a:gs pos="48000">
                    <a:srgbClr val="D64A3B">
                      <a:shade val="85000"/>
                      <a:satMod val="255000"/>
                    </a:srgbClr>
                  </a:gs>
                  <a:gs pos="100000">
                    <a:srgbClr val="D64A3B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342900" eaLnBrk="1" hangingPunct="1">
              <a:defRPr/>
            </a:pPr>
            <a:endParaRPr lang="ar-KW" sz="2700" b="1" cap="all" dirty="0">
              <a:ln w="9000" cmpd="sng">
                <a:solidFill>
                  <a:srgbClr val="D64A3B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D64A3B">
                      <a:shade val="20000"/>
                      <a:satMod val="245000"/>
                    </a:srgbClr>
                  </a:gs>
                  <a:gs pos="43000">
                    <a:srgbClr val="D64A3B">
                      <a:satMod val="255000"/>
                    </a:srgbClr>
                  </a:gs>
                  <a:gs pos="48000">
                    <a:srgbClr val="D64A3B">
                      <a:shade val="85000"/>
                      <a:satMod val="255000"/>
                    </a:srgbClr>
                  </a:gs>
                  <a:gs pos="100000">
                    <a:srgbClr val="D64A3B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7141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خماسي 43"/>
          <p:cNvSpPr>
            <a:spLocks noChangeArrowheads="1"/>
          </p:cNvSpPr>
          <p:nvPr/>
        </p:nvSpPr>
        <p:spPr bwMode="auto">
          <a:xfrm>
            <a:off x="297997" y="83924"/>
            <a:ext cx="1408340" cy="1245155"/>
          </a:xfrm>
          <a:prstGeom prst="homePlate">
            <a:avLst>
              <a:gd name="adj" fmla="val 500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5" name="مربع نص 385"/>
          <p:cNvSpPr txBox="1">
            <a:spLocks noChangeArrowheads="1"/>
          </p:cNvSpPr>
          <p:nvPr/>
        </p:nvSpPr>
        <p:spPr bwMode="auto">
          <a:xfrm>
            <a:off x="84360" y="193938"/>
            <a:ext cx="1470932" cy="71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1000"/>
              </a:spcAft>
            </a:pPr>
            <a:r>
              <a:rPr lang="ar-EG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الأولى:</a:t>
            </a: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1000"/>
              </a:spcAft>
            </a:pP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تحديد سؤال </a:t>
            </a:r>
          </a:p>
          <a:p>
            <a:pPr algn="ctr">
              <a:spcAft>
                <a:spcPts val="1000"/>
              </a:spcAft>
            </a:pP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الاستقصاء العلمي</a:t>
            </a:r>
          </a:p>
        </p:txBody>
      </p:sp>
      <p:sp>
        <p:nvSpPr>
          <p:cNvPr id="46" name="خماسي 45"/>
          <p:cNvSpPr>
            <a:spLocks noChangeArrowheads="1"/>
          </p:cNvSpPr>
          <p:nvPr/>
        </p:nvSpPr>
        <p:spPr bwMode="auto">
          <a:xfrm>
            <a:off x="1744435" y="83924"/>
            <a:ext cx="1408340" cy="1245155"/>
          </a:xfrm>
          <a:prstGeom prst="homePlate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7" name="خماسي 46"/>
          <p:cNvSpPr>
            <a:spLocks noChangeArrowheads="1"/>
          </p:cNvSpPr>
          <p:nvPr/>
        </p:nvSpPr>
        <p:spPr bwMode="auto">
          <a:xfrm>
            <a:off x="3223529" y="75351"/>
            <a:ext cx="1408340" cy="1245155"/>
          </a:xfrm>
          <a:prstGeom prst="homePlate">
            <a:avLst>
              <a:gd name="adj" fmla="val 50000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8" name="خماسي 47"/>
          <p:cNvSpPr>
            <a:spLocks noChangeArrowheads="1"/>
          </p:cNvSpPr>
          <p:nvPr/>
        </p:nvSpPr>
        <p:spPr bwMode="auto">
          <a:xfrm>
            <a:off x="4611458" y="72018"/>
            <a:ext cx="1408340" cy="1245155"/>
          </a:xfrm>
          <a:prstGeom prst="homePlat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9" name="خماسي 48"/>
          <p:cNvSpPr>
            <a:spLocks noChangeArrowheads="1"/>
          </p:cNvSpPr>
          <p:nvPr/>
        </p:nvSpPr>
        <p:spPr bwMode="auto">
          <a:xfrm>
            <a:off x="6019798" y="75352"/>
            <a:ext cx="1408340" cy="1252359"/>
          </a:xfrm>
          <a:prstGeom prst="homePlate">
            <a:avLst>
              <a:gd name="adj" fmla="val 50000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50" name="خماسي 49"/>
          <p:cNvSpPr>
            <a:spLocks noChangeArrowheads="1"/>
          </p:cNvSpPr>
          <p:nvPr/>
        </p:nvSpPr>
        <p:spPr bwMode="auto">
          <a:xfrm>
            <a:off x="7411810" y="92497"/>
            <a:ext cx="1408340" cy="1245155"/>
          </a:xfrm>
          <a:prstGeom prst="homePlate">
            <a:avLst>
              <a:gd name="adj" fmla="val 50000"/>
            </a:avLst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52" name="خماسي 51"/>
          <p:cNvSpPr>
            <a:spLocks noChangeArrowheads="1"/>
          </p:cNvSpPr>
          <p:nvPr/>
        </p:nvSpPr>
        <p:spPr bwMode="auto">
          <a:xfrm rot="5400000">
            <a:off x="7446604" y="2099455"/>
            <a:ext cx="1883956" cy="1230010"/>
          </a:xfrm>
          <a:prstGeom prst="homePlate">
            <a:avLst>
              <a:gd name="adj" fmla="val 50000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/>
          </a:p>
        </p:txBody>
      </p:sp>
      <p:sp>
        <p:nvSpPr>
          <p:cNvPr id="53" name="مربع نص 393"/>
          <p:cNvSpPr txBox="1">
            <a:spLocks noChangeArrowheads="1"/>
          </p:cNvSpPr>
          <p:nvPr/>
        </p:nvSpPr>
        <p:spPr bwMode="auto">
          <a:xfrm>
            <a:off x="1555292" y="218464"/>
            <a:ext cx="1545772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ar-KW"/>
            </a:defPPr>
            <a:lvl1pPr algn="ctr">
              <a:lnSpc>
                <a:spcPct val="115000"/>
              </a:lnSpc>
              <a:spcAft>
                <a:spcPts val="1000"/>
              </a:spcAft>
              <a:defRPr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ar-EG" sz="1400" dirty="0"/>
              <a:t>المرحلة الثانية:</a:t>
            </a:r>
            <a:endParaRPr lang="ar-KW" sz="1400" dirty="0"/>
          </a:p>
          <a:p>
            <a:pPr>
              <a:lnSpc>
                <a:spcPct val="100000"/>
              </a:lnSpc>
            </a:pPr>
            <a:r>
              <a:rPr lang="ar-KW" sz="1400" dirty="0"/>
              <a:t> وضع التوقعات أو</a:t>
            </a:r>
          </a:p>
          <a:p>
            <a:pPr>
              <a:lnSpc>
                <a:spcPct val="100000"/>
              </a:lnSpc>
            </a:pPr>
            <a:r>
              <a:rPr lang="ar-KW" sz="1400" dirty="0"/>
              <a:t> التنبؤات أو الحلول</a:t>
            </a:r>
            <a:endParaRPr lang="en-US" sz="1400" dirty="0"/>
          </a:p>
        </p:txBody>
      </p:sp>
      <p:sp>
        <p:nvSpPr>
          <p:cNvPr id="54" name="مربع نص 394"/>
          <p:cNvSpPr txBox="1">
            <a:spLocks noChangeArrowheads="1"/>
          </p:cNvSpPr>
          <p:nvPr/>
        </p:nvSpPr>
        <p:spPr bwMode="auto">
          <a:xfrm>
            <a:off x="3185419" y="152400"/>
            <a:ext cx="1292678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ar-EG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الثالثة:</a:t>
            </a: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التخطيط للمشروع العلمي (التصميم)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مربع نص 399"/>
          <p:cNvSpPr txBox="1">
            <a:spLocks noChangeArrowheads="1"/>
          </p:cNvSpPr>
          <p:nvPr/>
        </p:nvSpPr>
        <p:spPr bwMode="auto">
          <a:xfrm>
            <a:off x="4642155" y="133985"/>
            <a:ext cx="1053793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الرابعة:</a:t>
            </a:r>
            <a:r>
              <a:rPr lang="ar-KW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تحديد الوسائل والأدوات والمكان والزمان لتنفيذ المشروع العلمي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6" name="مربع نص 395"/>
          <p:cNvSpPr txBox="1">
            <a:spLocks noChangeArrowheads="1"/>
          </p:cNvSpPr>
          <p:nvPr/>
        </p:nvSpPr>
        <p:spPr bwMode="auto">
          <a:xfrm>
            <a:off x="5963409" y="378944"/>
            <a:ext cx="1292678" cy="108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ar-KW"/>
            </a:defPPr>
            <a:lvl1pPr algn="ctr">
              <a:lnSpc>
                <a:spcPct val="115000"/>
              </a:lnSpc>
              <a:spcAft>
                <a:spcPts val="1000"/>
              </a:spcAft>
              <a:defRPr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ar-EG" sz="1400" dirty="0"/>
              <a:t>المرحلة الخامسة : </a:t>
            </a:r>
            <a:r>
              <a:rPr lang="ar-KW" sz="1400" dirty="0"/>
              <a:t>تنفيذ الاستقصاء العلمي</a:t>
            </a:r>
            <a:endParaRPr lang="en-US" sz="1400" dirty="0"/>
          </a:p>
        </p:txBody>
      </p:sp>
      <p:sp>
        <p:nvSpPr>
          <p:cNvPr id="57" name="مربع نص 398"/>
          <p:cNvSpPr txBox="1">
            <a:spLocks noChangeArrowheads="1"/>
          </p:cNvSpPr>
          <p:nvPr/>
        </p:nvSpPr>
        <p:spPr bwMode="auto">
          <a:xfrm>
            <a:off x="7426946" y="210185"/>
            <a:ext cx="1110171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ar-KW"/>
            </a:defPPr>
            <a:lvl1pPr algn="ctr">
              <a:lnSpc>
                <a:spcPct val="115000"/>
              </a:lnSpc>
              <a:spcAft>
                <a:spcPts val="1000"/>
              </a:spcAft>
              <a:defRPr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ar-EG" sz="1400" dirty="0"/>
              <a:t>المرحلة السادسة:</a:t>
            </a:r>
            <a:r>
              <a:rPr lang="ar-KW" sz="1400" dirty="0"/>
              <a:t> تدوين النتائج والبيانات والملاحظات</a:t>
            </a:r>
            <a:endParaRPr lang="en-US" sz="1400" dirty="0"/>
          </a:p>
        </p:txBody>
      </p:sp>
      <p:sp>
        <p:nvSpPr>
          <p:cNvPr id="58" name="مربع نص 397"/>
          <p:cNvSpPr txBox="1">
            <a:spLocks noChangeArrowheads="1"/>
          </p:cNvSpPr>
          <p:nvPr/>
        </p:nvSpPr>
        <p:spPr bwMode="auto">
          <a:xfrm>
            <a:off x="7773577" y="2055343"/>
            <a:ext cx="1215816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السابعة: </a:t>
            </a:r>
            <a:r>
              <a:rPr lang="ar-KW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تحليل النتائج وتفسيرها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خماسي 59"/>
          <p:cNvSpPr>
            <a:spLocks noChangeArrowheads="1"/>
          </p:cNvSpPr>
          <p:nvPr/>
        </p:nvSpPr>
        <p:spPr bwMode="auto">
          <a:xfrm rot="5400000">
            <a:off x="7372895" y="4172495"/>
            <a:ext cx="1993900" cy="1243510"/>
          </a:xfrm>
          <a:prstGeom prst="homePlate">
            <a:avLst>
              <a:gd name="adj" fmla="val 50000"/>
            </a:avLst>
          </a:prstGeom>
          <a:solidFill>
            <a:srgbClr val="F37207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/>
          </a:p>
        </p:txBody>
      </p:sp>
      <p:sp>
        <p:nvSpPr>
          <p:cNvPr id="59" name="مربع نص 396"/>
          <p:cNvSpPr txBox="1">
            <a:spLocks noChangeArrowheads="1"/>
          </p:cNvSpPr>
          <p:nvPr/>
        </p:nvSpPr>
        <p:spPr bwMode="auto">
          <a:xfrm>
            <a:off x="7771157" y="3857691"/>
            <a:ext cx="1218235" cy="158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الثامنة:</a:t>
            </a: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إعطاء الاستنتاجات والإجابة عن سؤال الاستقصاء العلمي الاستقصاء العلمي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سهم إلى اليمين 66"/>
          <p:cNvSpPr>
            <a:spLocks noChangeArrowheads="1"/>
          </p:cNvSpPr>
          <p:nvPr/>
        </p:nvSpPr>
        <p:spPr bwMode="auto">
          <a:xfrm rot="5400000">
            <a:off x="1989293" y="1426376"/>
            <a:ext cx="457200" cy="301935"/>
          </a:xfrm>
          <a:prstGeom prst="rightArrow">
            <a:avLst>
              <a:gd name="adj1" fmla="val 50000"/>
              <a:gd name="adj2" fmla="val 40000"/>
            </a:avLst>
          </a:prstGeom>
          <a:solidFill>
            <a:schemeClr val="tx1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/>
          </a:p>
        </p:txBody>
      </p:sp>
      <p:sp>
        <p:nvSpPr>
          <p:cNvPr id="20" name="عنصر نائب للمحتوى 2"/>
          <p:cNvSpPr txBox="1">
            <a:spLocks/>
          </p:cNvSpPr>
          <p:nvPr/>
        </p:nvSpPr>
        <p:spPr>
          <a:xfrm>
            <a:off x="528255" y="1841508"/>
            <a:ext cx="6798887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يوجه المعلم المتعلمين بأن يرسموا توقعاتهم الشخصية فيما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سيحتاجه الكائن الحي للحفاظ عليه 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حياً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وذلك في الصفحة 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رقم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(2) من كراسة المشروع 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العلمي.</a:t>
            </a:r>
          </a:p>
          <a:p>
            <a:pPr algn="just"/>
            <a:endParaRPr lang="ar-S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شجع على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تواصل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بين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المتعلمين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في مجموعات ثنائية حول ما رسموه من توقعات وتنبؤات في ما سيحتاجه الكائن الحي للحفاظ عليه 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حياً.</a:t>
            </a:r>
            <a:endParaRPr lang="ar-S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736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خماسي 43"/>
          <p:cNvSpPr>
            <a:spLocks noChangeArrowheads="1"/>
          </p:cNvSpPr>
          <p:nvPr/>
        </p:nvSpPr>
        <p:spPr bwMode="auto">
          <a:xfrm>
            <a:off x="297997" y="83924"/>
            <a:ext cx="1408340" cy="1245155"/>
          </a:xfrm>
          <a:prstGeom prst="homePlate">
            <a:avLst>
              <a:gd name="adj" fmla="val 500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5" name="مربع نص 385"/>
          <p:cNvSpPr txBox="1">
            <a:spLocks noChangeArrowheads="1"/>
          </p:cNvSpPr>
          <p:nvPr/>
        </p:nvSpPr>
        <p:spPr bwMode="auto">
          <a:xfrm>
            <a:off x="84360" y="193938"/>
            <a:ext cx="1470932" cy="71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1000"/>
              </a:spcAft>
            </a:pPr>
            <a:r>
              <a:rPr lang="ar-EG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الأولى:</a:t>
            </a: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1000"/>
              </a:spcAft>
            </a:pP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تحديد سؤال </a:t>
            </a:r>
          </a:p>
          <a:p>
            <a:pPr algn="ctr">
              <a:spcAft>
                <a:spcPts val="1000"/>
              </a:spcAft>
            </a:pP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الاستقصاء العلمي</a:t>
            </a:r>
          </a:p>
        </p:txBody>
      </p:sp>
      <p:sp>
        <p:nvSpPr>
          <p:cNvPr id="46" name="خماسي 45"/>
          <p:cNvSpPr>
            <a:spLocks noChangeArrowheads="1"/>
          </p:cNvSpPr>
          <p:nvPr/>
        </p:nvSpPr>
        <p:spPr bwMode="auto">
          <a:xfrm>
            <a:off x="1744435" y="83924"/>
            <a:ext cx="1408340" cy="1245155"/>
          </a:xfrm>
          <a:prstGeom prst="homePlate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7" name="خماسي 46"/>
          <p:cNvSpPr>
            <a:spLocks noChangeArrowheads="1"/>
          </p:cNvSpPr>
          <p:nvPr/>
        </p:nvSpPr>
        <p:spPr bwMode="auto">
          <a:xfrm>
            <a:off x="3223529" y="75351"/>
            <a:ext cx="1408340" cy="1245155"/>
          </a:xfrm>
          <a:prstGeom prst="homePlate">
            <a:avLst>
              <a:gd name="adj" fmla="val 50000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8" name="خماسي 47"/>
          <p:cNvSpPr>
            <a:spLocks noChangeArrowheads="1"/>
          </p:cNvSpPr>
          <p:nvPr/>
        </p:nvSpPr>
        <p:spPr bwMode="auto">
          <a:xfrm>
            <a:off x="4611458" y="72018"/>
            <a:ext cx="1408340" cy="1245155"/>
          </a:xfrm>
          <a:prstGeom prst="homePlat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9" name="خماسي 48"/>
          <p:cNvSpPr>
            <a:spLocks noChangeArrowheads="1"/>
          </p:cNvSpPr>
          <p:nvPr/>
        </p:nvSpPr>
        <p:spPr bwMode="auto">
          <a:xfrm>
            <a:off x="6019798" y="75352"/>
            <a:ext cx="1408340" cy="1252359"/>
          </a:xfrm>
          <a:prstGeom prst="homePlate">
            <a:avLst>
              <a:gd name="adj" fmla="val 50000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50" name="خماسي 49"/>
          <p:cNvSpPr>
            <a:spLocks noChangeArrowheads="1"/>
          </p:cNvSpPr>
          <p:nvPr/>
        </p:nvSpPr>
        <p:spPr bwMode="auto">
          <a:xfrm>
            <a:off x="7411810" y="92497"/>
            <a:ext cx="1408340" cy="1245155"/>
          </a:xfrm>
          <a:prstGeom prst="homePlate">
            <a:avLst>
              <a:gd name="adj" fmla="val 50000"/>
            </a:avLst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52" name="خماسي 51"/>
          <p:cNvSpPr>
            <a:spLocks noChangeArrowheads="1"/>
          </p:cNvSpPr>
          <p:nvPr/>
        </p:nvSpPr>
        <p:spPr bwMode="auto">
          <a:xfrm rot="5400000">
            <a:off x="7446604" y="2099455"/>
            <a:ext cx="1883956" cy="1230010"/>
          </a:xfrm>
          <a:prstGeom prst="homePlate">
            <a:avLst>
              <a:gd name="adj" fmla="val 50000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/>
          </a:p>
        </p:txBody>
      </p:sp>
      <p:sp>
        <p:nvSpPr>
          <p:cNvPr id="53" name="مربع نص 393"/>
          <p:cNvSpPr txBox="1">
            <a:spLocks noChangeArrowheads="1"/>
          </p:cNvSpPr>
          <p:nvPr/>
        </p:nvSpPr>
        <p:spPr bwMode="auto">
          <a:xfrm>
            <a:off x="1555292" y="218464"/>
            <a:ext cx="1545772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ar-KW"/>
            </a:defPPr>
            <a:lvl1pPr algn="ctr">
              <a:lnSpc>
                <a:spcPct val="115000"/>
              </a:lnSpc>
              <a:spcAft>
                <a:spcPts val="1000"/>
              </a:spcAft>
              <a:defRPr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ar-EG" sz="1400" dirty="0"/>
              <a:t>المرحلة الثانية:</a:t>
            </a:r>
            <a:endParaRPr lang="ar-KW" sz="1400" dirty="0"/>
          </a:p>
          <a:p>
            <a:pPr>
              <a:lnSpc>
                <a:spcPct val="100000"/>
              </a:lnSpc>
            </a:pPr>
            <a:r>
              <a:rPr lang="ar-KW" sz="1400" dirty="0"/>
              <a:t> وضع التوقعات أو</a:t>
            </a:r>
          </a:p>
          <a:p>
            <a:pPr>
              <a:lnSpc>
                <a:spcPct val="100000"/>
              </a:lnSpc>
            </a:pPr>
            <a:r>
              <a:rPr lang="ar-KW" sz="1400" dirty="0"/>
              <a:t> التنبؤات أو الحلول</a:t>
            </a:r>
            <a:endParaRPr lang="en-US" sz="1400" dirty="0"/>
          </a:p>
        </p:txBody>
      </p:sp>
      <p:sp>
        <p:nvSpPr>
          <p:cNvPr id="54" name="مربع نص 394"/>
          <p:cNvSpPr txBox="1">
            <a:spLocks noChangeArrowheads="1"/>
          </p:cNvSpPr>
          <p:nvPr/>
        </p:nvSpPr>
        <p:spPr bwMode="auto">
          <a:xfrm>
            <a:off x="3185419" y="152400"/>
            <a:ext cx="1292678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ar-EG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الثالثة:</a:t>
            </a: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التخطيط للمشروع العلمي (التصميم)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مربع نص 399"/>
          <p:cNvSpPr txBox="1">
            <a:spLocks noChangeArrowheads="1"/>
          </p:cNvSpPr>
          <p:nvPr/>
        </p:nvSpPr>
        <p:spPr bwMode="auto">
          <a:xfrm>
            <a:off x="4642155" y="133985"/>
            <a:ext cx="1053793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الرابعة:</a:t>
            </a:r>
            <a:r>
              <a:rPr lang="ar-KW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تحديد الوسائل والأدوات والمكان والزمان لتنفيذ المشروع العلمي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6" name="مربع نص 395"/>
          <p:cNvSpPr txBox="1">
            <a:spLocks noChangeArrowheads="1"/>
          </p:cNvSpPr>
          <p:nvPr/>
        </p:nvSpPr>
        <p:spPr bwMode="auto">
          <a:xfrm>
            <a:off x="5963409" y="378944"/>
            <a:ext cx="1292678" cy="108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ar-KW"/>
            </a:defPPr>
            <a:lvl1pPr algn="ctr">
              <a:lnSpc>
                <a:spcPct val="115000"/>
              </a:lnSpc>
              <a:spcAft>
                <a:spcPts val="1000"/>
              </a:spcAft>
              <a:defRPr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ar-EG" sz="1400" dirty="0"/>
              <a:t>المرحلة الخامسة : </a:t>
            </a:r>
            <a:r>
              <a:rPr lang="ar-KW" sz="1400" dirty="0"/>
              <a:t>تنفيذ الاستقصاء العلمي</a:t>
            </a:r>
            <a:endParaRPr lang="en-US" sz="1400" dirty="0"/>
          </a:p>
        </p:txBody>
      </p:sp>
      <p:sp>
        <p:nvSpPr>
          <p:cNvPr id="57" name="مربع نص 398"/>
          <p:cNvSpPr txBox="1">
            <a:spLocks noChangeArrowheads="1"/>
          </p:cNvSpPr>
          <p:nvPr/>
        </p:nvSpPr>
        <p:spPr bwMode="auto">
          <a:xfrm>
            <a:off x="7426946" y="210185"/>
            <a:ext cx="1110171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ar-KW"/>
            </a:defPPr>
            <a:lvl1pPr algn="ctr">
              <a:lnSpc>
                <a:spcPct val="115000"/>
              </a:lnSpc>
              <a:spcAft>
                <a:spcPts val="1000"/>
              </a:spcAft>
              <a:defRPr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ar-EG" sz="1400" dirty="0"/>
              <a:t>المرحلة السادسة:</a:t>
            </a:r>
            <a:r>
              <a:rPr lang="ar-KW" sz="1400" dirty="0"/>
              <a:t> تدوين النتائج والبيانات والملاحظات</a:t>
            </a:r>
            <a:endParaRPr lang="en-US" sz="1400" dirty="0"/>
          </a:p>
        </p:txBody>
      </p:sp>
      <p:sp>
        <p:nvSpPr>
          <p:cNvPr id="58" name="مربع نص 397"/>
          <p:cNvSpPr txBox="1">
            <a:spLocks noChangeArrowheads="1"/>
          </p:cNvSpPr>
          <p:nvPr/>
        </p:nvSpPr>
        <p:spPr bwMode="auto">
          <a:xfrm>
            <a:off x="7773577" y="2055343"/>
            <a:ext cx="1215816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السابعة: </a:t>
            </a:r>
            <a:r>
              <a:rPr lang="ar-KW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تحليل النتائج وتفسيرها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خماسي 59"/>
          <p:cNvSpPr>
            <a:spLocks noChangeArrowheads="1"/>
          </p:cNvSpPr>
          <p:nvPr/>
        </p:nvSpPr>
        <p:spPr bwMode="auto">
          <a:xfrm rot="5400000">
            <a:off x="7372895" y="4172495"/>
            <a:ext cx="1993900" cy="1243510"/>
          </a:xfrm>
          <a:prstGeom prst="homePlate">
            <a:avLst>
              <a:gd name="adj" fmla="val 50000"/>
            </a:avLst>
          </a:prstGeom>
          <a:solidFill>
            <a:srgbClr val="F37207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/>
          </a:p>
        </p:txBody>
      </p:sp>
      <p:sp>
        <p:nvSpPr>
          <p:cNvPr id="59" name="مربع نص 396"/>
          <p:cNvSpPr txBox="1">
            <a:spLocks noChangeArrowheads="1"/>
          </p:cNvSpPr>
          <p:nvPr/>
        </p:nvSpPr>
        <p:spPr bwMode="auto">
          <a:xfrm>
            <a:off x="7771157" y="3857691"/>
            <a:ext cx="1218235" cy="158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الثامنة:</a:t>
            </a: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إعطاء الاستنتاجات والإجابة عن سؤال الاستقصاء العلمي الاستقصاء العلمي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سهم إلى اليمين 67"/>
          <p:cNvSpPr>
            <a:spLocks noChangeArrowheads="1"/>
          </p:cNvSpPr>
          <p:nvPr/>
        </p:nvSpPr>
        <p:spPr bwMode="auto">
          <a:xfrm rot="5400000">
            <a:off x="3376180" y="1425353"/>
            <a:ext cx="485495" cy="359473"/>
          </a:xfrm>
          <a:prstGeom prst="rightArrow">
            <a:avLst>
              <a:gd name="adj1" fmla="val 50000"/>
              <a:gd name="adj2" fmla="val 40000"/>
            </a:avLst>
          </a:prstGeom>
          <a:solidFill>
            <a:schemeClr val="tx1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/>
          </a:p>
        </p:txBody>
      </p:sp>
      <p:sp>
        <p:nvSpPr>
          <p:cNvPr id="22" name="عنصر نائب للمحتوى 2"/>
          <p:cNvSpPr txBox="1">
            <a:spLocks/>
          </p:cNvSpPr>
          <p:nvPr/>
        </p:nvSpPr>
        <p:spPr>
          <a:xfrm>
            <a:off x="457200" y="1889673"/>
            <a:ext cx="6798887" cy="423649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ar-KW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عزز </a:t>
            </a:r>
            <a:r>
              <a:rPr lang="ar-S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قدرة </a:t>
            </a:r>
            <a:r>
              <a:rPr lang="ar-S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المتعلمين على تخيل شكل</a:t>
            </a:r>
            <a:r>
              <a:rPr lang="ar-KW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البيئة الحاضنة للكائن الحي وعزز </a:t>
            </a:r>
            <a:r>
              <a:rPr lang="ar-KW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أيضاً </a:t>
            </a:r>
            <a:r>
              <a:rPr lang="ar-KW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الفردية في التصور ومن دون أن تقيد المتعلمين </a:t>
            </a:r>
            <a:r>
              <a:rPr lang="ar-KW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ببيئة </a:t>
            </a:r>
            <a:r>
              <a:rPr lang="ar-KW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مثالية ، بل دعهم يكتشفون بأنفسهم أثناء تنفيذ المشروع </a:t>
            </a:r>
            <a:r>
              <a:rPr lang="ar-KW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لاحقاً </a:t>
            </a:r>
            <a:r>
              <a:rPr lang="ar-KW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جوانب القصور في مشاريعهم ويعملون على </a:t>
            </a:r>
            <a:r>
              <a:rPr lang="ar-KW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تطويرها.</a:t>
            </a:r>
          </a:p>
          <a:p>
            <a:pPr algn="just"/>
            <a:endParaRPr lang="ar-KW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ar-KW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دع المتعلمين يرسمون مخطط مشروعهم في الصفحة رقم (3</a:t>
            </a:r>
            <a:r>
              <a:rPr lang="ar-KW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 من </a:t>
            </a:r>
            <a:r>
              <a:rPr lang="ar-KW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كراسة المشروع العلمي ويرسمون كافة احتياجاتهم </a:t>
            </a:r>
            <a:r>
              <a:rPr lang="ar-KW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قدم </a:t>
            </a:r>
            <a:r>
              <a:rPr lang="ar-KW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لهم الدعم والمساعدة </a:t>
            </a:r>
            <a:r>
              <a:rPr lang="ar-KW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مسهلاً </a:t>
            </a:r>
            <a:r>
              <a:rPr lang="ar-KW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عملهم </a:t>
            </a:r>
            <a:r>
              <a:rPr lang="ar-KW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فقط.</a:t>
            </a:r>
            <a:endParaRPr lang="ar-SA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17627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خماسي 43"/>
          <p:cNvSpPr>
            <a:spLocks noChangeArrowheads="1"/>
          </p:cNvSpPr>
          <p:nvPr/>
        </p:nvSpPr>
        <p:spPr bwMode="auto">
          <a:xfrm>
            <a:off x="297997" y="83924"/>
            <a:ext cx="1408340" cy="1245155"/>
          </a:xfrm>
          <a:prstGeom prst="homePlate">
            <a:avLst>
              <a:gd name="adj" fmla="val 500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5" name="مربع نص 385"/>
          <p:cNvSpPr txBox="1">
            <a:spLocks noChangeArrowheads="1"/>
          </p:cNvSpPr>
          <p:nvPr/>
        </p:nvSpPr>
        <p:spPr bwMode="auto">
          <a:xfrm>
            <a:off x="84360" y="193938"/>
            <a:ext cx="1470932" cy="71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1000"/>
              </a:spcAft>
            </a:pPr>
            <a:r>
              <a:rPr lang="ar-EG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الأولى:</a:t>
            </a: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1000"/>
              </a:spcAft>
            </a:pP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تحديد سؤال </a:t>
            </a:r>
          </a:p>
          <a:p>
            <a:pPr algn="ctr">
              <a:spcAft>
                <a:spcPts val="1000"/>
              </a:spcAft>
            </a:pP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الاستقصاء العلمي</a:t>
            </a:r>
          </a:p>
        </p:txBody>
      </p:sp>
      <p:sp>
        <p:nvSpPr>
          <p:cNvPr id="46" name="خماسي 45"/>
          <p:cNvSpPr>
            <a:spLocks noChangeArrowheads="1"/>
          </p:cNvSpPr>
          <p:nvPr/>
        </p:nvSpPr>
        <p:spPr bwMode="auto">
          <a:xfrm>
            <a:off x="1744435" y="83924"/>
            <a:ext cx="1408340" cy="1245155"/>
          </a:xfrm>
          <a:prstGeom prst="homePlate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7" name="خماسي 46"/>
          <p:cNvSpPr>
            <a:spLocks noChangeArrowheads="1"/>
          </p:cNvSpPr>
          <p:nvPr/>
        </p:nvSpPr>
        <p:spPr bwMode="auto">
          <a:xfrm>
            <a:off x="3223529" y="75351"/>
            <a:ext cx="1408340" cy="1245155"/>
          </a:xfrm>
          <a:prstGeom prst="homePlate">
            <a:avLst>
              <a:gd name="adj" fmla="val 50000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8" name="خماسي 47"/>
          <p:cNvSpPr>
            <a:spLocks noChangeArrowheads="1"/>
          </p:cNvSpPr>
          <p:nvPr/>
        </p:nvSpPr>
        <p:spPr bwMode="auto">
          <a:xfrm>
            <a:off x="4611458" y="72018"/>
            <a:ext cx="1408340" cy="1245155"/>
          </a:xfrm>
          <a:prstGeom prst="homePlat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9" name="خماسي 48"/>
          <p:cNvSpPr>
            <a:spLocks noChangeArrowheads="1"/>
          </p:cNvSpPr>
          <p:nvPr/>
        </p:nvSpPr>
        <p:spPr bwMode="auto">
          <a:xfrm>
            <a:off x="6019798" y="75352"/>
            <a:ext cx="1408340" cy="1252359"/>
          </a:xfrm>
          <a:prstGeom prst="homePlate">
            <a:avLst>
              <a:gd name="adj" fmla="val 50000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50" name="خماسي 49"/>
          <p:cNvSpPr>
            <a:spLocks noChangeArrowheads="1"/>
          </p:cNvSpPr>
          <p:nvPr/>
        </p:nvSpPr>
        <p:spPr bwMode="auto">
          <a:xfrm>
            <a:off x="7411810" y="92497"/>
            <a:ext cx="1408340" cy="1245155"/>
          </a:xfrm>
          <a:prstGeom prst="homePlate">
            <a:avLst>
              <a:gd name="adj" fmla="val 50000"/>
            </a:avLst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52" name="خماسي 51"/>
          <p:cNvSpPr>
            <a:spLocks noChangeArrowheads="1"/>
          </p:cNvSpPr>
          <p:nvPr/>
        </p:nvSpPr>
        <p:spPr bwMode="auto">
          <a:xfrm rot="5400000">
            <a:off x="7446604" y="2099455"/>
            <a:ext cx="1883956" cy="1230010"/>
          </a:xfrm>
          <a:prstGeom prst="homePlate">
            <a:avLst>
              <a:gd name="adj" fmla="val 50000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/>
          </a:p>
        </p:txBody>
      </p:sp>
      <p:sp>
        <p:nvSpPr>
          <p:cNvPr id="53" name="مربع نص 393"/>
          <p:cNvSpPr txBox="1">
            <a:spLocks noChangeArrowheads="1"/>
          </p:cNvSpPr>
          <p:nvPr/>
        </p:nvSpPr>
        <p:spPr bwMode="auto">
          <a:xfrm>
            <a:off x="1555292" y="218464"/>
            <a:ext cx="1545772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ar-KW"/>
            </a:defPPr>
            <a:lvl1pPr algn="ctr">
              <a:lnSpc>
                <a:spcPct val="115000"/>
              </a:lnSpc>
              <a:spcAft>
                <a:spcPts val="1000"/>
              </a:spcAft>
              <a:defRPr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ar-EG" sz="1400" dirty="0"/>
              <a:t>المرحلة الثانية:</a:t>
            </a:r>
            <a:endParaRPr lang="ar-KW" sz="1400" dirty="0"/>
          </a:p>
          <a:p>
            <a:pPr>
              <a:lnSpc>
                <a:spcPct val="100000"/>
              </a:lnSpc>
            </a:pPr>
            <a:r>
              <a:rPr lang="ar-KW" sz="1400" dirty="0"/>
              <a:t> وضع التوقعات أو</a:t>
            </a:r>
          </a:p>
          <a:p>
            <a:pPr>
              <a:lnSpc>
                <a:spcPct val="100000"/>
              </a:lnSpc>
            </a:pPr>
            <a:r>
              <a:rPr lang="ar-KW" sz="1400" dirty="0"/>
              <a:t> التنبؤات أو الحلول</a:t>
            </a:r>
            <a:endParaRPr lang="en-US" sz="1400" dirty="0"/>
          </a:p>
        </p:txBody>
      </p:sp>
      <p:sp>
        <p:nvSpPr>
          <p:cNvPr id="54" name="مربع نص 394"/>
          <p:cNvSpPr txBox="1">
            <a:spLocks noChangeArrowheads="1"/>
          </p:cNvSpPr>
          <p:nvPr/>
        </p:nvSpPr>
        <p:spPr bwMode="auto">
          <a:xfrm>
            <a:off x="3185419" y="152400"/>
            <a:ext cx="1292678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ar-EG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الثالثة:</a:t>
            </a: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التخطيط للمشروع العلمي (التصميم)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مربع نص 399"/>
          <p:cNvSpPr txBox="1">
            <a:spLocks noChangeArrowheads="1"/>
          </p:cNvSpPr>
          <p:nvPr/>
        </p:nvSpPr>
        <p:spPr bwMode="auto">
          <a:xfrm>
            <a:off x="4642155" y="133985"/>
            <a:ext cx="1053793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الرابعة:</a:t>
            </a:r>
            <a:r>
              <a:rPr lang="ar-KW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تحديد الوسائل والأدوات والمكان والزمان لتنفيذ المشروع العلمي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6" name="مربع نص 395"/>
          <p:cNvSpPr txBox="1">
            <a:spLocks noChangeArrowheads="1"/>
          </p:cNvSpPr>
          <p:nvPr/>
        </p:nvSpPr>
        <p:spPr bwMode="auto">
          <a:xfrm>
            <a:off x="5963409" y="378944"/>
            <a:ext cx="1292678" cy="108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ar-KW"/>
            </a:defPPr>
            <a:lvl1pPr algn="ctr">
              <a:lnSpc>
                <a:spcPct val="115000"/>
              </a:lnSpc>
              <a:spcAft>
                <a:spcPts val="1000"/>
              </a:spcAft>
              <a:defRPr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ar-EG" sz="1400" dirty="0"/>
              <a:t>المرحلة الخامسة : </a:t>
            </a:r>
            <a:r>
              <a:rPr lang="ar-KW" sz="1400" dirty="0"/>
              <a:t>تنفيذ الاستقصاء العلمي</a:t>
            </a:r>
            <a:endParaRPr lang="en-US" sz="1400" dirty="0"/>
          </a:p>
        </p:txBody>
      </p:sp>
      <p:sp>
        <p:nvSpPr>
          <p:cNvPr id="57" name="مربع نص 398"/>
          <p:cNvSpPr txBox="1">
            <a:spLocks noChangeArrowheads="1"/>
          </p:cNvSpPr>
          <p:nvPr/>
        </p:nvSpPr>
        <p:spPr bwMode="auto">
          <a:xfrm>
            <a:off x="7426946" y="210185"/>
            <a:ext cx="1110171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ar-KW"/>
            </a:defPPr>
            <a:lvl1pPr algn="ctr">
              <a:lnSpc>
                <a:spcPct val="115000"/>
              </a:lnSpc>
              <a:spcAft>
                <a:spcPts val="1000"/>
              </a:spcAft>
              <a:defRPr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ar-EG" sz="1400" dirty="0"/>
              <a:t>المرحلة السادسة:</a:t>
            </a:r>
            <a:r>
              <a:rPr lang="ar-KW" sz="1400" dirty="0"/>
              <a:t> تدوين النتائج والبيانات والملاحظات</a:t>
            </a:r>
            <a:endParaRPr lang="en-US" sz="1400" dirty="0"/>
          </a:p>
        </p:txBody>
      </p:sp>
      <p:sp>
        <p:nvSpPr>
          <p:cNvPr id="58" name="مربع نص 397"/>
          <p:cNvSpPr txBox="1">
            <a:spLocks noChangeArrowheads="1"/>
          </p:cNvSpPr>
          <p:nvPr/>
        </p:nvSpPr>
        <p:spPr bwMode="auto">
          <a:xfrm>
            <a:off x="7773577" y="2055343"/>
            <a:ext cx="1215816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السابعة: </a:t>
            </a:r>
            <a:r>
              <a:rPr lang="ar-KW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تحليل النتائج وتفسيرها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خماسي 59"/>
          <p:cNvSpPr>
            <a:spLocks noChangeArrowheads="1"/>
          </p:cNvSpPr>
          <p:nvPr/>
        </p:nvSpPr>
        <p:spPr bwMode="auto">
          <a:xfrm rot="5400000">
            <a:off x="7372895" y="4172495"/>
            <a:ext cx="1993900" cy="1243510"/>
          </a:xfrm>
          <a:prstGeom prst="homePlate">
            <a:avLst>
              <a:gd name="adj" fmla="val 50000"/>
            </a:avLst>
          </a:prstGeom>
          <a:solidFill>
            <a:srgbClr val="F37207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/>
          </a:p>
        </p:txBody>
      </p:sp>
      <p:sp>
        <p:nvSpPr>
          <p:cNvPr id="59" name="مربع نص 396"/>
          <p:cNvSpPr txBox="1">
            <a:spLocks noChangeArrowheads="1"/>
          </p:cNvSpPr>
          <p:nvPr/>
        </p:nvSpPr>
        <p:spPr bwMode="auto">
          <a:xfrm>
            <a:off x="7771157" y="3857691"/>
            <a:ext cx="1218235" cy="158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الثامنة:</a:t>
            </a: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إعطاء الاستنتاجات والإجابة عن سؤال الاستقصاء العلمي الاستقصاء العلمي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سهم إلى اليمين 65"/>
          <p:cNvSpPr>
            <a:spLocks noChangeArrowheads="1"/>
          </p:cNvSpPr>
          <p:nvPr/>
        </p:nvSpPr>
        <p:spPr bwMode="auto">
          <a:xfrm rot="5400000">
            <a:off x="4904569" y="1414657"/>
            <a:ext cx="457200" cy="303188"/>
          </a:xfrm>
          <a:prstGeom prst="rightArrow">
            <a:avLst>
              <a:gd name="adj1" fmla="val 50000"/>
              <a:gd name="adj2" fmla="val 40000"/>
            </a:avLst>
          </a:prstGeom>
          <a:solidFill>
            <a:schemeClr val="tx1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/>
          </a:p>
        </p:txBody>
      </p:sp>
      <p:sp>
        <p:nvSpPr>
          <p:cNvPr id="20" name="عنصر نائب للمحتوى 2"/>
          <p:cNvSpPr txBox="1">
            <a:spLocks/>
          </p:cNvSpPr>
          <p:nvPr/>
        </p:nvSpPr>
        <p:spPr>
          <a:xfrm>
            <a:off x="528255" y="1815329"/>
            <a:ext cx="6798887" cy="4525963"/>
          </a:xfrm>
          <a:prstGeom prst="rect">
            <a:avLst/>
          </a:prstGeom>
        </p:spPr>
        <p:txBody>
          <a:bodyPr vert="horz" lIns="91440" tIns="45720" rIns="91440" bIns="45720" rtlCol="1">
            <a:normAutofit fontScale="85000" lnSpcReduction="10000"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وجه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المتعلمين لتحديد المواد التي يفكر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ون في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اختيارها والأدوات اللازمة لتنفيذ مخطط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هم 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وتصميم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هم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السابق وما سيحتاج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ونه لتزويد الكائن الحي للحفاظ عليه 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حياً ، ومتى وأين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سيتم تنفيذ خطوات المشروع 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للمتابعة.</a:t>
            </a:r>
            <a:endParaRPr lang="ar-S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قيم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مستوى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المتعلمين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بمراحل المشروع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في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خلال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مراحل المشروع من خلال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أداة ملاحظة المتعلم في معرفة أين تبدأ (في أي مرحلة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؟)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عندما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لايحقق مستوى 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مرضياً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من معيار المنهج المتعلق بالمشروع 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العلمي.</a:t>
            </a:r>
            <a:endParaRPr lang="ar-S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اجمع بعد انتهاء الحصة كافة الأدوات والمتطلبات التي رسمها المتعلمين في صفحة رقم (4) لتوفيرها للحصة 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القادمة.</a:t>
            </a:r>
            <a:endParaRPr lang="ar-S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6826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 cstate="print"/>
          <a:srcRect l="16139" t="15240" r="12988" b="4345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431" t="13360" r="15115" b="549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10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KW" dirty="0"/>
              <a:t>فيلم تعليمي عن النمل </a:t>
            </a:r>
            <a:br>
              <a:rPr lang="ar-KW" dirty="0"/>
            </a:br>
            <a:endParaRPr lang="ar-KW" dirty="0"/>
          </a:p>
        </p:txBody>
      </p:sp>
      <p:pic>
        <p:nvPicPr>
          <p:cNvPr id="4" name="معلومات عن النملة للأطفال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23528" y="1268760"/>
            <a:ext cx="813435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6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923928" y="116632"/>
            <a:ext cx="5040560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الحصة الثانية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خماسي 43"/>
          <p:cNvSpPr>
            <a:spLocks noChangeArrowheads="1"/>
          </p:cNvSpPr>
          <p:nvPr/>
        </p:nvSpPr>
        <p:spPr bwMode="auto">
          <a:xfrm>
            <a:off x="297997" y="83924"/>
            <a:ext cx="1408340" cy="1245155"/>
          </a:xfrm>
          <a:prstGeom prst="homePlate">
            <a:avLst>
              <a:gd name="adj" fmla="val 500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5" name="مربع نص 385"/>
          <p:cNvSpPr txBox="1">
            <a:spLocks noChangeArrowheads="1"/>
          </p:cNvSpPr>
          <p:nvPr/>
        </p:nvSpPr>
        <p:spPr bwMode="auto">
          <a:xfrm>
            <a:off x="84360" y="193938"/>
            <a:ext cx="1470932" cy="71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1000"/>
              </a:spcAft>
            </a:pPr>
            <a:r>
              <a:rPr lang="ar-EG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الأولى:</a:t>
            </a: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1000"/>
              </a:spcAft>
            </a:pP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تحديد سؤال </a:t>
            </a:r>
          </a:p>
          <a:p>
            <a:pPr algn="ctr">
              <a:spcAft>
                <a:spcPts val="1000"/>
              </a:spcAft>
            </a:pP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الاستقصاء العلمي</a:t>
            </a:r>
          </a:p>
        </p:txBody>
      </p:sp>
      <p:sp>
        <p:nvSpPr>
          <p:cNvPr id="46" name="خماسي 45"/>
          <p:cNvSpPr>
            <a:spLocks noChangeArrowheads="1"/>
          </p:cNvSpPr>
          <p:nvPr/>
        </p:nvSpPr>
        <p:spPr bwMode="auto">
          <a:xfrm>
            <a:off x="1744435" y="83924"/>
            <a:ext cx="1408340" cy="1245155"/>
          </a:xfrm>
          <a:prstGeom prst="homePlate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7" name="خماسي 46"/>
          <p:cNvSpPr>
            <a:spLocks noChangeArrowheads="1"/>
          </p:cNvSpPr>
          <p:nvPr/>
        </p:nvSpPr>
        <p:spPr bwMode="auto">
          <a:xfrm>
            <a:off x="3223529" y="75351"/>
            <a:ext cx="1408340" cy="1245155"/>
          </a:xfrm>
          <a:prstGeom prst="homePlate">
            <a:avLst>
              <a:gd name="adj" fmla="val 50000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8" name="خماسي 47"/>
          <p:cNvSpPr>
            <a:spLocks noChangeArrowheads="1"/>
          </p:cNvSpPr>
          <p:nvPr/>
        </p:nvSpPr>
        <p:spPr bwMode="auto">
          <a:xfrm>
            <a:off x="4611458" y="72018"/>
            <a:ext cx="1408340" cy="1245155"/>
          </a:xfrm>
          <a:prstGeom prst="homePlat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9" name="خماسي 48"/>
          <p:cNvSpPr>
            <a:spLocks noChangeArrowheads="1"/>
          </p:cNvSpPr>
          <p:nvPr/>
        </p:nvSpPr>
        <p:spPr bwMode="auto">
          <a:xfrm>
            <a:off x="6019798" y="75352"/>
            <a:ext cx="1408340" cy="1252359"/>
          </a:xfrm>
          <a:prstGeom prst="homePlate">
            <a:avLst>
              <a:gd name="adj" fmla="val 50000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50" name="خماسي 49"/>
          <p:cNvSpPr>
            <a:spLocks noChangeArrowheads="1"/>
          </p:cNvSpPr>
          <p:nvPr/>
        </p:nvSpPr>
        <p:spPr bwMode="auto">
          <a:xfrm>
            <a:off x="7411810" y="92497"/>
            <a:ext cx="1408340" cy="1245155"/>
          </a:xfrm>
          <a:prstGeom prst="homePlate">
            <a:avLst>
              <a:gd name="adj" fmla="val 50000"/>
            </a:avLst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52" name="خماسي 51"/>
          <p:cNvSpPr>
            <a:spLocks noChangeArrowheads="1"/>
          </p:cNvSpPr>
          <p:nvPr/>
        </p:nvSpPr>
        <p:spPr bwMode="auto">
          <a:xfrm rot="5400000">
            <a:off x="7446604" y="2099455"/>
            <a:ext cx="1883956" cy="1230010"/>
          </a:xfrm>
          <a:prstGeom prst="homePlate">
            <a:avLst>
              <a:gd name="adj" fmla="val 50000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/>
          </a:p>
        </p:txBody>
      </p:sp>
      <p:sp>
        <p:nvSpPr>
          <p:cNvPr id="53" name="مربع نص 393"/>
          <p:cNvSpPr txBox="1">
            <a:spLocks noChangeArrowheads="1"/>
          </p:cNvSpPr>
          <p:nvPr/>
        </p:nvSpPr>
        <p:spPr bwMode="auto">
          <a:xfrm>
            <a:off x="1555292" y="218464"/>
            <a:ext cx="1545772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ar-KW"/>
            </a:defPPr>
            <a:lvl1pPr algn="ctr">
              <a:lnSpc>
                <a:spcPct val="115000"/>
              </a:lnSpc>
              <a:spcAft>
                <a:spcPts val="1000"/>
              </a:spcAft>
              <a:defRPr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ar-EG" sz="1400" dirty="0"/>
              <a:t>المرحلة الثانية:</a:t>
            </a:r>
            <a:endParaRPr lang="ar-KW" sz="1400" dirty="0"/>
          </a:p>
          <a:p>
            <a:pPr>
              <a:lnSpc>
                <a:spcPct val="100000"/>
              </a:lnSpc>
            </a:pPr>
            <a:r>
              <a:rPr lang="ar-KW" sz="1400" dirty="0"/>
              <a:t> وضع التوقعات أو</a:t>
            </a:r>
          </a:p>
          <a:p>
            <a:pPr>
              <a:lnSpc>
                <a:spcPct val="100000"/>
              </a:lnSpc>
            </a:pPr>
            <a:r>
              <a:rPr lang="ar-KW" sz="1400" dirty="0"/>
              <a:t> التنبؤات أو الحلول</a:t>
            </a:r>
            <a:endParaRPr lang="en-US" sz="1400" dirty="0"/>
          </a:p>
        </p:txBody>
      </p:sp>
      <p:sp>
        <p:nvSpPr>
          <p:cNvPr id="54" name="مربع نص 394"/>
          <p:cNvSpPr txBox="1">
            <a:spLocks noChangeArrowheads="1"/>
          </p:cNvSpPr>
          <p:nvPr/>
        </p:nvSpPr>
        <p:spPr bwMode="auto">
          <a:xfrm>
            <a:off x="3185419" y="152400"/>
            <a:ext cx="1292678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ar-EG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الثالثة:</a:t>
            </a: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التخطيط للمشروع العلمي (التصميم)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مربع نص 399"/>
          <p:cNvSpPr txBox="1">
            <a:spLocks noChangeArrowheads="1"/>
          </p:cNvSpPr>
          <p:nvPr/>
        </p:nvSpPr>
        <p:spPr bwMode="auto">
          <a:xfrm>
            <a:off x="4642155" y="133985"/>
            <a:ext cx="1053793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الرابعة:</a:t>
            </a:r>
            <a:r>
              <a:rPr lang="ar-KW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تحديد الوسائل والأدوات والمكان والزمان لتنفيذ المشروع العلمي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6" name="مربع نص 395"/>
          <p:cNvSpPr txBox="1">
            <a:spLocks noChangeArrowheads="1"/>
          </p:cNvSpPr>
          <p:nvPr/>
        </p:nvSpPr>
        <p:spPr bwMode="auto">
          <a:xfrm>
            <a:off x="5963409" y="378944"/>
            <a:ext cx="1292678" cy="108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ar-KW"/>
            </a:defPPr>
            <a:lvl1pPr algn="ctr">
              <a:lnSpc>
                <a:spcPct val="115000"/>
              </a:lnSpc>
              <a:spcAft>
                <a:spcPts val="1000"/>
              </a:spcAft>
              <a:defRPr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ar-EG" sz="1400" dirty="0"/>
              <a:t>المرحلة الخامسة : </a:t>
            </a:r>
            <a:r>
              <a:rPr lang="ar-KW" sz="1400" dirty="0"/>
              <a:t>تنفيذ الاستقصاء العلمي</a:t>
            </a:r>
            <a:endParaRPr lang="en-US" sz="1400" dirty="0"/>
          </a:p>
        </p:txBody>
      </p:sp>
      <p:sp>
        <p:nvSpPr>
          <p:cNvPr id="57" name="مربع نص 398"/>
          <p:cNvSpPr txBox="1">
            <a:spLocks noChangeArrowheads="1"/>
          </p:cNvSpPr>
          <p:nvPr/>
        </p:nvSpPr>
        <p:spPr bwMode="auto">
          <a:xfrm>
            <a:off x="7426946" y="210185"/>
            <a:ext cx="1110171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ar-KW"/>
            </a:defPPr>
            <a:lvl1pPr algn="ctr">
              <a:lnSpc>
                <a:spcPct val="115000"/>
              </a:lnSpc>
              <a:spcAft>
                <a:spcPts val="1000"/>
              </a:spcAft>
              <a:defRPr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ar-EG" sz="1400" dirty="0"/>
              <a:t>المرحلة السادسة:</a:t>
            </a:r>
            <a:r>
              <a:rPr lang="ar-KW" sz="1400" dirty="0"/>
              <a:t> تدوين النتائج والبيانات والملاحظات</a:t>
            </a:r>
            <a:endParaRPr lang="en-US" sz="1400" dirty="0"/>
          </a:p>
        </p:txBody>
      </p:sp>
      <p:sp>
        <p:nvSpPr>
          <p:cNvPr id="58" name="مربع نص 397"/>
          <p:cNvSpPr txBox="1">
            <a:spLocks noChangeArrowheads="1"/>
          </p:cNvSpPr>
          <p:nvPr/>
        </p:nvSpPr>
        <p:spPr bwMode="auto">
          <a:xfrm>
            <a:off x="7773577" y="2055343"/>
            <a:ext cx="1215816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السابعة: </a:t>
            </a:r>
            <a:r>
              <a:rPr lang="ar-KW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تحليل النتائج وتفسيرها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خماسي 59"/>
          <p:cNvSpPr>
            <a:spLocks noChangeArrowheads="1"/>
          </p:cNvSpPr>
          <p:nvPr/>
        </p:nvSpPr>
        <p:spPr bwMode="auto">
          <a:xfrm rot="5400000">
            <a:off x="7372895" y="4172495"/>
            <a:ext cx="1993900" cy="1243510"/>
          </a:xfrm>
          <a:prstGeom prst="homePlate">
            <a:avLst>
              <a:gd name="adj" fmla="val 50000"/>
            </a:avLst>
          </a:prstGeom>
          <a:solidFill>
            <a:srgbClr val="F37207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/>
          </a:p>
        </p:txBody>
      </p:sp>
      <p:sp>
        <p:nvSpPr>
          <p:cNvPr id="59" name="مربع نص 396"/>
          <p:cNvSpPr txBox="1">
            <a:spLocks noChangeArrowheads="1"/>
          </p:cNvSpPr>
          <p:nvPr/>
        </p:nvSpPr>
        <p:spPr bwMode="auto">
          <a:xfrm>
            <a:off x="7771157" y="3857691"/>
            <a:ext cx="1218235" cy="158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الثامنة:</a:t>
            </a: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إعطاء الاستنتاجات والإجابة عن سؤال الاستقصاء العلمي الاستقصاء العلمي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سهم إلى اليمين 68"/>
          <p:cNvSpPr>
            <a:spLocks noChangeArrowheads="1"/>
          </p:cNvSpPr>
          <p:nvPr/>
        </p:nvSpPr>
        <p:spPr bwMode="auto">
          <a:xfrm rot="5400000">
            <a:off x="6263150" y="1438844"/>
            <a:ext cx="444773" cy="335139"/>
          </a:xfrm>
          <a:prstGeom prst="rightArrow">
            <a:avLst>
              <a:gd name="adj1" fmla="val 50000"/>
              <a:gd name="adj2" fmla="val 40000"/>
            </a:avLst>
          </a:prstGeom>
          <a:solidFill>
            <a:schemeClr val="tx1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/>
          </a:p>
        </p:txBody>
      </p:sp>
      <p:sp>
        <p:nvSpPr>
          <p:cNvPr id="22" name="عنصر نائب للمحتوى 2"/>
          <p:cNvSpPr txBox="1">
            <a:spLocks/>
          </p:cNvSpPr>
          <p:nvPr/>
        </p:nvSpPr>
        <p:spPr>
          <a:xfrm>
            <a:off x="297997" y="1842776"/>
            <a:ext cx="7226331" cy="4754576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ar-KW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وفر </a:t>
            </a:r>
            <a:r>
              <a:rPr lang="ar-S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كافة </a:t>
            </a:r>
            <a:r>
              <a:rPr lang="ar-S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احتياجات تنفيذ مشاريع المتعلمين حسب تصاميمهم السابقة </a:t>
            </a:r>
            <a:r>
              <a:rPr lang="ar-KW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قد ترغب في </a:t>
            </a:r>
            <a:r>
              <a:rPr lang="ar-S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ar-KW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ت</a:t>
            </a:r>
            <a:r>
              <a:rPr lang="ar-S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زو</a:t>
            </a:r>
            <a:r>
              <a:rPr lang="ar-KW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ي</a:t>
            </a:r>
            <a:r>
              <a:rPr lang="ar-S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دهم بأشياء إضافية بعضها لة علاقة وأخرى ليس لها علاقة بالمشاريع حتى تكون الاختيارات أك</a:t>
            </a:r>
            <a:r>
              <a:rPr lang="ar-KW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ث</a:t>
            </a:r>
            <a:r>
              <a:rPr lang="ar-S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ر </a:t>
            </a:r>
            <a:r>
              <a:rPr lang="ar-KW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، </a:t>
            </a:r>
            <a:r>
              <a:rPr lang="ar-S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وقدرة </a:t>
            </a:r>
            <a:r>
              <a:rPr lang="ar-S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المتعلم على تمييز ما يمكن أن يساهم في تطوير </a:t>
            </a:r>
            <a:r>
              <a:rPr lang="ar-S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مخطط</a:t>
            </a:r>
            <a:r>
              <a:rPr lang="ar-KW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ه.</a:t>
            </a:r>
            <a:r>
              <a:rPr lang="ar-S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ar-SA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ar-S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ar-KW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يقدم المعلم </a:t>
            </a:r>
            <a:r>
              <a:rPr lang="ar-S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التوجيه </a:t>
            </a:r>
            <a:r>
              <a:rPr lang="ar-S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وال</a:t>
            </a:r>
            <a:r>
              <a:rPr lang="ar-KW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إ</a:t>
            </a:r>
            <a:r>
              <a:rPr lang="ar-S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شراف </a:t>
            </a:r>
            <a:r>
              <a:rPr lang="ar-S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أثناء تنفيذ مشروعهم وأن يبدأ </a:t>
            </a:r>
            <a:r>
              <a:rPr lang="ar-S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بتوجي</a:t>
            </a:r>
            <a:r>
              <a:rPr lang="ar-KW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ه</a:t>
            </a:r>
            <a:r>
              <a:rPr lang="ar-S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ar-S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انتباههم إلى كيفية </a:t>
            </a:r>
            <a:r>
              <a:rPr lang="ar-KW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إمساك الكائن الحي من الساحة أو الحديقة </a:t>
            </a:r>
            <a:r>
              <a:rPr lang="ar-S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و</a:t>
            </a:r>
            <a:r>
              <a:rPr lang="ar-KW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</a:t>
            </a:r>
            <a:r>
              <a:rPr lang="ar-S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رشدهم </a:t>
            </a:r>
            <a:r>
              <a:rPr lang="ar-KW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لمراعاة إجراءات </a:t>
            </a:r>
            <a:r>
              <a:rPr lang="ar-S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الأمن </a:t>
            </a:r>
            <a:r>
              <a:rPr lang="ar-S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والسلامة من حيث لبس القفازات والنظارات الواقية وعدم التعرض للحشرات </a:t>
            </a:r>
            <a:r>
              <a:rPr lang="ar-KW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الأخرى.</a:t>
            </a:r>
            <a:endParaRPr lang="ar-KW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ar-KW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دع المتعلمين يستكملون تنفيذ المشروع حسب ماخططوا له </a:t>
            </a:r>
            <a:r>
              <a:rPr lang="ar-KW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، واضعين </a:t>
            </a:r>
            <a:r>
              <a:rPr lang="ar-KW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الكائن الحي في المكان المناسب مع توفير </a:t>
            </a:r>
            <a:r>
              <a:rPr lang="ar-KW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الهواء له.</a:t>
            </a:r>
            <a:endParaRPr lang="ar-KW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ar-KW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تأكد من توفير الماء والغذاء للكائن الحي حتى يتوصل المتعلمين إلى أهمية العناصر الثلاثة لبقاء الكائن الحي (الماء – الهواء – الغذاء </a:t>
            </a:r>
            <a:r>
              <a:rPr lang="ar-KW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).</a:t>
            </a:r>
            <a:endParaRPr lang="ar-SA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ar-S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3- </a:t>
            </a:r>
            <a:r>
              <a:rPr lang="ar-KW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ساعد </a:t>
            </a:r>
            <a:r>
              <a:rPr lang="ar-S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المتعلمين بوضع طابع لاصق على كل مشروع وتدوين اسم </a:t>
            </a:r>
            <a:r>
              <a:rPr lang="ar-KW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كل </a:t>
            </a:r>
            <a:r>
              <a:rPr lang="ar-S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متعلم </a:t>
            </a:r>
            <a:r>
              <a:rPr lang="ar-S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علي</a:t>
            </a:r>
            <a:r>
              <a:rPr lang="ar-KW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ه.</a:t>
            </a:r>
            <a:r>
              <a:rPr lang="ar-S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ar-SA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9821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6009" t="8587" r="16903" b="549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957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ar-SA" b="1" dirty="0"/>
              <a:t>الأدوات </a:t>
            </a:r>
            <a:r>
              <a:rPr lang="ar-SA" b="1" dirty="0" smtClean="0"/>
              <a:t>المستخدمة</a:t>
            </a:r>
            <a:r>
              <a:rPr lang="ar-KW" b="1" dirty="0" smtClean="0"/>
              <a:t> </a:t>
            </a:r>
            <a:r>
              <a:rPr lang="ar-SA" b="1" dirty="0" smtClean="0"/>
              <a:t>للنشاط </a:t>
            </a:r>
            <a:endParaRPr lang="ar-SA" b="1" dirty="0"/>
          </a:p>
        </p:txBody>
      </p:sp>
      <p:pic>
        <p:nvPicPr>
          <p:cNvPr id="4" name="صورة 3" descr="wbf0015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4857" y="1797980"/>
            <a:ext cx="905907" cy="1279773"/>
          </a:xfrm>
          <a:prstGeom prst="rect">
            <a:avLst/>
          </a:prstGeom>
        </p:spPr>
      </p:pic>
      <p:pic>
        <p:nvPicPr>
          <p:cNvPr id="5" name="صورة 4" descr="381065288_9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2309" y="1830756"/>
            <a:ext cx="1526458" cy="1027475"/>
          </a:xfrm>
          <a:prstGeom prst="rect">
            <a:avLst/>
          </a:prstGeom>
        </p:spPr>
      </p:pic>
      <p:pic>
        <p:nvPicPr>
          <p:cNvPr id="6" name="صورة 5" descr="0_5daeb_f9c603bb_X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81404" y="4263577"/>
            <a:ext cx="1604886" cy="920803"/>
          </a:xfrm>
          <a:prstGeom prst="rect">
            <a:avLst/>
          </a:prstGeom>
        </p:spPr>
      </p:pic>
      <p:pic>
        <p:nvPicPr>
          <p:cNvPr id="7" name="صورة 6" descr="349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3608" y="2095090"/>
            <a:ext cx="1910904" cy="763141"/>
          </a:xfrm>
          <a:prstGeom prst="rect">
            <a:avLst/>
          </a:prstGeom>
        </p:spPr>
      </p:pic>
      <p:pic>
        <p:nvPicPr>
          <p:cNvPr id="16" name="صورة 15" descr="قفازات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80312" y="1775497"/>
            <a:ext cx="1287587" cy="1287587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766602"/>
            <a:ext cx="1662949" cy="1451992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309" y="3839751"/>
            <a:ext cx="1800200" cy="1378843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64" y="3823849"/>
            <a:ext cx="1511623" cy="1455787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4" y="3160331"/>
            <a:ext cx="1090811" cy="23200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329771" y="220258"/>
            <a:ext cx="7514035" cy="1752599"/>
          </a:xfrm>
        </p:spPr>
        <p:txBody>
          <a:bodyPr>
            <a:normAutofit/>
          </a:bodyPr>
          <a:lstStyle/>
          <a:p>
            <a:r>
              <a:rPr lang="ar-KW" sz="4800" b="1" dirty="0"/>
              <a:t>قوانين اللقاء</a:t>
            </a:r>
            <a:endParaRPr lang="ar-KW" sz="4400" dirty="0"/>
          </a:p>
        </p:txBody>
      </p:sp>
      <p:pic>
        <p:nvPicPr>
          <p:cNvPr id="4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789" y="2338803"/>
            <a:ext cx="3810000" cy="42484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4" y="1972857"/>
            <a:ext cx="3973555" cy="46428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3539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4072023" y="0"/>
            <a:ext cx="5040560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الحصة الثالثة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خماسي 43"/>
          <p:cNvSpPr>
            <a:spLocks noChangeArrowheads="1"/>
          </p:cNvSpPr>
          <p:nvPr/>
        </p:nvSpPr>
        <p:spPr bwMode="auto">
          <a:xfrm>
            <a:off x="297997" y="83924"/>
            <a:ext cx="1408340" cy="1245155"/>
          </a:xfrm>
          <a:prstGeom prst="homePlate">
            <a:avLst>
              <a:gd name="adj" fmla="val 500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5" name="مربع نص 385"/>
          <p:cNvSpPr txBox="1">
            <a:spLocks noChangeArrowheads="1"/>
          </p:cNvSpPr>
          <p:nvPr/>
        </p:nvSpPr>
        <p:spPr bwMode="auto">
          <a:xfrm>
            <a:off x="84360" y="193938"/>
            <a:ext cx="1470932" cy="71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1000"/>
              </a:spcAft>
            </a:pPr>
            <a:r>
              <a:rPr lang="ar-EG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الأولى:</a:t>
            </a: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1000"/>
              </a:spcAft>
            </a:pP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تحديد سؤال </a:t>
            </a:r>
          </a:p>
          <a:p>
            <a:pPr algn="ctr">
              <a:spcAft>
                <a:spcPts val="1000"/>
              </a:spcAft>
            </a:pP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الاستقصاء العلمي</a:t>
            </a:r>
          </a:p>
        </p:txBody>
      </p:sp>
      <p:sp>
        <p:nvSpPr>
          <p:cNvPr id="46" name="خماسي 45"/>
          <p:cNvSpPr>
            <a:spLocks noChangeArrowheads="1"/>
          </p:cNvSpPr>
          <p:nvPr/>
        </p:nvSpPr>
        <p:spPr bwMode="auto">
          <a:xfrm>
            <a:off x="1744435" y="83924"/>
            <a:ext cx="1408340" cy="1245155"/>
          </a:xfrm>
          <a:prstGeom prst="homePlate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7" name="خماسي 46"/>
          <p:cNvSpPr>
            <a:spLocks noChangeArrowheads="1"/>
          </p:cNvSpPr>
          <p:nvPr/>
        </p:nvSpPr>
        <p:spPr bwMode="auto">
          <a:xfrm>
            <a:off x="3223529" y="75351"/>
            <a:ext cx="1408340" cy="1245155"/>
          </a:xfrm>
          <a:prstGeom prst="homePlate">
            <a:avLst>
              <a:gd name="adj" fmla="val 50000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8" name="خماسي 47"/>
          <p:cNvSpPr>
            <a:spLocks noChangeArrowheads="1"/>
          </p:cNvSpPr>
          <p:nvPr/>
        </p:nvSpPr>
        <p:spPr bwMode="auto">
          <a:xfrm>
            <a:off x="4611458" y="72018"/>
            <a:ext cx="1408340" cy="1245155"/>
          </a:xfrm>
          <a:prstGeom prst="homePlat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9" name="خماسي 48"/>
          <p:cNvSpPr>
            <a:spLocks noChangeArrowheads="1"/>
          </p:cNvSpPr>
          <p:nvPr/>
        </p:nvSpPr>
        <p:spPr bwMode="auto">
          <a:xfrm>
            <a:off x="6019798" y="75352"/>
            <a:ext cx="1408340" cy="1252359"/>
          </a:xfrm>
          <a:prstGeom prst="homePlate">
            <a:avLst>
              <a:gd name="adj" fmla="val 50000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50" name="خماسي 49"/>
          <p:cNvSpPr>
            <a:spLocks noChangeArrowheads="1"/>
          </p:cNvSpPr>
          <p:nvPr/>
        </p:nvSpPr>
        <p:spPr bwMode="auto">
          <a:xfrm>
            <a:off x="7411810" y="92497"/>
            <a:ext cx="1408340" cy="1245155"/>
          </a:xfrm>
          <a:prstGeom prst="homePlate">
            <a:avLst>
              <a:gd name="adj" fmla="val 50000"/>
            </a:avLst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52" name="خماسي 51"/>
          <p:cNvSpPr>
            <a:spLocks noChangeArrowheads="1"/>
          </p:cNvSpPr>
          <p:nvPr/>
        </p:nvSpPr>
        <p:spPr bwMode="auto">
          <a:xfrm rot="5400000">
            <a:off x="7446604" y="2099455"/>
            <a:ext cx="1883956" cy="1230010"/>
          </a:xfrm>
          <a:prstGeom prst="homePlate">
            <a:avLst>
              <a:gd name="adj" fmla="val 50000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/>
          </a:p>
        </p:txBody>
      </p:sp>
      <p:sp>
        <p:nvSpPr>
          <p:cNvPr id="53" name="مربع نص 393"/>
          <p:cNvSpPr txBox="1">
            <a:spLocks noChangeArrowheads="1"/>
          </p:cNvSpPr>
          <p:nvPr/>
        </p:nvSpPr>
        <p:spPr bwMode="auto">
          <a:xfrm>
            <a:off x="1555292" y="218464"/>
            <a:ext cx="1545772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ar-KW"/>
            </a:defPPr>
            <a:lvl1pPr algn="ctr">
              <a:lnSpc>
                <a:spcPct val="115000"/>
              </a:lnSpc>
              <a:spcAft>
                <a:spcPts val="1000"/>
              </a:spcAft>
              <a:defRPr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ar-EG" sz="1400" dirty="0"/>
              <a:t>المرحلة الثانية:</a:t>
            </a:r>
            <a:endParaRPr lang="ar-KW" sz="1400" dirty="0"/>
          </a:p>
          <a:p>
            <a:pPr>
              <a:lnSpc>
                <a:spcPct val="100000"/>
              </a:lnSpc>
            </a:pPr>
            <a:r>
              <a:rPr lang="ar-KW" sz="1400" dirty="0"/>
              <a:t> وضع التوقعات أو</a:t>
            </a:r>
          </a:p>
          <a:p>
            <a:pPr>
              <a:lnSpc>
                <a:spcPct val="100000"/>
              </a:lnSpc>
            </a:pPr>
            <a:r>
              <a:rPr lang="ar-KW" sz="1400" dirty="0"/>
              <a:t> التنبؤات أو الحلول</a:t>
            </a:r>
            <a:endParaRPr lang="en-US" sz="1400" dirty="0"/>
          </a:p>
        </p:txBody>
      </p:sp>
      <p:sp>
        <p:nvSpPr>
          <p:cNvPr id="54" name="مربع نص 394"/>
          <p:cNvSpPr txBox="1">
            <a:spLocks noChangeArrowheads="1"/>
          </p:cNvSpPr>
          <p:nvPr/>
        </p:nvSpPr>
        <p:spPr bwMode="auto">
          <a:xfrm>
            <a:off x="3185419" y="152400"/>
            <a:ext cx="1292678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ar-EG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الثالثة:</a:t>
            </a: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التخطيط للمشروع العلمي (التصميم)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مربع نص 399"/>
          <p:cNvSpPr txBox="1">
            <a:spLocks noChangeArrowheads="1"/>
          </p:cNvSpPr>
          <p:nvPr/>
        </p:nvSpPr>
        <p:spPr bwMode="auto">
          <a:xfrm>
            <a:off x="4642155" y="133985"/>
            <a:ext cx="1053793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الرابعة:</a:t>
            </a:r>
            <a:r>
              <a:rPr lang="ar-KW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تحديد الوسائل والأدوات والمكان والزمان لتنفيذ المشروع العلمي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6" name="مربع نص 395"/>
          <p:cNvSpPr txBox="1">
            <a:spLocks noChangeArrowheads="1"/>
          </p:cNvSpPr>
          <p:nvPr/>
        </p:nvSpPr>
        <p:spPr bwMode="auto">
          <a:xfrm>
            <a:off x="5963409" y="378944"/>
            <a:ext cx="1292678" cy="108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ar-KW"/>
            </a:defPPr>
            <a:lvl1pPr algn="ctr">
              <a:lnSpc>
                <a:spcPct val="115000"/>
              </a:lnSpc>
              <a:spcAft>
                <a:spcPts val="1000"/>
              </a:spcAft>
              <a:defRPr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ar-EG" sz="1400" dirty="0"/>
              <a:t>المرحلة الخامسة : </a:t>
            </a:r>
            <a:r>
              <a:rPr lang="ar-KW" sz="1400" dirty="0"/>
              <a:t>تنفيذ الاستقصاء العلمي</a:t>
            </a:r>
            <a:endParaRPr lang="en-US" sz="1400" dirty="0"/>
          </a:p>
        </p:txBody>
      </p:sp>
      <p:sp>
        <p:nvSpPr>
          <p:cNvPr id="57" name="مربع نص 398"/>
          <p:cNvSpPr txBox="1">
            <a:spLocks noChangeArrowheads="1"/>
          </p:cNvSpPr>
          <p:nvPr/>
        </p:nvSpPr>
        <p:spPr bwMode="auto">
          <a:xfrm>
            <a:off x="7426946" y="210185"/>
            <a:ext cx="1110171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ar-KW"/>
            </a:defPPr>
            <a:lvl1pPr algn="ctr">
              <a:lnSpc>
                <a:spcPct val="115000"/>
              </a:lnSpc>
              <a:spcAft>
                <a:spcPts val="1000"/>
              </a:spcAft>
              <a:defRPr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ar-EG" sz="1400" dirty="0"/>
              <a:t>المرحلة السادسة:</a:t>
            </a:r>
            <a:r>
              <a:rPr lang="ar-KW" sz="1400" dirty="0"/>
              <a:t> تدوين النتائج والبيانات والملاحظات</a:t>
            </a:r>
            <a:endParaRPr lang="en-US" sz="1400" dirty="0"/>
          </a:p>
        </p:txBody>
      </p:sp>
      <p:sp>
        <p:nvSpPr>
          <p:cNvPr id="58" name="مربع نص 397"/>
          <p:cNvSpPr txBox="1">
            <a:spLocks noChangeArrowheads="1"/>
          </p:cNvSpPr>
          <p:nvPr/>
        </p:nvSpPr>
        <p:spPr bwMode="auto">
          <a:xfrm>
            <a:off x="7773577" y="2055343"/>
            <a:ext cx="1215816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السابعة: </a:t>
            </a:r>
            <a:r>
              <a:rPr lang="ar-KW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تحليل النتائج وتفسيرها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خماسي 59"/>
          <p:cNvSpPr>
            <a:spLocks noChangeArrowheads="1"/>
          </p:cNvSpPr>
          <p:nvPr/>
        </p:nvSpPr>
        <p:spPr bwMode="auto">
          <a:xfrm rot="5400000">
            <a:off x="7372895" y="4172495"/>
            <a:ext cx="1993900" cy="1243510"/>
          </a:xfrm>
          <a:prstGeom prst="homePlate">
            <a:avLst>
              <a:gd name="adj" fmla="val 50000"/>
            </a:avLst>
          </a:prstGeom>
          <a:solidFill>
            <a:srgbClr val="F37207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/>
          </a:p>
        </p:txBody>
      </p:sp>
      <p:sp>
        <p:nvSpPr>
          <p:cNvPr id="59" name="مربع نص 396"/>
          <p:cNvSpPr txBox="1">
            <a:spLocks noChangeArrowheads="1"/>
          </p:cNvSpPr>
          <p:nvPr/>
        </p:nvSpPr>
        <p:spPr bwMode="auto">
          <a:xfrm>
            <a:off x="7771157" y="3857691"/>
            <a:ext cx="1218235" cy="158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الثامنة:</a:t>
            </a: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إعطاء الاستنتاجات والإجابة عن سؤال الاستقصاء العلمي الاستقصاء العلمي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سهم إلى اليمين 68"/>
          <p:cNvSpPr>
            <a:spLocks noChangeArrowheads="1"/>
          </p:cNvSpPr>
          <p:nvPr/>
        </p:nvSpPr>
        <p:spPr bwMode="auto">
          <a:xfrm rot="5400000">
            <a:off x="7247527" y="1471587"/>
            <a:ext cx="577234" cy="289487"/>
          </a:xfrm>
          <a:prstGeom prst="rightArrow">
            <a:avLst>
              <a:gd name="adj1" fmla="val 50000"/>
              <a:gd name="adj2" fmla="val 40000"/>
            </a:avLst>
          </a:prstGeom>
          <a:solidFill>
            <a:schemeClr val="tx1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/>
          </a:p>
        </p:txBody>
      </p:sp>
      <p:sp>
        <p:nvSpPr>
          <p:cNvPr id="20" name="عنصر نائب للمحتوى 2"/>
          <p:cNvSpPr txBox="1">
            <a:spLocks/>
          </p:cNvSpPr>
          <p:nvPr/>
        </p:nvSpPr>
        <p:spPr>
          <a:xfrm>
            <a:off x="621074" y="1904948"/>
            <a:ext cx="6920006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دع المتعلمون في كل الخطوات يرسمون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مشاهدات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هم ويدونوها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في الصفحات من (5إلى 10) من كراسة المشروع العلمي 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، وإن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كانت خارج وقت الحصة 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واسمح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لهم 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بالاستعانة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بالتصوير الفوتوغرافي والإلكتروني للتوثيق ولصق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الصور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بالكراسة 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تأكد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من أنهم يستخدمون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حواسهم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لتجميع ملاحظاتهم .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واسمح لهم ب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استخدام 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آ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يباد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لتدوين ملاحظات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هم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اليومية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و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للتصوير .</a:t>
            </a:r>
          </a:p>
        </p:txBody>
      </p:sp>
    </p:spTree>
    <p:extLst>
      <p:ext uri="{BB962C8B-B14F-4D97-AF65-F5344CB8AC3E}">
        <p14:creationId xmlns:p14="http://schemas.microsoft.com/office/powerpoint/2010/main" val="391777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خماسي 43"/>
          <p:cNvSpPr>
            <a:spLocks noChangeArrowheads="1"/>
          </p:cNvSpPr>
          <p:nvPr/>
        </p:nvSpPr>
        <p:spPr bwMode="auto">
          <a:xfrm>
            <a:off x="297997" y="83924"/>
            <a:ext cx="1408340" cy="1245155"/>
          </a:xfrm>
          <a:prstGeom prst="homePlate">
            <a:avLst>
              <a:gd name="adj" fmla="val 500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5" name="مربع نص 385"/>
          <p:cNvSpPr txBox="1">
            <a:spLocks noChangeArrowheads="1"/>
          </p:cNvSpPr>
          <p:nvPr/>
        </p:nvSpPr>
        <p:spPr bwMode="auto">
          <a:xfrm>
            <a:off x="84360" y="193938"/>
            <a:ext cx="1470932" cy="71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1000"/>
              </a:spcAft>
            </a:pPr>
            <a:r>
              <a:rPr lang="ar-EG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الأولى:</a:t>
            </a: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1000"/>
              </a:spcAft>
            </a:pP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تحديد سؤال </a:t>
            </a:r>
          </a:p>
          <a:p>
            <a:pPr algn="ctr">
              <a:spcAft>
                <a:spcPts val="1000"/>
              </a:spcAft>
            </a:pP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الاستقصاء العلمي</a:t>
            </a:r>
          </a:p>
        </p:txBody>
      </p:sp>
      <p:sp>
        <p:nvSpPr>
          <p:cNvPr id="46" name="خماسي 45"/>
          <p:cNvSpPr>
            <a:spLocks noChangeArrowheads="1"/>
          </p:cNvSpPr>
          <p:nvPr/>
        </p:nvSpPr>
        <p:spPr bwMode="auto">
          <a:xfrm>
            <a:off x="1744435" y="83924"/>
            <a:ext cx="1408340" cy="1245155"/>
          </a:xfrm>
          <a:prstGeom prst="homePlate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7" name="خماسي 46"/>
          <p:cNvSpPr>
            <a:spLocks noChangeArrowheads="1"/>
          </p:cNvSpPr>
          <p:nvPr/>
        </p:nvSpPr>
        <p:spPr bwMode="auto">
          <a:xfrm>
            <a:off x="3223529" y="75351"/>
            <a:ext cx="1408340" cy="1245155"/>
          </a:xfrm>
          <a:prstGeom prst="homePlate">
            <a:avLst>
              <a:gd name="adj" fmla="val 50000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8" name="خماسي 47"/>
          <p:cNvSpPr>
            <a:spLocks noChangeArrowheads="1"/>
          </p:cNvSpPr>
          <p:nvPr/>
        </p:nvSpPr>
        <p:spPr bwMode="auto">
          <a:xfrm>
            <a:off x="4611458" y="72018"/>
            <a:ext cx="1408340" cy="1245155"/>
          </a:xfrm>
          <a:prstGeom prst="homePlat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9" name="خماسي 48"/>
          <p:cNvSpPr>
            <a:spLocks noChangeArrowheads="1"/>
          </p:cNvSpPr>
          <p:nvPr/>
        </p:nvSpPr>
        <p:spPr bwMode="auto">
          <a:xfrm>
            <a:off x="6019798" y="75352"/>
            <a:ext cx="1408340" cy="1252359"/>
          </a:xfrm>
          <a:prstGeom prst="homePlate">
            <a:avLst>
              <a:gd name="adj" fmla="val 50000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50" name="خماسي 49"/>
          <p:cNvSpPr>
            <a:spLocks noChangeArrowheads="1"/>
          </p:cNvSpPr>
          <p:nvPr/>
        </p:nvSpPr>
        <p:spPr bwMode="auto">
          <a:xfrm>
            <a:off x="7411810" y="92497"/>
            <a:ext cx="1408340" cy="1245155"/>
          </a:xfrm>
          <a:prstGeom prst="homePlate">
            <a:avLst>
              <a:gd name="adj" fmla="val 50000"/>
            </a:avLst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52" name="خماسي 51"/>
          <p:cNvSpPr>
            <a:spLocks noChangeArrowheads="1"/>
          </p:cNvSpPr>
          <p:nvPr/>
        </p:nvSpPr>
        <p:spPr bwMode="auto">
          <a:xfrm rot="5400000">
            <a:off x="7446604" y="2099455"/>
            <a:ext cx="1883956" cy="1230010"/>
          </a:xfrm>
          <a:prstGeom prst="homePlate">
            <a:avLst>
              <a:gd name="adj" fmla="val 50000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/>
          </a:p>
        </p:txBody>
      </p:sp>
      <p:sp>
        <p:nvSpPr>
          <p:cNvPr id="53" name="مربع نص 393"/>
          <p:cNvSpPr txBox="1">
            <a:spLocks noChangeArrowheads="1"/>
          </p:cNvSpPr>
          <p:nvPr/>
        </p:nvSpPr>
        <p:spPr bwMode="auto">
          <a:xfrm>
            <a:off x="1555292" y="218464"/>
            <a:ext cx="1545772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ar-KW"/>
            </a:defPPr>
            <a:lvl1pPr algn="ctr">
              <a:lnSpc>
                <a:spcPct val="115000"/>
              </a:lnSpc>
              <a:spcAft>
                <a:spcPts val="1000"/>
              </a:spcAft>
              <a:defRPr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ar-EG" sz="1400" dirty="0"/>
              <a:t>المرحلة الثانية:</a:t>
            </a:r>
            <a:endParaRPr lang="ar-KW" sz="1400" dirty="0"/>
          </a:p>
          <a:p>
            <a:pPr>
              <a:lnSpc>
                <a:spcPct val="100000"/>
              </a:lnSpc>
            </a:pPr>
            <a:r>
              <a:rPr lang="ar-KW" sz="1400" dirty="0"/>
              <a:t> وضع التوقعات أو</a:t>
            </a:r>
          </a:p>
          <a:p>
            <a:pPr>
              <a:lnSpc>
                <a:spcPct val="100000"/>
              </a:lnSpc>
            </a:pPr>
            <a:r>
              <a:rPr lang="ar-KW" sz="1400" dirty="0"/>
              <a:t> التنبؤات أو الحلول</a:t>
            </a:r>
            <a:endParaRPr lang="en-US" sz="1400" dirty="0"/>
          </a:p>
        </p:txBody>
      </p:sp>
      <p:sp>
        <p:nvSpPr>
          <p:cNvPr id="54" name="مربع نص 394"/>
          <p:cNvSpPr txBox="1">
            <a:spLocks noChangeArrowheads="1"/>
          </p:cNvSpPr>
          <p:nvPr/>
        </p:nvSpPr>
        <p:spPr bwMode="auto">
          <a:xfrm>
            <a:off x="3185419" y="152400"/>
            <a:ext cx="1292678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ar-EG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الثالثة:</a:t>
            </a: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التخطيط للمشروع العلمي (التصميم)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مربع نص 399"/>
          <p:cNvSpPr txBox="1">
            <a:spLocks noChangeArrowheads="1"/>
          </p:cNvSpPr>
          <p:nvPr/>
        </p:nvSpPr>
        <p:spPr bwMode="auto">
          <a:xfrm>
            <a:off x="4642155" y="133985"/>
            <a:ext cx="1053793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الرابعة:</a:t>
            </a:r>
            <a:r>
              <a:rPr lang="ar-KW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تحديد الوسائل والأدوات والمكان والزمان لتنفيذ المشروع العلمي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6" name="مربع نص 395"/>
          <p:cNvSpPr txBox="1">
            <a:spLocks noChangeArrowheads="1"/>
          </p:cNvSpPr>
          <p:nvPr/>
        </p:nvSpPr>
        <p:spPr bwMode="auto">
          <a:xfrm>
            <a:off x="5963409" y="378944"/>
            <a:ext cx="1292678" cy="108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ar-KW"/>
            </a:defPPr>
            <a:lvl1pPr algn="ctr">
              <a:lnSpc>
                <a:spcPct val="115000"/>
              </a:lnSpc>
              <a:spcAft>
                <a:spcPts val="1000"/>
              </a:spcAft>
              <a:defRPr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ar-EG" sz="1400" dirty="0"/>
              <a:t>المرحلة الخامسة : </a:t>
            </a:r>
            <a:r>
              <a:rPr lang="ar-KW" sz="1400" dirty="0"/>
              <a:t>تنفيذ الاستقصاء العلمي</a:t>
            </a:r>
            <a:endParaRPr lang="en-US" sz="1400" dirty="0"/>
          </a:p>
        </p:txBody>
      </p:sp>
      <p:sp>
        <p:nvSpPr>
          <p:cNvPr id="57" name="مربع نص 398"/>
          <p:cNvSpPr txBox="1">
            <a:spLocks noChangeArrowheads="1"/>
          </p:cNvSpPr>
          <p:nvPr/>
        </p:nvSpPr>
        <p:spPr bwMode="auto">
          <a:xfrm>
            <a:off x="7426946" y="210185"/>
            <a:ext cx="1110171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ar-KW"/>
            </a:defPPr>
            <a:lvl1pPr algn="ctr">
              <a:lnSpc>
                <a:spcPct val="115000"/>
              </a:lnSpc>
              <a:spcAft>
                <a:spcPts val="1000"/>
              </a:spcAft>
              <a:defRPr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ar-EG" sz="1400" dirty="0"/>
              <a:t>المرحلة السادسة:</a:t>
            </a:r>
            <a:r>
              <a:rPr lang="ar-KW" sz="1400" dirty="0"/>
              <a:t> تدوين النتائج والبيانات والملاحظات</a:t>
            </a:r>
            <a:endParaRPr lang="en-US" sz="1400" dirty="0"/>
          </a:p>
        </p:txBody>
      </p:sp>
      <p:sp>
        <p:nvSpPr>
          <p:cNvPr id="58" name="مربع نص 397"/>
          <p:cNvSpPr txBox="1">
            <a:spLocks noChangeArrowheads="1"/>
          </p:cNvSpPr>
          <p:nvPr/>
        </p:nvSpPr>
        <p:spPr bwMode="auto">
          <a:xfrm>
            <a:off x="7773577" y="2055343"/>
            <a:ext cx="1215816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السابعة: </a:t>
            </a:r>
            <a:r>
              <a:rPr lang="ar-KW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تحليل النتائج وتفسيرها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خماسي 59"/>
          <p:cNvSpPr>
            <a:spLocks noChangeArrowheads="1"/>
          </p:cNvSpPr>
          <p:nvPr/>
        </p:nvSpPr>
        <p:spPr bwMode="auto">
          <a:xfrm rot="5400000">
            <a:off x="7372895" y="4172495"/>
            <a:ext cx="1993900" cy="1243510"/>
          </a:xfrm>
          <a:prstGeom prst="homePlate">
            <a:avLst>
              <a:gd name="adj" fmla="val 50000"/>
            </a:avLst>
          </a:prstGeom>
          <a:solidFill>
            <a:srgbClr val="F37207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/>
          </a:p>
        </p:txBody>
      </p:sp>
      <p:sp>
        <p:nvSpPr>
          <p:cNvPr id="59" name="مربع نص 396"/>
          <p:cNvSpPr txBox="1">
            <a:spLocks noChangeArrowheads="1"/>
          </p:cNvSpPr>
          <p:nvPr/>
        </p:nvSpPr>
        <p:spPr bwMode="auto">
          <a:xfrm>
            <a:off x="7771157" y="3857691"/>
            <a:ext cx="1218235" cy="158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الثامنة:</a:t>
            </a: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إعطاء الاستنتاجات والإجابة عن سؤال الاستقصاء العلمي الاستقصاء العلمي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سهم إلى اليمين 21"/>
          <p:cNvSpPr>
            <a:spLocks noChangeArrowheads="1"/>
          </p:cNvSpPr>
          <p:nvPr/>
        </p:nvSpPr>
        <p:spPr bwMode="auto">
          <a:xfrm rot="10800000">
            <a:off x="7256085" y="1794819"/>
            <a:ext cx="634507" cy="521047"/>
          </a:xfrm>
          <a:prstGeom prst="rightArrow">
            <a:avLst>
              <a:gd name="adj1" fmla="val 50000"/>
              <a:gd name="adj2" fmla="val 40000"/>
            </a:avLst>
          </a:prstGeom>
          <a:solidFill>
            <a:schemeClr val="tx1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ar-KW" dirty="0"/>
              <a:t>}</a:t>
            </a:r>
            <a:endParaRPr lang="ar-SA" dirty="0"/>
          </a:p>
        </p:txBody>
      </p:sp>
      <p:sp>
        <p:nvSpPr>
          <p:cNvPr id="22" name="عنصر نائب للمحتوى 2"/>
          <p:cNvSpPr txBox="1">
            <a:spLocks/>
          </p:cNvSpPr>
          <p:nvPr/>
        </p:nvSpPr>
        <p:spPr>
          <a:xfrm>
            <a:off x="457200" y="1794819"/>
            <a:ext cx="6796677" cy="4331344"/>
          </a:xfrm>
          <a:prstGeom prst="rect">
            <a:avLst/>
          </a:prstGeom>
        </p:spPr>
        <p:txBody>
          <a:bodyPr vert="horz" lIns="91440" tIns="45720" rIns="91440" bIns="45720" rtlCol="1">
            <a:normAutofit lnSpcReduction="10000"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دع المتعلمون في كل الخطوات يرسمون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مشاهدات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هم ويدونوها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في الصفحات من (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5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إلى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10) من كراسة المشروع العلمي 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، وإن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كانت خارج وقت 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الحصة . واسمح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لهم 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بالاستعانة 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بالتصوير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الفوتوغرافي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والإلكتروني للتوثيق ولصق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الصور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بالكراسة 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تأكد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من أنهم يستخدمون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حواسهم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لتجميع ملاحظاتهم .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واسمح لهم ب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استخدام 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آ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يباد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لتدوين ملاحظات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هم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اليومية </a:t>
            </a:r>
            <a:endParaRPr lang="ar-KW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و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للتصوير .</a:t>
            </a:r>
          </a:p>
        </p:txBody>
      </p:sp>
    </p:spTree>
    <p:extLst>
      <p:ext uri="{BB962C8B-B14F-4D97-AF65-F5344CB8AC3E}">
        <p14:creationId xmlns:p14="http://schemas.microsoft.com/office/powerpoint/2010/main" val="147514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6009" t="14951" r="16904" b="549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322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4932040" y="116632"/>
            <a:ext cx="4032448" cy="14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الحصة الرابعة والخامسة 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خماسي 43"/>
          <p:cNvSpPr>
            <a:spLocks noChangeArrowheads="1"/>
          </p:cNvSpPr>
          <p:nvPr/>
        </p:nvSpPr>
        <p:spPr bwMode="auto">
          <a:xfrm>
            <a:off x="297997" y="83924"/>
            <a:ext cx="1408340" cy="1245155"/>
          </a:xfrm>
          <a:prstGeom prst="homePlate">
            <a:avLst>
              <a:gd name="adj" fmla="val 500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5" name="مربع نص 385"/>
          <p:cNvSpPr txBox="1">
            <a:spLocks noChangeArrowheads="1"/>
          </p:cNvSpPr>
          <p:nvPr/>
        </p:nvSpPr>
        <p:spPr bwMode="auto">
          <a:xfrm>
            <a:off x="84360" y="193938"/>
            <a:ext cx="1470932" cy="71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1000"/>
              </a:spcAft>
            </a:pPr>
            <a:r>
              <a:rPr lang="ar-EG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الأولى:</a:t>
            </a: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1000"/>
              </a:spcAft>
            </a:pP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تحديد سؤال </a:t>
            </a:r>
          </a:p>
          <a:p>
            <a:pPr algn="ctr">
              <a:spcAft>
                <a:spcPts val="1000"/>
              </a:spcAft>
            </a:pP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الاستقصاء العلمي</a:t>
            </a:r>
          </a:p>
        </p:txBody>
      </p:sp>
      <p:sp>
        <p:nvSpPr>
          <p:cNvPr id="46" name="خماسي 45"/>
          <p:cNvSpPr>
            <a:spLocks noChangeArrowheads="1"/>
          </p:cNvSpPr>
          <p:nvPr/>
        </p:nvSpPr>
        <p:spPr bwMode="auto">
          <a:xfrm>
            <a:off x="1744435" y="83924"/>
            <a:ext cx="1408340" cy="1245155"/>
          </a:xfrm>
          <a:prstGeom prst="homePlate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7" name="خماسي 46"/>
          <p:cNvSpPr>
            <a:spLocks noChangeArrowheads="1"/>
          </p:cNvSpPr>
          <p:nvPr/>
        </p:nvSpPr>
        <p:spPr bwMode="auto">
          <a:xfrm>
            <a:off x="3223529" y="75351"/>
            <a:ext cx="1408340" cy="1245155"/>
          </a:xfrm>
          <a:prstGeom prst="homePlate">
            <a:avLst>
              <a:gd name="adj" fmla="val 50000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8" name="خماسي 47"/>
          <p:cNvSpPr>
            <a:spLocks noChangeArrowheads="1"/>
          </p:cNvSpPr>
          <p:nvPr/>
        </p:nvSpPr>
        <p:spPr bwMode="auto">
          <a:xfrm>
            <a:off x="4611458" y="72018"/>
            <a:ext cx="1408340" cy="1245155"/>
          </a:xfrm>
          <a:prstGeom prst="homePlat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49" name="خماسي 48"/>
          <p:cNvSpPr>
            <a:spLocks noChangeArrowheads="1"/>
          </p:cNvSpPr>
          <p:nvPr/>
        </p:nvSpPr>
        <p:spPr bwMode="auto">
          <a:xfrm>
            <a:off x="6019798" y="75352"/>
            <a:ext cx="1408340" cy="1252359"/>
          </a:xfrm>
          <a:prstGeom prst="homePlate">
            <a:avLst>
              <a:gd name="adj" fmla="val 50000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50" name="خماسي 49"/>
          <p:cNvSpPr>
            <a:spLocks noChangeArrowheads="1"/>
          </p:cNvSpPr>
          <p:nvPr/>
        </p:nvSpPr>
        <p:spPr bwMode="auto">
          <a:xfrm>
            <a:off x="7411810" y="92497"/>
            <a:ext cx="1408340" cy="1245155"/>
          </a:xfrm>
          <a:prstGeom prst="homePlate">
            <a:avLst>
              <a:gd name="adj" fmla="val 50000"/>
            </a:avLst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 sz="1400"/>
          </a:p>
        </p:txBody>
      </p:sp>
      <p:sp>
        <p:nvSpPr>
          <p:cNvPr id="52" name="خماسي 51"/>
          <p:cNvSpPr>
            <a:spLocks noChangeArrowheads="1"/>
          </p:cNvSpPr>
          <p:nvPr/>
        </p:nvSpPr>
        <p:spPr bwMode="auto">
          <a:xfrm rot="5400000">
            <a:off x="7446604" y="2099455"/>
            <a:ext cx="1883956" cy="1230010"/>
          </a:xfrm>
          <a:prstGeom prst="homePlate">
            <a:avLst>
              <a:gd name="adj" fmla="val 50000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/>
          </a:p>
        </p:txBody>
      </p:sp>
      <p:sp>
        <p:nvSpPr>
          <p:cNvPr id="53" name="مربع نص 393"/>
          <p:cNvSpPr txBox="1">
            <a:spLocks noChangeArrowheads="1"/>
          </p:cNvSpPr>
          <p:nvPr/>
        </p:nvSpPr>
        <p:spPr bwMode="auto">
          <a:xfrm>
            <a:off x="1555292" y="218464"/>
            <a:ext cx="1545772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ar-KW"/>
            </a:defPPr>
            <a:lvl1pPr algn="ctr">
              <a:lnSpc>
                <a:spcPct val="115000"/>
              </a:lnSpc>
              <a:spcAft>
                <a:spcPts val="1000"/>
              </a:spcAft>
              <a:defRPr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ar-EG" sz="1400" dirty="0"/>
              <a:t>المرحلة الثانية:</a:t>
            </a:r>
            <a:endParaRPr lang="ar-KW" sz="1400" dirty="0"/>
          </a:p>
          <a:p>
            <a:pPr>
              <a:lnSpc>
                <a:spcPct val="100000"/>
              </a:lnSpc>
            </a:pPr>
            <a:r>
              <a:rPr lang="ar-KW" sz="1400" dirty="0"/>
              <a:t> وضع التوقعات أو</a:t>
            </a:r>
          </a:p>
          <a:p>
            <a:pPr>
              <a:lnSpc>
                <a:spcPct val="100000"/>
              </a:lnSpc>
            </a:pPr>
            <a:r>
              <a:rPr lang="ar-KW" sz="1400" dirty="0"/>
              <a:t> التنبؤات أو الحلول</a:t>
            </a:r>
            <a:endParaRPr lang="en-US" sz="1400" dirty="0"/>
          </a:p>
        </p:txBody>
      </p:sp>
      <p:sp>
        <p:nvSpPr>
          <p:cNvPr id="54" name="مربع نص 394"/>
          <p:cNvSpPr txBox="1">
            <a:spLocks noChangeArrowheads="1"/>
          </p:cNvSpPr>
          <p:nvPr/>
        </p:nvSpPr>
        <p:spPr bwMode="auto">
          <a:xfrm>
            <a:off x="3185419" y="152400"/>
            <a:ext cx="1292678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ar-EG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الثالثة:</a:t>
            </a: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التخطيط للمشروع العلمي (التصميم)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مربع نص 399"/>
          <p:cNvSpPr txBox="1">
            <a:spLocks noChangeArrowheads="1"/>
          </p:cNvSpPr>
          <p:nvPr/>
        </p:nvSpPr>
        <p:spPr bwMode="auto">
          <a:xfrm>
            <a:off x="4642155" y="133985"/>
            <a:ext cx="1053793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الرابعة:</a:t>
            </a:r>
            <a:r>
              <a:rPr lang="ar-KW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تحديد الوسائل والأدوات والمكان والزمان لتنفيذ المشروع العلمي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6" name="مربع نص 395"/>
          <p:cNvSpPr txBox="1">
            <a:spLocks noChangeArrowheads="1"/>
          </p:cNvSpPr>
          <p:nvPr/>
        </p:nvSpPr>
        <p:spPr bwMode="auto">
          <a:xfrm>
            <a:off x="5963409" y="378944"/>
            <a:ext cx="1292678" cy="108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ar-KW"/>
            </a:defPPr>
            <a:lvl1pPr algn="ctr">
              <a:lnSpc>
                <a:spcPct val="115000"/>
              </a:lnSpc>
              <a:spcAft>
                <a:spcPts val="1000"/>
              </a:spcAft>
              <a:defRPr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ar-EG" sz="1400" dirty="0"/>
              <a:t>المرحلة الخامسة : </a:t>
            </a:r>
            <a:r>
              <a:rPr lang="ar-KW" sz="1400" dirty="0"/>
              <a:t>تنفيذ الاستقصاء العلمي</a:t>
            </a:r>
            <a:endParaRPr lang="en-US" sz="1400" dirty="0"/>
          </a:p>
        </p:txBody>
      </p:sp>
      <p:sp>
        <p:nvSpPr>
          <p:cNvPr id="57" name="مربع نص 398"/>
          <p:cNvSpPr txBox="1">
            <a:spLocks noChangeArrowheads="1"/>
          </p:cNvSpPr>
          <p:nvPr/>
        </p:nvSpPr>
        <p:spPr bwMode="auto">
          <a:xfrm>
            <a:off x="7426946" y="210185"/>
            <a:ext cx="1110171" cy="10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ar-KW"/>
            </a:defPPr>
            <a:lvl1pPr algn="ctr">
              <a:lnSpc>
                <a:spcPct val="115000"/>
              </a:lnSpc>
              <a:spcAft>
                <a:spcPts val="1000"/>
              </a:spcAft>
              <a:defRPr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ar-EG" sz="1400" dirty="0"/>
              <a:t>المرحلة السادسة:</a:t>
            </a:r>
            <a:r>
              <a:rPr lang="ar-KW" sz="1400" dirty="0"/>
              <a:t> تدوين النتائج والبيانات والملاحظات</a:t>
            </a:r>
            <a:endParaRPr lang="en-US" sz="1400" dirty="0"/>
          </a:p>
        </p:txBody>
      </p:sp>
      <p:sp>
        <p:nvSpPr>
          <p:cNvPr id="58" name="مربع نص 397"/>
          <p:cNvSpPr txBox="1">
            <a:spLocks noChangeArrowheads="1"/>
          </p:cNvSpPr>
          <p:nvPr/>
        </p:nvSpPr>
        <p:spPr bwMode="auto">
          <a:xfrm>
            <a:off x="7773577" y="2055343"/>
            <a:ext cx="1215816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السابعة: </a:t>
            </a:r>
            <a:r>
              <a:rPr lang="ar-KW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تحليل النتائج وتفسيرها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خماسي 59"/>
          <p:cNvSpPr>
            <a:spLocks noChangeArrowheads="1"/>
          </p:cNvSpPr>
          <p:nvPr/>
        </p:nvSpPr>
        <p:spPr bwMode="auto">
          <a:xfrm rot="5400000">
            <a:off x="7372895" y="4172495"/>
            <a:ext cx="1993900" cy="1243510"/>
          </a:xfrm>
          <a:prstGeom prst="homePlate">
            <a:avLst>
              <a:gd name="adj" fmla="val 50000"/>
            </a:avLst>
          </a:prstGeom>
          <a:solidFill>
            <a:srgbClr val="F37207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/>
          </a:p>
        </p:txBody>
      </p:sp>
      <p:sp>
        <p:nvSpPr>
          <p:cNvPr id="59" name="مربع نص 396"/>
          <p:cNvSpPr txBox="1">
            <a:spLocks noChangeArrowheads="1"/>
          </p:cNvSpPr>
          <p:nvPr/>
        </p:nvSpPr>
        <p:spPr bwMode="auto">
          <a:xfrm>
            <a:off x="7771157" y="3857691"/>
            <a:ext cx="1218235" cy="158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المرحلة الثامنة:</a:t>
            </a:r>
            <a:r>
              <a:rPr lang="ar-KW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إعطاء الاستنتاجات والإجابة عن سؤال الاستقصاء العلمي الاستقصاء العلمي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سهم إلى اليمين 68"/>
          <p:cNvSpPr>
            <a:spLocks noChangeArrowheads="1"/>
          </p:cNvSpPr>
          <p:nvPr/>
        </p:nvSpPr>
        <p:spPr bwMode="auto">
          <a:xfrm rot="10800000">
            <a:off x="6973160" y="4184666"/>
            <a:ext cx="723040" cy="521047"/>
          </a:xfrm>
          <a:prstGeom prst="rightArrow">
            <a:avLst>
              <a:gd name="adj1" fmla="val 50000"/>
              <a:gd name="adj2" fmla="val 40000"/>
            </a:avLst>
          </a:prstGeom>
          <a:solidFill>
            <a:schemeClr val="tx1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ar-SA"/>
          </a:p>
        </p:txBody>
      </p:sp>
      <p:sp>
        <p:nvSpPr>
          <p:cNvPr id="20" name="عنصر نائب للمحتوى 2"/>
          <p:cNvSpPr txBox="1">
            <a:spLocks/>
          </p:cNvSpPr>
          <p:nvPr/>
        </p:nvSpPr>
        <p:spPr>
          <a:xfrm>
            <a:off x="297997" y="1921684"/>
            <a:ext cx="6798887" cy="4525963"/>
          </a:xfrm>
          <a:prstGeom prst="rect">
            <a:avLst/>
          </a:prstGeom>
        </p:spPr>
        <p:txBody>
          <a:bodyPr vert="horz" lIns="91440" tIns="45720" rIns="91440" bIns="45720" rtlCol="1">
            <a:normAutofit fontScale="47500" lnSpcReduction="20000"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اترك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الفرصة لكل متعلم لعرض 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مشروع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ه ونتائجه ، ويفسرها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لزملائه ويجيب على 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سؤال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الاستقصاء بناء على نتائج 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مشروع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ه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ar-S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لا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تع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لق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خلال العرض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على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صحة المشروع أو خطئه 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، بل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قيم المتعلم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ب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حسب مستوى الأداء في جدول المعيار </a:t>
            </a:r>
            <a:r>
              <a:rPr lang="ar-K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،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واملء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تقييم أداء المتعلمين باستخدام أداة ملاحظة المتعلم في مراحل 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المشروع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ar-S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ar-S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يحقق المعلم الترابط مع المواد 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أ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خرى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من خلال تعميق الإيمان بالله في 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خلق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ه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للنباتات </a:t>
            </a:r>
          </a:p>
          <a:p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 التربية الاسلامية)  </a:t>
            </a:r>
          </a:p>
          <a:p>
            <a:endParaRPr lang="ar-S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تقان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الرسم العلمي (التربية الفنية) </a:t>
            </a:r>
          </a:p>
          <a:p>
            <a:endParaRPr lang="ar-S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تدوين 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أ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عداد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عن المشاهدات (الرياضيات) وذلك أثناء المشروع 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العلمي</a:t>
            </a:r>
            <a:endParaRPr lang="ar-S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تدوين الكلمات الجديدة وصحة التعبير(اللغة العربية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 </a:t>
            </a:r>
            <a:endParaRPr lang="ar-S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ar-S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</a:t>
            </a:r>
          </a:p>
          <a:p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معرفة كلمة نبات باللغة 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الإنجليزية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 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اللغة ال</a:t>
            </a:r>
            <a:r>
              <a:rPr lang="ar-K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</a:t>
            </a:r>
            <a:r>
              <a:rPr lang="ar-S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نجليزية 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 في الصفحة رقم 12-13من كراسة المشروع العلمي.  </a:t>
            </a:r>
          </a:p>
          <a:p>
            <a:endParaRPr lang="ar-S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ar-SA" dirty="0"/>
          </a:p>
        </p:txBody>
      </p:sp>
      <p:pic>
        <p:nvPicPr>
          <p:cNvPr id="21" name="صورة 20" descr="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054" y="3257484"/>
            <a:ext cx="1179447" cy="478617"/>
          </a:xfrm>
          <a:prstGeom prst="rect">
            <a:avLst/>
          </a:prstGeom>
        </p:spPr>
      </p:pic>
      <p:pic>
        <p:nvPicPr>
          <p:cNvPr id="24" name="صورة 23" descr="thQRX2YB0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3580" y="3301636"/>
            <a:ext cx="1704644" cy="709604"/>
          </a:xfrm>
          <a:prstGeom prst="rect">
            <a:avLst/>
          </a:prstGeom>
        </p:spPr>
      </p:pic>
      <p:pic>
        <p:nvPicPr>
          <p:cNvPr id="25" name="Picture 17" descr="C:\Documents and Settings\User\Desktop\رسوم للعرض\TN_boy_with_math_symbols_and_boo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09" y="3843031"/>
            <a:ext cx="1007893" cy="86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صورة 25" descr="thKZG4PUH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4363004"/>
            <a:ext cx="1440160" cy="617984"/>
          </a:xfrm>
          <a:prstGeom prst="rect">
            <a:avLst/>
          </a:prstGeom>
        </p:spPr>
      </p:pic>
      <p:pic>
        <p:nvPicPr>
          <p:cNvPr id="27" name="صورة 26" descr="thASYGH9L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996" y="5516501"/>
            <a:ext cx="1949772" cy="97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3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6009" t="13360" r="16903" b="5499"/>
          <a:stretch/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915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23528" y="246093"/>
            <a:ext cx="8496944" cy="9715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KW" sz="4400" b="1" u="sng" dirty="0"/>
              <a:t>أداة ملاحظة المتعلم خلال </a:t>
            </a:r>
            <a:r>
              <a:rPr lang="ar-KW" sz="5400" u="sng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rdu Typesetting" panose="03020402040406030203" pitchFamily="66" charset="-78"/>
                <a:cs typeface="Urdu Typesetting" panose="03020402040406030203" pitchFamily="66" charset="-78"/>
              </a:rPr>
              <a:t>مراحل المشروع</a:t>
            </a:r>
            <a:endParaRPr lang="en-US" sz="5400" u="sng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552898"/>
              </p:ext>
            </p:extLst>
          </p:nvPr>
        </p:nvGraphicFramePr>
        <p:xfrm>
          <a:off x="323528" y="260648"/>
          <a:ext cx="8590589" cy="5328594"/>
        </p:xfrm>
        <a:graphic>
          <a:graphicData uri="http://schemas.openxmlformats.org/drawingml/2006/table">
            <a:tbl>
              <a:tblPr rtl="1" firstRow="1" firstCol="1" lastRow="1" lastCol="1" bandRow="1" bandCol="1"/>
              <a:tblGrid>
                <a:gridCol w="224751">
                  <a:extLst>
                    <a:ext uri="{9D8B030D-6E8A-4147-A177-3AD203B41FA5}">
                      <a16:colId xmlns="" xmlns:a16="http://schemas.microsoft.com/office/drawing/2014/main" val="1718109176"/>
                    </a:ext>
                  </a:extLst>
                </a:gridCol>
                <a:gridCol w="1861818">
                  <a:extLst>
                    <a:ext uri="{9D8B030D-6E8A-4147-A177-3AD203B41FA5}">
                      <a16:colId xmlns="" xmlns:a16="http://schemas.microsoft.com/office/drawing/2014/main" val="717986835"/>
                    </a:ext>
                  </a:extLst>
                </a:gridCol>
                <a:gridCol w="325345">
                  <a:extLst>
                    <a:ext uri="{9D8B030D-6E8A-4147-A177-3AD203B41FA5}">
                      <a16:colId xmlns="" xmlns:a16="http://schemas.microsoft.com/office/drawing/2014/main" val="2837652531"/>
                    </a:ext>
                  </a:extLst>
                </a:gridCol>
                <a:gridCol w="325345">
                  <a:extLst>
                    <a:ext uri="{9D8B030D-6E8A-4147-A177-3AD203B41FA5}">
                      <a16:colId xmlns="" xmlns:a16="http://schemas.microsoft.com/office/drawing/2014/main" val="3299027640"/>
                    </a:ext>
                  </a:extLst>
                </a:gridCol>
                <a:gridCol w="324769">
                  <a:extLst>
                    <a:ext uri="{9D8B030D-6E8A-4147-A177-3AD203B41FA5}">
                      <a16:colId xmlns="" xmlns:a16="http://schemas.microsoft.com/office/drawing/2014/main" val="2033968423"/>
                    </a:ext>
                  </a:extLst>
                </a:gridCol>
                <a:gridCol w="325345">
                  <a:extLst>
                    <a:ext uri="{9D8B030D-6E8A-4147-A177-3AD203B41FA5}">
                      <a16:colId xmlns="" xmlns:a16="http://schemas.microsoft.com/office/drawing/2014/main" val="427235275"/>
                    </a:ext>
                  </a:extLst>
                </a:gridCol>
                <a:gridCol w="325345">
                  <a:extLst>
                    <a:ext uri="{9D8B030D-6E8A-4147-A177-3AD203B41FA5}">
                      <a16:colId xmlns="" xmlns:a16="http://schemas.microsoft.com/office/drawing/2014/main" val="4057393057"/>
                    </a:ext>
                  </a:extLst>
                </a:gridCol>
                <a:gridCol w="325345">
                  <a:extLst>
                    <a:ext uri="{9D8B030D-6E8A-4147-A177-3AD203B41FA5}">
                      <a16:colId xmlns="" xmlns:a16="http://schemas.microsoft.com/office/drawing/2014/main" val="19471590"/>
                    </a:ext>
                  </a:extLst>
                </a:gridCol>
                <a:gridCol w="324769">
                  <a:extLst>
                    <a:ext uri="{9D8B030D-6E8A-4147-A177-3AD203B41FA5}">
                      <a16:colId xmlns="" xmlns:a16="http://schemas.microsoft.com/office/drawing/2014/main" val="1916589928"/>
                    </a:ext>
                  </a:extLst>
                </a:gridCol>
                <a:gridCol w="325345">
                  <a:extLst>
                    <a:ext uri="{9D8B030D-6E8A-4147-A177-3AD203B41FA5}">
                      <a16:colId xmlns="" xmlns:a16="http://schemas.microsoft.com/office/drawing/2014/main" val="2163114406"/>
                    </a:ext>
                  </a:extLst>
                </a:gridCol>
                <a:gridCol w="325345">
                  <a:extLst>
                    <a:ext uri="{9D8B030D-6E8A-4147-A177-3AD203B41FA5}">
                      <a16:colId xmlns="" xmlns:a16="http://schemas.microsoft.com/office/drawing/2014/main" val="632845687"/>
                    </a:ext>
                  </a:extLst>
                </a:gridCol>
                <a:gridCol w="324769">
                  <a:extLst>
                    <a:ext uri="{9D8B030D-6E8A-4147-A177-3AD203B41FA5}">
                      <a16:colId xmlns="" xmlns:a16="http://schemas.microsoft.com/office/drawing/2014/main" val="3913089308"/>
                    </a:ext>
                  </a:extLst>
                </a:gridCol>
                <a:gridCol w="325345">
                  <a:extLst>
                    <a:ext uri="{9D8B030D-6E8A-4147-A177-3AD203B41FA5}">
                      <a16:colId xmlns="" xmlns:a16="http://schemas.microsoft.com/office/drawing/2014/main" val="843870716"/>
                    </a:ext>
                  </a:extLst>
                </a:gridCol>
                <a:gridCol w="325345">
                  <a:extLst>
                    <a:ext uri="{9D8B030D-6E8A-4147-A177-3AD203B41FA5}">
                      <a16:colId xmlns="" xmlns:a16="http://schemas.microsoft.com/office/drawing/2014/main" val="3716570061"/>
                    </a:ext>
                  </a:extLst>
                </a:gridCol>
                <a:gridCol w="325345">
                  <a:extLst>
                    <a:ext uri="{9D8B030D-6E8A-4147-A177-3AD203B41FA5}">
                      <a16:colId xmlns="" xmlns:a16="http://schemas.microsoft.com/office/drawing/2014/main" val="121092647"/>
                    </a:ext>
                  </a:extLst>
                </a:gridCol>
                <a:gridCol w="324769">
                  <a:extLst>
                    <a:ext uri="{9D8B030D-6E8A-4147-A177-3AD203B41FA5}">
                      <a16:colId xmlns="" xmlns:a16="http://schemas.microsoft.com/office/drawing/2014/main" val="3974023433"/>
                    </a:ext>
                  </a:extLst>
                </a:gridCol>
                <a:gridCol w="325345">
                  <a:extLst>
                    <a:ext uri="{9D8B030D-6E8A-4147-A177-3AD203B41FA5}">
                      <a16:colId xmlns="" xmlns:a16="http://schemas.microsoft.com/office/drawing/2014/main" val="1332302740"/>
                    </a:ext>
                  </a:extLst>
                </a:gridCol>
                <a:gridCol w="325345">
                  <a:extLst>
                    <a:ext uri="{9D8B030D-6E8A-4147-A177-3AD203B41FA5}">
                      <a16:colId xmlns="" xmlns:a16="http://schemas.microsoft.com/office/drawing/2014/main" val="1625631444"/>
                    </a:ext>
                  </a:extLst>
                </a:gridCol>
                <a:gridCol w="324769">
                  <a:extLst>
                    <a:ext uri="{9D8B030D-6E8A-4147-A177-3AD203B41FA5}">
                      <a16:colId xmlns="" xmlns:a16="http://schemas.microsoft.com/office/drawing/2014/main" val="166191105"/>
                    </a:ext>
                  </a:extLst>
                </a:gridCol>
                <a:gridCol w="325345">
                  <a:extLst>
                    <a:ext uri="{9D8B030D-6E8A-4147-A177-3AD203B41FA5}">
                      <a16:colId xmlns="" xmlns:a16="http://schemas.microsoft.com/office/drawing/2014/main" val="2445311431"/>
                    </a:ext>
                  </a:extLst>
                </a:gridCol>
                <a:gridCol w="325345">
                  <a:extLst>
                    <a:ext uri="{9D8B030D-6E8A-4147-A177-3AD203B41FA5}">
                      <a16:colId xmlns="" xmlns:a16="http://schemas.microsoft.com/office/drawing/2014/main" val="3567099379"/>
                    </a:ext>
                  </a:extLst>
                </a:gridCol>
                <a:gridCol w="325345">
                  <a:extLst>
                    <a:ext uri="{9D8B030D-6E8A-4147-A177-3AD203B41FA5}">
                      <a16:colId xmlns="" xmlns:a16="http://schemas.microsoft.com/office/drawing/2014/main" val="3784129089"/>
                    </a:ext>
                  </a:extLst>
                </a:gridCol>
              </a:tblGrid>
              <a:tr h="157859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م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مراحل المشروع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اسم المتعلم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اسم المتعلم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اسم المتعلم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اسم المتعلم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اسم المتعلم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اسم المتعلم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اسم المتعلم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اسم المتعلم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اسم المتعلم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اسم المتعلم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اسم المتعلم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اسم المتعلم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اسم المتعلم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اسم المتعلم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اسم المتعلم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اسم المتعلم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اسم المتعلم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اسم المتعلم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اسم المتعلم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اسم المتعلم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18133984"/>
                  </a:ext>
                </a:extLst>
              </a:tr>
              <a:tr h="53536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ar-KW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وضع التوقعات أو التنبؤات أو الحلول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57031400"/>
                  </a:ext>
                </a:extLst>
              </a:tr>
              <a:tr h="53597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التخطيط للمشروع العلمي (التصميم)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12598204"/>
                  </a:ext>
                </a:extLst>
              </a:tr>
              <a:tr h="53536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تحديد الوسائل والأدوات والمكان والزمان لتنفيذ المشروع العلمي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81815380"/>
                  </a:ext>
                </a:extLst>
              </a:tr>
              <a:tr h="53597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تنفيذ خطة الاستقصاء العلمي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97672876"/>
                  </a:ext>
                </a:extLst>
              </a:tr>
              <a:tr h="53536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تدوين النتائج والبيانات والملاحظات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24388079"/>
                  </a:ext>
                </a:extLst>
              </a:tr>
              <a:tr h="53597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تحليل النتائج وتفسيرها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79859851"/>
                  </a:ext>
                </a:extLst>
              </a:tr>
              <a:tr h="53597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إعطاء الاستنتاجات والإجابة عن سؤال الاستقصاء العلمي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KW" sz="1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062" marR="56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23135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22337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3"/>
          <a:stretch/>
        </p:blipFill>
        <p:spPr>
          <a:xfrm>
            <a:off x="539552" y="332656"/>
            <a:ext cx="8244407" cy="6048671"/>
          </a:xfrm>
        </p:spPr>
      </p:pic>
      <p:sp>
        <p:nvSpPr>
          <p:cNvPr id="5" name="مربع نص 4"/>
          <p:cNvSpPr txBox="1"/>
          <p:nvPr/>
        </p:nvSpPr>
        <p:spPr>
          <a:xfrm>
            <a:off x="2051720" y="1700808"/>
            <a:ext cx="3312368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8000" dirty="0">
                <a:solidFill>
                  <a:srgbClr val="FF0000"/>
                </a:solidFill>
              </a:rPr>
              <a:t>تذكير</a:t>
            </a:r>
            <a:r>
              <a:rPr lang="ar-KW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7819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52736"/>
            <a:ext cx="7416824" cy="46051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26127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23528" y="246093"/>
            <a:ext cx="8496944" cy="10682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KW" sz="6000" b="1" u="sng" dirty="0"/>
              <a:t>آلية تقييم المشروع</a:t>
            </a:r>
            <a:endParaRPr lang="en-US" sz="7200" u="sng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522669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t="26940" r="20962" b="7758"/>
          <a:stretch/>
        </p:blipFill>
        <p:spPr bwMode="auto">
          <a:xfrm>
            <a:off x="103132" y="152400"/>
            <a:ext cx="8888468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152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3" t="23491" r="18574" b="19181"/>
          <a:stretch/>
        </p:blipFill>
        <p:spPr bwMode="auto">
          <a:xfrm>
            <a:off x="0" y="76200"/>
            <a:ext cx="9144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084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2" t="21335" r="17484" b="10130"/>
          <a:stretch/>
        </p:blipFill>
        <p:spPr bwMode="auto">
          <a:xfrm>
            <a:off x="0" y="304800"/>
            <a:ext cx="89916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033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imagesFAC3LIK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0977" y="332656"/>
            <a:ext cx="9224977" cy="6264696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599347" y="2492896"/>
            <a:ext cx="394531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7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شكرا </a:t>
            </a:r>
            <a:r>
              <a:rPr lang="ar-KW" sz="7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لحسن </a:t>
            </a:r>
            <a:r>
              <a:rPr lang="ar-KW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الاستماع </a:t>
            </a:r>
            <a:endParaRPr lang="ar-SA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0" name="Rectangle 4"/>
          <p:cNvSpPr>
            <a:spLocks noChangeArrowheads="1"/>
          </p:cNvSpPr>
          <p:nvPr/>
        </p:nvSpPr>
        <p:spPr bwMode="auto">
          <a:xfrm>
            <a:off x="978537" y="485777"/>
            <a:ext cx="7345281" cy="3046988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KW" altLang="ar-KW" sz="4800" b="1" dirty="0">
                <a:solidFill>
                  <a:srgbClr val="FF0000"/>
                </a:solidFill>
              </a:rPr>
              <a:t>مشروع البحث العلمي القائم</a:t>
            </a:r>
          </a:p>
          <a:p>
            <a:pPr algn="ctr"/>
            <a:r>
              <a:rPr lang="ar-KW" altLang="ar-KW" sz="4800" b="1" dirty="0">
                <a:solidFill>
                  <a:srgbClr val="FF0000"/>
                </a:solidFill>
              </a:rPr>
              <a:t> على التعلم </a:t>
            </a:r>
            <a:r>
              <a:rPr lang="ar-KW" altLang="ar-KW" sz="4800" b="1" dirty="0" smtClean="0">
                <a:solidFill>
                  <a:srgbClr val="FF0000"/>
                </a:solidFill>
              </a:rPr>
              <a:t>بالاستقصاء</a:t>
            </a:r>
            <a:r>
              <a:rPr lang="en-US" altLang="ar-KW" sz="4800" b="1" dirty="0" smtClean="0">
                <a:solidFill>
                  <a:srgbClr val="FF0000"/>
                </a:solidFill>
              </a:rPr>
              <a:t> </a:t>
            </a:r>
            <a:endParaRPr lang="ar-KW" altLang="ar-KW" sz="4800" b="1" dirty="0">
              <a:solidFill>
                <a:srgbClr val="FF0000"/>
              </a:solidFill>
            </a:endParaRPr>
          </a:p>
          <a:p>
            <a:pPr algn="ctr"/>
            <a:r>
              <a:rPr lang="en-US" altLang="ar-KW" sz="4800" b="1" dirty="0"/>
              <a:t>Science Project</a:t>
            </a:r>
          </a:p>
          <a:p>
            <a:pPr algn="ctr"/>
            <a:r>
              <a:rPr lang="en-US" altLang="ar-KW" sz="4800" b="1" dirty="0"/>
              <a:t> Inquiry-based Learning </a:t>
            </a:r>
          </a:p>
        </p:txBody>
      </p:sp>
      <p:pic>
        <p:nvPicPr>
          <p:cNvPr id="9" name="صورة 8" descr="80425_imgcach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8537" y="3861048"/>
            <a:ext cx="7345281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4"/>
          <p:cNvSpPr>
            <a:spLocks noChangeArrowheads="1"/>
          </p:cNvSpPr>
          <p:nvPr/>
        </p:nvSpPr>
        <p:spPr bwMode="auto">
          <a:xfrm>
            <a:off x="421106" y="211604"/>
            <a:ext cx="830178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KW" altLang="ar-KW" sz="4000" b="1" dirty="0"/>
              <a:t>لماذا نحتاج مشروع البحث العلمي القائم على التعلم بالاستقصاء</a:t>
            </a:r>
            <a:r>
              <a:rPr lang="en-US" altLang="ar-KW" sz="4000" b="1" dirty="0"/>
              <a:t> </a:t>
            </a:r>
            <a:r>
              <a:rPr lang="ar-KW" altLang="ar-KW" sz="4000" b="1" dirty="0" err="1"/>
              <a:t>؟</a:t>
            </a:r>
            <a:endParaRPr lang="ar-KW" altLang="ar-KW" sz="4000" b="1" dirty="0"/>
          </a:p>
        </p:txBody>
      </p:sp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3068454" y="2819402"/>
            <a:ext cx="5463355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ar-KW" altLang="ar-KW" sz="4400" b="1" dirty="0" smtClean="0">
                <a:solidFill>
                  <a:srgbClr val="FF0000"/>
                </a:solidFill>
              </a:rPr>
              <a:t>حتى </a:t>
            </a:r>
            <a:r>
              <a:rPr lang="ar-KW" altLang="ar-KW" sz="4400" b="1" dirty="0">
                <a:solidFill>
                  <a:srgbClr val="FF0000"/>
                </a:solidFill>
              </a:rPr>
              <a:t>أن يأتي المنهج </a:t>
            </a:r>
            <a:r>
              <a:rPr lang="ar-KW" altLang="ar-KW" sz="4400" b="1" dirty="0" smtClean="0">
                <a:solidFill>
                  <a:srgbClr val="FF0000"/>
                </a:solidFill>
              </a:rPr>
              <a:t>للمتعلم</a:t>
            </a:r>
            <a:endParaRPr lang="ar-KW" altLang="ar-KW" sz="4400" b="1" dirty="0">
              <a:solidFill>
                <a:srgbClr val="FF0000"/>
              </a:solidFill>
            </a:endParaRPr>
          </a:p>
          <a:p>
            <a:pPr algn="ctr"/>
            <a:r>
              <a:rPr lang="ar-KW" altLang="ar-KW" sz="4400" b="1" dirty="0">
                <a:solidFill>
                  <a:srgbClr val="FF0000"/>
                </a:solidFill>
              </a:rPr>
              <a:t>وليس أن يأتي </a:t>
            </a:r>
            <a:r>
              <a:rPr lang="ar-KW" altLang="ar-KW" sz="4400" b="1" dirty="0" smtClean="0">
                <a:solidFill>
                  <a:srgbClr val="FF0000"/>
                </a:solidFill>
              </a:rPr>
              <a:t>المتعلم </a:t>
            </a:r>
            <a:r>
              <a:rPr lang="ar-KW" altLang="ar-KW" sz="4400" b="1" dirty="0">
                <a:solidFill>
                  <a:srgbClr val="FF0000"/>
                </a:solidFill>
              </a:rPr>
              <a:t>للمنهج</a:t>
            </a:r>
          </a:p>
          <a:p>
            <a:pPr algn="ctr"/>
            <a:r>
              <a:rPr lang="ar-KW" altLang="ar-KW" sz="4400" dirty="0">
                <a:solidFill>
                  <a:srgbClr val="FF0000"/>
                </a:solidFill>
              </a:rPr>
              <a:t>  </a:t>
            </a:r>
            <a:endParaRPr lang="en-US" altLang="ar-KW" sz="4400" dirty="0">
              <a:solidFill>
                <a:srgbClr val="FF0000"/>
              </a:solidFill>
            </a:endParaRPr>
          </a:p>
        </p:txBody>
      </p:sp>
      <p:pic>
        <p:nvPicPr>
          <p:cNvPr id="7" name="صورة 6" descr="139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988840"/>
            <a:ext cx="2592288" cy="442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1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2398014" y="244475"/>
            <a:ext cx="581601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ar-KW" altLang="ar-KW" sz="4800" b="1" dirty="0">
                <a:solidFill>
                  <a:srgbClr val="FF0000"/>
                </a:solidFill>
              </a:rPr>
              <a:t>لتنمية حب التعلم لدى المتعلم</a:t>
            </a:r>
          </a:p>
        </p:txBody>
      </p: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2051720" y="1484784"/>
            <a:ext cx="6623068" cy="708025"/>
          </a:xfrm>
          <a:prstGeom prst="rect">
            <a:avLst/>
          </a:prstGeom>
          <a:solidFill>
            <a:srgbClr val="14D2D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KW" altLang="ar-KW" sz="4000" b="1"/>
              <a:t>توفر عنصر التشويق </a:t>
            </a:r>
            <a:r>
              <a:rPr lang="en-US" altLang="ar-KW" sz="4000" b="1"/>
              <a:t>WOW</a:t>
            </a:r>
          </a:p>
        </p:txBody>
      </p:sp>
      <p:sp>
        <p:nvSpPr>
          <p:cNvPr id="87053" name="Text Box 13"/>
          <p:cNvSpPr txBox="1">
            <a:spLocks noChangeArrowheads="1"/>
          </p:cNvSpPr>
          <p:nvPr/>
        </p:nvSpPr>
        <p:spPr bwMode="auto">
          <a:xfrm>
            <a:off x="611560" y="2420888"/>
            <a:ext cx="6623068" cy="708025"/>
          </a:xfrm>
          <a:prstGeom prst="rect">
            <a:avLst/>
          </a:prstGeom>
          <a:solidFill>
            <a:srgbClr val="14D2D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KW" altLang="ar-KW" sz="4000" b="1" dirty="0"/>
              <a:t>توفر عنصر التحدي </a:t>
            </a:r>
            <a:r>
              <a:rPr lang="en-US" altLang="ar-KW" sz="4000" b="1" dirty="0"/>
              <a:t>challenge</a:t>
            </a:r>
          </a:p>
        </p:txBody>
      </p:sp>
      <p:sp>
        <p:nvSpPr>
          <p:cNvPr id="87056" name="Text Box 16"/>
          <p:cNvSpPr txBox="1">
            <a:spLocks noChangeArrowheads="1"/>
          </p:cNvSpPr>
          <p:nvPr/>
        </p:nvSpPr>
        <p:spPr bwMode="auto">
          <a:xfrm>
            <a:off x="1331640" y="3429000"/>
            <a:ext cx="6623068" cy="2978633"/>
          </a:xfrm>
          <a:prstGeom prst="rect">
            <a:avLst/>
          </a:prstGeom>
          <a:solidFill>
            <a:srgbClr val="14D2D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KW" altLang="ar-KW" sz="4000" b="1" dirty="0"/>
              <a:t>توفر مساحة من الحرية في طرح الأفكار والإبداع</a:t>
            </a:r>
          </a:p>
          <a:p>
            <a:pPr algn="ctr">
              <a:spcBef>
                <a:spcPct val="50000"/>
              </a:spcBef>
            </a:pPr>
            <a:r>
              <a:rPr lang="en-US" altLang="ar-KW" sz="4000" b="1" dirty="0"/>
              <a:t>A space of freedom for students ideas and creativity</a:t>
            </a:r>
            <a:endParaRPr lang="ar-KW" altLang="ar-KW" sz="4000" b="1" dirty="0"/>
          </a:p>
        </p:txBody>
      </p:sp>
    </p:spTree>
    <p:extLst>
      <p:ext uri="{BB962C8B-B14F-4D97-AF65-F5344CB8AC3E}">
        <p14:creationId xmlns:p14="http://schemas.microsoft.com/office/powerpoint/2010/main" val="100123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1343752" y="304800"/>
            <a:ext cx="6875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ar-KW" altLang="ar-KW" sz="4400" b="1" dirty="0">
                <a:solidFill>
                  <a:srgbClr val="FF0000"/>
                </a:solidFill>
              </a:rPr>
              <a:t>فرصة </a:t>
            </a:r>
            <a:r>
              <a:rPr lang="ar-KW" altLang="ar-KW" sz="4400" b="1" dirty="0" err="1">
                <a:solidFill>
                  <a:srgbClr val="FF0000"/>
                </a:solidFill>
              </a:rPr>
              <a:t>حقيقية</a:t>
            </a:r>
            <a:r>
              <a:rPr lang="ar-KW" altLang="ar-KW" sz="4400" b="1" dirty="0">
                <a:solidFill>
                  <a:srgbClr val="FF0000"/>
                </a:solidFill>
              </a:rPr>
              <a:t> لمعرفة ما لدى المتعلم </a:t>
            </a: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1021942" y="1484784"/>
            <a:ext cx="7519220" cy="646331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KW" altLang="ar-KW" sz="3600" b="1" dirty="0"/>
              <a:t>التعرف على ما لديه من خبرات سابقة</a:t>
            </a: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1021942" y="2541658"/>
            <a:ext cx="7519220" cy="1200329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KW" altLang="ar-KW" sz="3600" b="1" dirty="0"/>
              <a:t>التعرف على ما تعلمه في نهاية الفصل الدراسي الحالي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52070" y="5229200"/>
            <a:ext cx="8102835" cy="1446550"/>
          </a:xfrm>
          <a:prstGeom prst="rect">
            <a:avLst/>
          </a:prstGeom>
          <a:solidFill>
            <a:srgbClr val="00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ar-KW" altLang="ar-KW" sz="4400" b="1" dirty="0"/>
              <a:t>انعكاس طريقة التفكير على حياته خارج المدرسة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068648" y="4131650"/>
            <a:ext cx="131638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ar-KW" altLang="ar-KW" sz="4000" b="1" dirty="0">
                <a:solidFill>
                  <a:srgbClr val="FF0000"/>
                </a:solidFill>
              </a:rPr>
              <a:t>النتيجة</a:t>
            </a:r>
            <a:endParaRPr lang="en-US" altLang="ar-KW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8" grpId="0"/>
      <p:bldP spid="88073" grpId="0" animBg="1"/>
      <p:bldP spid="88074" grpId="0" animBg="1"/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4"/>
          <p:cNvSpPr>
            <a:spLocks noChangeArrowheads="1"/>
          </p:cNvSpPr>
          <p:nvPr/>
        </p:nvSpPr>
        <p:spPr bwMode="auto">
          <a:xfrm>
            <a:off x="2490167" y="304800"/>
            <a:ext cx="43636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KW" altLang="ar-KW" sz="5400" b="1" dirty="0">
                <a:solidFill>
                  <a:srgbClr val="FF0000"/>
                </a:solidFill>
              </a:rPr>
              <a:t>ما هو دور المعلم؟</a:t>
            </a:r>
            <a:r>
              <a:rPr lang="en-US" altLang="ar-KW" sz="4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1403648" y="1645567"/>
            <a:ext cx="6604108" cy="646113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ar-KW" altLang="ar-KW" sz="3600" b="1" dirty="0" smtClean="0"/>
              <a:t>توفير </a:t>
            </a:r>
            <a:r>
              <a:rPr lang="ar-KW" altLang="ar-KW" sz="3600" b="1" dirty="0"/>
              <a:t>الحرية لهم لتقديم الأفكار </a:t>
            </a:r>
            <a:r>
              <a:rPr lang="ar-KW" altLang="ar-KW" sz="3600" b="1" dirty="0" smtClean="0"/>
              <a:t>والإبداع </a:t>
            </a:r>
            <a:r>
              <a:rPr lang="ar-KW" altLang="ar-KW" sz="3600" b="1" dirty="0"/>
              <a:t>.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03648" y="3738791"/>
            <a:ext cx="6604108" cy="13234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ar-KW" altLang="ar-KW" sz="4000" b="1" dirty="0"/>
              <a:t>  </a:t>
            </a:r>
            <a:r>
              <a:rPr lang="ar-KW" altLang="ar-KW" sz="4000" b="1" dirty="0" smtClean="0"/>
              <a:t>عدم السخرية </a:t>
            </a:r>
            <a:r>
              <a:rPr lang="ar-KW" altLang="ar-KW" sz="4000" b="1" dirty="0"/>
              <a:t>من بعض الأفكار مهما كانت.</a:t>
            </a:r>
          </a:p>
        </p:txBody>
      </p:sp>
    </p:spTree>
    <p:extLst>
      <p:ext uri="{BB962C8B-B14F-4D97-AF65-F5344CB8AC3E}">
        <p14:creationId xmlns:p14="http://schemas.microsoft.com/office/powerpoint/2010/main" val="230866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خداعي">
  <a:themeElements>
    <a:clrScheme name="خداعي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خداعي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خداعي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1309</TotalTime>
  <Words>1602</Words>
  <Application>Microsoft Office PowerPoint</Application>
  <PresentationFormat>On-screen Show (4:3)</PresentationFormat>
  <Paragraphs>371</Paragraphs>
  <Slides>44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سمة Office</vt:lpstr>
      <vt:lpstr>خداعي</vt:lpstr>
      <vt:lpstr>PowerPoint Presentation</vt:lpstr>
      <vt:lpstr>PowerPoint Presentation</vt:lpstr>
      <vt:lpstr>قوانين اللقاء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فيلم تعليمي عن النمل  </vt:lpstr>
      <vt:lpstr>PowerPoint Presentation</vt:lpstr>
      <vt:lpstr>PowerPoint Presentation</vt:lpstr>
      <vt:lpstr>PowerPoint Presentation</vt:lpstr>
      <vt:lpstr>الأدوات المستخدمة للنشاط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Hp</dc:creator>
  <cp:lastModifiedBy>lenovo</cp:lastModifiedBy>
  <cp:revision>78</cp:revision>
  <dcterms:created xsi:type="dcterms:W3CDTF">2015-10-20T17:56:33Z</dcterms:created>
  <dcterms:modified xsi:type="dcterms:W3CDTF">2017-02-09T19:00:47Z</dcterms:modified>
</cp:coreProperties>
</file>