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44" r:id="rId1"/>
    <p:sldMasterId id="2147483756" r:id="rId2"/>
    <p:sldMasterId id="2147483768" r:id="rId3"/>
  </p:sldMasterIdLst>
  <p:notesMasterIdLst>
    <p:notesMasterId r:id="rId30"/>
  </p:notesMasterIdLst>
  <p:sldIdLst>
    <p:sldId id="291" r:id="rId4"/>
    <p:sldId id="269" r:id="rId5"/>
    <p:sldId id="268" r:id="rId6"/>
    <p:sldId id="271" r:id="rId7"/>
    <p:sldId id="274" r:id="rId8"/>
    <p:sldId id="270" r:id="rId9"/>
    <p:sldId id="280" r:id="rId10"/>
    <p:sldId id="279" r:id="rId11"/>
    <p:sldId id="281" r:id="rId12"/>
    <p:sldId id="260" r:id="rId13"/>
    <p:sldId id="261" r:id="rId14"/>
    <p:sldId id="286" r:id="rId15"/>
    <p:sldId id="262" r:id="rId16"/>
    <p:sldId id="263" r:id="rId17"/>
    <p:sldId id="287" r:id="rId18"/>
    <p:sldId id="264" r:id="rId19"/>
    <p:sldId id="265" r:id="rId20"/>
    <p:sldId id="289" r:id="rId21"/>
    <p:sldId id="288" r:id="rId22"/>
    <p:sldId id="266" r:id="rId23"/>
    <p:sldId id="267" r:id="rId24"/>
    <p:sldId id="277" r:id="rId25"/>
    <p:sldId id="278" r:id="rId26"/>
    <p:sldId id="283" r:id="rId27"/>
    <p:sldId id="284" r:id="rId28"/>
    <p:sldId id="285" r:id="rId29"/>
  </p:sldIdLst>
  <p:sldSz cx="9144000" cy="6858000" type="screen4x3"/>
  <p:notesSz cx="6858000" cy="9144000"/>
  <p:defaultTextStyle>
    <a:defPPr>
      <a:defRPr lang="ar-KW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نمط فاتح 2 - تمييز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4A11098-0632-4332-9293-860929671F32}" type="datetimeFigureOut">
              <a:rPr lang="ar-KW" smtClean="0"/>
              <a:t>16/05/1438</a:t>
            </a:fld>
            <a:endParaRPr lang="ar-KW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KW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09BD427C-E30A-4259-BC80-4E64215C2D06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834165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K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0727E-0CA1-4371-B278-5367EC48BC23}" type="slidenum">
              <a:rPr lang="ar-KW" smtClean="0">
                <a:solidFill>
                  <a:prstClr val="black"/>
                </a:solidFill>
              </a:rPr>
              <a:pPr/>
              <a:t>2</a:t>
            </a:fld>
            <a:endParaRPr lang="ar-KW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B854-F504-4CE2-B3A7-1DA488F387F4}" type="datetimeFigureOut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16/05/1438</a:t>
            </a:fld>
            <a:endParaRPr lang="ar-KW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379AD-71C0-4904-87A6-8903E789B7CD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19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B854-F504-4CE2-B3A7-1DA488F387F4}" type="datetimeFigureOut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16/05/1438</a:t>
            </a:fld>
            <a:endParaRPr lang="ar-KW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379AD-71C0-4904-87A6-8903E789B7CD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502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B854-F504-4CE2-B3A7-1DA488F387F4}" type="datetimeFigureOut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16/05/1438</a:t>
            </a:fld>
            <a:endParaRPr lang="ar-KW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379AD-71C0-4904-87A6-8903E789B7CD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6761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B854-F504-4CE2-B3A7-1DA488F387F4}" type="datetimeFigureOut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16/05/1438</a:t>
            </a:fld>
            <a:endParaRPr lang="ar-KW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379AD-71C0-4904-87A6-8903E789B7CD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192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B854-F504-4CE2-B3A7-1DA488F387F4}" type="datetimeFigureOut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16/05/1438</a:t>
            </a:fld>
            <a:endParaRPr lang="ar-KW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379AD-71C0-4904-87A6-8903E789B7CD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1847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B854-F504-4CE2-B3A7-1DA488F387F4}" type="datetimeFigureOut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16/05/1438</a:t>
            </a:fld>
            <a:endParaRPr lang="ar-KW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379AD-71C0-4904-87A6-8903E789B7CD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3231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B854-F504-4CE2-B3A7-1DA488F387F4}" type="datetimeFigureOut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16/05/1438</a:t>
            </a:fld>
            <a:endParaRPr lang="ar-KW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379AD-71C0-4904-87A6-8903E789B7CD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1031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B854-F504-4CE2-B3A7-1DA488F387F4}" type="datetimeFigureOut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16/05/1438</a:t>
            </a:fld>
            <a:endParaRPr lang="ar-KW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379AD-71C0-4904-87A6-8903E789B7CD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3105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B854-F504-4CE2-B3A7-1DA488F387F4}" type="datetimeFigureOut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16/05/1438</a:t>
            </a:fld>
            <a:endParaRPr lang="ar-KW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379AD-71C0-4904-87A6-8903E789B7CD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9827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B854-F504-4CE2-B3A7-1DA488F387F4}" type="datetimeFigureOut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16/05/1438</a:t>
            </a:fld>
            <a:endParaRPr lang="ar-KW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379AD-71C0-4904-87A6-8903E789B7CD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1514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B854-F504-4CE2-B3A7-1DA488F387F4}" type="datetimeFigureOut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16/05/1438</a:t>
            </a:fld>
            <a:endParaRPr lang="ar-KW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379AD-71C0-4904-87A6-8903E789B7CD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371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B854-F504-4CE2-B3A7-1DA488F387F4}" type="datetimeFigureOut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16/05/1438</a:t>
            </a:fld>
            <a:endParaRPr lang="ar-KW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379AD-71C0-4904-87A6-8903E789B7CD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1847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B854-F504-4CE2-B3A7-1DA488F387F4}" type="datetimeFigureOut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16/05/1438</a:t>
            </a:fld>
            <a:endParaRPr lang="ar-KW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379AD-71C0-4904-87A6-8903E789B7CD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4052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B854-F504-4CE2-B3A7-1DA488F387F4}" type="datetimeFigureOut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16/05/1438</a:t>
            </a:fld>
            <a:endParaRPr lang="ar-KW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379AD-71C0-4904-87A6-8903E789B7CD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5027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B854-F504-4CE2-B3A7-1DA488F387F4}" type="datetimeFigureOut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16/05/1438</a:t>
            </a:fld>
            <a:endParaRPr lang="ar-KW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379AD-71C0-4904-87A6-8903E789B7CD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6761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1E7E5-BF36-4862-9CDA-3D9DA4245FC3}" type="datetimeFigureOut">
              <a:rPr lang="ar-KW" smtClean="0"/>
              <a:t>16/05/1438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6CCB9-E717-4E3D-8BA1-7EC9C315FCDC}" type="slidenum">
              <a:rPr lang="ar-KW" smtClean="0"/>
              <a:t>‹#›</a:t>
            </a:fld>
            <a:endParaRPr lang="ar-K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1E7E5-BF36-4862-9CDA-3D9DA4245FC3}" type="datetimeFigureOut">
              <a:rPr lang="ar-KW" smtClean="0"/>
              <a:t>16/05/1438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6CCB9-E717-4E3D-8BA1-7EC9C315FCDC}" type="slidenum">
              <a:rPr lang="ar-KW" smtClean="0"/>
              <a:t>‹#›</a:t>
            </a:fld>
            <a:endParaRPr lang="ar-K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l">
              <a:defRPr sz="3200" b="0" cap="none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1E7E5-BF36-4862-9CDA-3D9DA4245FC3}" type="datetimeFigureOut">
              <a:rPr lang="ar-KW" smtClean="0"/>
              <a:t>16/05/1438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6CCB9-E717-4E3D-8BA1-7EC9C315FCDC}" type="slidenum">
              <a:rPr lang="ar-KW" smtClean="0"/>
              <a:t>‹#›</a:t>
            </a:fld>
            <a:endParaRPr lang="ar-K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1E7E5-BF36-4862-9CDA-3D9DA4245FC3}" type="datetimeFigureOut">
              <a:rPr lang="ar-KW" smtClean="0"/>
              <a:t>16/05/1438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6CCB9-E717-4E3D-8BA1-7EC9C315FCDC}" type="slidenum">
              <a:rPr lang="ar-KW" smtClean="0"/>
              <a:t>‹#›</a:t>
            </a:fld>
            <a:endParaRPr lang="ar-K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2" y="1812927"/>
            <a:ext cx="347127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1812927"/>
            <a:ext cx="347127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1E7E5-BF36-4862-9CDA-3D9DA4245FC3}" type="datetimeFigureOut">
              <a:rPr lang="ar-KW" smtClean="0"/>
              <a:t>16/05/1438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6CCB9-E717-4E3D-8BA1-7EC9C315FCDC}" type="slidenum">
              <a:rPr lang="ar-KW" smtClean="0"/>
              <a:t>‹#›</a:t>
            </a:fld>
            <a:endParaRPr lang="ar-K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1E7E5-BF36-4862-9CDA-3D9DA4245FC3}" type="datetimeFigureOut">
              <a:rPr lang="ar-KW" smtClean="0"/>
              <a:t>16/05/1438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6CCB9-E717-4E3D-8BA1-7EC9C315FCDC}" type="slidenum">
              <a:rPr lang="ar-KW" smtClean="0"/>
              <a:t>‹#›</a:t>
            </a:fld>
            <a:endParaRPr lang="ar-K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1E7E5-BF36-4862-9CDA-3D9DA4245FC3}" type="datetimeFigureOut">
              <a:rPr lang="ar-KW" smtClean="0"/>
              <a:t>16/05/1438</a:t>
            </a:fld>
            <a:endParaRPr lang="ar-K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6CCB9-E717-4E3D-8BA1-7EC9C315FCDC}" type="slidenum">
              <a:rPr lang="ar-KW" smtClean="0"/>
              <a:t>‹#›</a:t>
            </a:fld>
            <a:endParaRPr lang="ar-K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3888" y="170974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3888" y="458947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B854-F504-4CE2-B3A7-1DA488F387F4}" type="datetimeFigureOut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16/05/1438</a:t>
            </a:fld>
            <a:endParaRPr lang="ar-KW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379AD-71C0-4904-87A6-8903E789B7CD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3231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9652" y="446087"/>
            <a:ext cx="2660650" cy="1185861"/>
          </a:xfrm>
        </p:spPr>
        <p:txBody>
          <a:bodyPr anchor="b"/>
          <a:lstStyle>
            <a:lvl1pPr algn="r">
              <a:defRPr sz="24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965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1E7E5-BF36-4862-9CDA-3D9DA4245FC3}" type="datetimeFigureOut">
              <a:rPr lang="ar-KW" smtClean="0"/>
              <a:t>16/05/1438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6CCB9-E717-4E3D-8BA1-7EC9C315FCDC}" type="slidenum">
              <a:rPr lang="ar-KW" smtClean="0"/>
              <a:t>‹#›</a:t>
            </a:fld>
            <a:endParaRPr lang="ar-K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2040" y="1387058"/>
            <a:ext cx="3297953" cy="1113254"/>
          </a:xfrm>
        </p:spPr>
        <p:txBody>
          <a:bodyPr anchor="b">
            <a:normAutofit/>
          </a:bodyPr>
          <a:lstStyle>
            <a:lvl1pPr algn="r">
              <a:defRPr sz="24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32040" y="2500312"/>
            <a:ext cx="3297954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1E7E5-BF36-4862-9CDA-3D9DA4245FC3}" type="datetimeFigureOut">
              <a:rPr lang="ar-KW" smtClean="0"/>
              <a:t>16/05/1438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6CCB9-E717-4E3D-8BA1-7EC9C315FCDC}" type="slidenum">
              <a:rPr lang="ar-KW" smtClean="0"/>
              <a:t>‹#›</a:t>
            </a:fld>
            <a:endParaRPr lang="ar-KW"/>
          </a:p>
        </p:txBody>
      </p:sp>
      <p:grpSp>
        <p:nvGrpSpPr>
          <p:cNvPr id="16" name="Group 15"/>
          <p:cNvGrpSpPr/>
          <p:nvPr/>
        </p:nvGrpSpPr>
        <p:grpSpPr>
          <a:xfrm flipH="1">
            <a:off x="2771800" y="994387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1052285" y="1601512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ar-SA" smtClean="0"/>
              <a:t>انقر فوق الأيقونة لإضافة صورة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0800000"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1E7E5-BF36-4862-9CDA-3D9DA4245FC3}" type="datetimeFigureOut">
              <a:rPr lang="ar-KW" smtClean="0"/>
              <a:t>16/05/1438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6CCB9-E717-4E3D-8BA1-7EC9C315FCDC}" type="slidenum">
              <a:rPr lang="ar-KW" smtClean="0"/>
              <a:t>‹#›</a:t>
            </a:fld>
            <a:endParaRPr lang="ar-K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98838" y="675723"/>
            <a:ext cx="1472962" cy="518532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0800000">
            <a:off x="2683014" y="675723"/>
            <a:ext cx="5467557" cy="5185327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1E7E5-BF36-4862-9CDA-3D9DA4245FC3}" type="datetimeFigureOut">
              <a:rPr lang="ar-KW" smtClean="0"/>
              <a:t>16/05/1438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6CCB9-E717-4E3D-8BA1-7EC9C315FCDC}" type="slidenum">
              <a:rPr lang="ar-KW" smtClean="0"/>
              <a:t>‹#›</a:t>
            </a:fld>
            <a:endParaRPr lang="ar-K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B854-F504-4CE2-B3A7-1DA488F387F4}" type="datetimeFigureOut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16/05/1438</a:t>
            </a:fld>
            <a:endParaRPr lang="ar-KW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379AD-71C0-4904-87A6-8903E789B7CD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103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B854-F504-4CE2-B3A7-1DA488F387F4}" type="datetimeFigureOut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16/05/1438</a:t>
            </a:fld>
            <a:endParaRPr lang="ar-KW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379AD-71C0-4904-87A6-8903E789B7CD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310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B854-F504-4CE2-B3A7-1DA488F387F4}" type="datetimeFigureOut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16/05/1438</a:t>
            </a:fld>
            <a:endParaRPr lang="ar-KW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379AD-71C0-4904-87A6-8903E789B7CD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982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B854-F504-4CE2-B3A7-1DA488F387F4}" type="datetimeFigureOut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16/05/1438</a:t>
            </a:fld>
            <a:endParaRPr lang="ar-KW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379AD-71C0-4904-87A6-8903E789B7CD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151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B854-F504-4CE2-B3A7-1DA488F387F4}" type="datetimeFigureOut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16/05/1438</a:t>
            </a:fld>
            <a:endParaRPr lang="ar-KW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379AD-71C0-4904-87A6-8903E789B7CD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371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B854-F504-4CE2-B3A7-1DA488F387F4}" type="datetimeFigureOut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16/05/1438</a:t>
            </a:fld>
            <a:endParaRPr lang="ar-KW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379AD-71C0-4904-87A6-8903E789B7CD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405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5CB854-F504-4CE2-B3A7-1DA488F387F4}" type="datetimeFigureOut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16/05/1438</a:t>
            </a:fld>
            <a:endParaRPr lang="ar-KW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C379AD-71C0-4904-87A6-8903E789B7CD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799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5CB854-F504-4CE2-B3A7-1DA488F387F4}" type="datetimeFigureOut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16/05/1438</a:t>
            </a:fld>
            <a:endParaRPr lang="ar-KW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C379AD-71C0-4904-87A6-8903E789B7CD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799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val 55"/>
          <p:cNvSpPr>
            <a:spLocks noChangeAspect="1"/>
          </p:cNvSpPr>
          <p:nvPr/>
        </p:nvSpPr>
        <p:spPr>
          <a:xfrm>
            <a:off x="-69625" y="4004537"/>
            <a:ext cx="1743945" cy="1909234"/>
          </a:xfrm>
          <a:custGeom>
            <a:avLst/>
            <a:gdLst/>
            <a:ahLst/>
            <a:cxnLst/>
            <a:rect l="l" t="t" r="r" b="b"/>
            <a:pathLst>
              <a:path w="1743945" h="1909234">
                <a:moveTo>
                  <a:pt x="789328" y="0"/>
                </a:moveTo>
                <a:cubicBezTo>
                  <a:pt x="1316548" y="0"/>
                  <a:pt x="1743945" y="427397"/>
                  <a:pt x="1743945" y="954617"/>
                </a:cubicBezTo>
                <a:cubicBezTo>
                  <a:pt x="1743945" y="1481837"/>
                  <a:pt x="1316548" y="1909234"/>
                  <a:pt x="789328" y="1909234"/>
                </a:cubicBezTo>
                <a:cubicBezTo>
                  <a:pt x="461080" y="1909234"/>
                  <a:pt x="171527" y="1743562"/>
                  <a:pt x="0" y="1491086"/>
                </a:cubicBezTo>
                <a:lnTo>
                  <a:pt x="0" y="418149"/>
                </a:lnTo>
                <a:cubicBezTo>
                  <a:pt x="171527" y="165673"/>
                  <a:pt x="461080" y="0"/>
                  <a:pt x="789328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520638" y="1057271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1878729" y="244894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520637" y="5691096"/>
            <a:ext cx="1909234" cy="1193756"/>
          </a:xfrm>
          <a:custGeom>
            <a:avLst/>
            <a:gdLst/>
            <a:ahLst/>
            <a:cxnLst/>
            <a:rect l="l" t="t" r="r" b="b"/>
            <a:pathLst>
              <a:path w="1909234" h="1193756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037305"/>
                  <a:pt x="1898721" y="1117537"/>
                  <a:pt x="1877819" y="1193756"/>
                </a:cubicBezTo>
                <a:lnTo>
                  <a:pt x="31415" y="1193756"/>
                </a:lnTo>
                <a:cubicBezTo>
                  <a:pt x="10513" y="1117537"/>
                  <a:pt x="0" y="103730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0" name="Oval 129"/>
          <p:cNvSpPr>
            <a:spLocks noChangeAspect="1"/>
          </p:cNvSpPr>
          <p:nvPr/>
        </p:nvSpPr>
        <p:spPr>
          <a:xfrm>
            <a:off x="-46711" y="-99748"/>
            <a:ext cx="1449107" cy="1677064"/>
          </a:xfrm>
          <a:custGeom>
            <a:avLst/>
            <a:gdLst/>
            <a:ahLst/>
            <a:cxnLst/>
            <a:rect l="l" t="t" r="r" b="b"/>
            <a:pathLst>
              <a:path w="1449107" h="1677064">
                <a:moveTo>
                  <a:pt x="0" y="0"/>
                </a:moveTo>
                <a:lnTo>
                  <a:pt x="1112019" y="0"/>
                </a:lnTo>
                <a:cubicBezTo>
                  <a:pt x="1319407" y="171874"/>
                  <a:pt x="1449107" y="432014"/>
                  <a:pt x="1449107" y="722447"/>
                </a:cubicBezTo>
                <a:cubicBezTo>
                  <a:pt x="1449107" y="1249667"/>
                  <a:pt x="1021710" y="1677064"/>
                  <a:pt x="494490" y="1677064"/>
                </a:cubicBezTo>
                <a:cubicBezTo>
                  <a:pt x="313232" y="1677064"/>
                  <a:pt x="143772" y="1626546"/>
                  <a:pt x="0" y="1537872"/>
                </a:cubicBezTo>
                <a:close/>
              </a:path>
            </a:pathLst>
          </a:custGeom>
          <a:solidFill>
            <a:schemeClr val="tx2">
              <a:lumMod val="75000"/>
              <a:alpha val="14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1" name="Oval 130"/>
          <p:cNvSpPr>
            <a:spLocks noChangeAspect="1"/>
          </p:cNvSpPr>
          <p:nvPr/>
        </p:nvSpPr>
        <p:spPr>
          <a:xfrm>
            <a:off x="924113" y="-199662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2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2" name="Oval 131"/>
          <p:cNvSpPr>
            <a:spLocks noChangeAspect="1"/>
          </p:cNvSpPr>
          <p:nvPr/>
        </p:nvSpPr>
        <p:spPr>
          <a:xfrm>
            <a:off x="0" y="622699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3" name="Oval 132"/>
          <p:cNvSpPr>
            <a:spLocks noChangeAspect="1"/>
          </p:cNvSpPr>
          <p:nvPr/>
        </p:nvSpPr>
        <p:spPr>
          <a:xfrm>
            <a:off x="7497531" y="-99748"/>
            <a:ext cx="1694467" cy="1677064"/>
          </a:xfrm>
          <a:custGeom>
            <a:avLst/>
            <a:gdLst/>
            <a:ahLst/>
            <a:cxnLst/>
            <a:rect l="l" t="t" r="r" b="b"/>
            <a:pathLst>
              <a:path w="1694467" h="1677064">
                <a:moveTo>
                  <a:pt x="337088" y="0"/>
                </a:moveTo>
                <a:lnTo>
                  <a:pt x="1573463" y="0"/>
                </a:lnTo>
                <a:cubicBezTo>
                  <a:pt x="1618202" y="37449"/>
                  <a:pt x="1658454" y="79950"/>
                  <a:pt x="1694467" y="126010"/>
                </a:cubicBezTo>
                <a:lnTo>
                  <a:pt x="1694467" y="1318884"/>
                </a:lnTo>
                <a:cubicBezTo>
                  <a:pt x="1522840" y="1538397"/>
                  <a:pt x="1254922" y="1677064"/>
                  <a:pt x="954617" y="1677064"/>
                </a:cubicBezTo>
                <a:cubicBezTo>
                  <a:pt x="427397" y="1677064"/>
                  <a:pt x="0" y="1249667"/>
                  <a:pt x="0" y="722447"/>
                </a:cubicBezTo>
                <a:cubicBezTo>
                  <a:pt x="0" y="432014"/>
                  <a:pt x="129700" y="171874"/>
                  <a:pt x="337088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4" name="Oval 133"/>
          <p:cNvSpPr>
            <a:spLocks noChangeAspect="1"/>
          </p:cNvSpPr>
          <p:nvPr/>
        </p:nvSpPr>
        <p:spPr>
          <a:xfrm>
            <a:off x="6117502" y="-99747"/>
            <a:ext cx="1909234" cy="1705448"/>
          </a:xfrm>
          <a:custGeom>
            <a:avLst/>
            <a:gdLst/>
            <a:ahLst/>
            <a:cxnLst/>
            <a:rect l="l" t="t" r="r" b="b"/>
            <a:pathLst>
              <a:path w="1909234" h="1705448">
                <a:moveTo>
                  <a:pt x="371490" y="0"/>
                </a:moveTo>
                <a:lnTo>
                  <a:pt x="1537745" y="0"/>
                </a:lnTo>
                <a:cubicBezTo>
                  <a:pt x="1764760" y="171517"/>
                  <a:pt x="1909234" y="444302"/>
                  <a:pt x="1909234" y="750831"/>
                </a:cubicBezTo>
                <a:cubicBezTo>
                  <a:pt x="1909234" y="1278051"/>
                  <a:pt x="1481837" y="1705448"/>
                  <a:pt x="954617" y="1705448"/>
                </a:cubicBezTo>
                <a:cubicBezTo>
                  <a:pt x="427397" y="1705448"/>
                  <a:pt x="0" y="1278051"/>
                  <a:pt x="0" y="750831"/>
                </a:cubicBezTo>
                <a:cubicBezTo>
                  <a:pt x="0" y="444302"/>
                  <a:pt x="144474" y="171517"/>
                  <a:pt x="37149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5" name="Oval 134"/>
          <p:cNvSpPr>
            <a:spLocks noChangeAspect="1"/>
          </p:cNvSpPr>
          <p:nvPr/>
        </p:nvSpPr>
        <p:spPr>
          <a:xfrm>
            <a:off x="7494454" y="1057270"/>
            <a:ext cx="1697544" cy="1909234"/>
          </a:xfrm>
          <a:custGeom>
            <a:avLst/>
            <a:gdLst/>
            <a:ahLst/>
            <a:cxnLst/>
            <a:rect l="l" t="t" r="r" b="b"/>
            <a:pathLst>
              <a:path w="1697544" h="1909234">
                <a:moveTo>
                  <a:pt x="954617" y="0"/>
                </a:moveTo>
                <a:cubicBezTo>
                  <a:pt x="1256666" y="0"/>
                  <a:pt x="1525952" y="140283"/>
                  <a:pt x="1697544" y="361910"/>
                </a:cubicBezTo>
                <a:lnTo>
                  <a:pt x="1697544" y="1547324"/>
                </a:lnTo>
                <a:cubicBezTo>
                  <a:pt x="1525952" y="1768951"/>
                  <a:pt x="1256666" y="1909234"/>
                  <a:pt x="954617" y="1909234"/>
                </a:cubicBezTo>
                <a:cubicBezTo>
                  <a:pt x="427397" y="1909234"/>
                  <a:pt x="0" y="1481837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6" name="Oval 135"/>
          <p:cNvSpPr>
            <a:spLocks noChangeAspect="1"/>
          </p:cNvSpPr>
          <p:nvPr/>
        </p:nvSpPr>
        <p:spPr>
          <a:xfrm>
            <a:off x="8056674" y="5102307"/>
            <a:ext cx="1137194" cy="1759729"/>
          </a:xfrm>
          <a:custGeom>
            <a:avLst/>
            <a:gdLst/>
            <a:ahLst/>
            <a:cxnLst/>
            <a:rect l="l" t="t" r="r" b="b"/>
            <a:pathLst>
              <a:path w="1137194" h="1759729">
                <a:moveTo>
                  <a:pt x="954617" y="0"/>
                </a:moveTo>
                <a:cubicBezTo>
                  <a:pt x="1017088" y="0"/>
                  <a:pt x="1078157" y="6001"/>
                  <a:pt x="1137194" y="17897"/>
                </a:cubicBezTo>
                <a:lnTo>
                  <a:pt x="1137194" y="1759729"/>
                </a:lnTo>
                <a:lnTo>
                  <a:pt x="443151" y="1759729"/>
                </a:lnTo>
                <a:cubicBezTo>
                  <a:pt x="176544" y="1591075"/>
                  <a:pt x="0" y="1293463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7" name="Oval 136"/>
          <p:cNvSpPr>
            <a:spLocks noChangeAspect="1"/>
          </p:cNvSpPr>
          <p:nvPr/>
        </p:nvSpPr>
        <p:spPr>
          <a:xfrm>
            <a:off x="6661711" y="432487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8" name="Oval 137"/>
          <p:cNvSpPr>
            <a:spLocks noChangeAspect="1"/>
          </p:cNvSpPr>
          <p:nvPr/>
        </p:nvSpPr>
        <p:spPr>
          <a:xfrm>
            <a:off x="-69625" y="4910727"/>
            <a:ext cx="1353860" cy="1909234"/>
          </a:xfrm>
          <a:custGeom>
            <a:avLst/>
            <a:gdLst/>
            <a:ahLst/>
            <a:cxnLst/>
            <a:rect l="l" t="t" r="r" b="b"/>
            <a:pathLst>
              <a:path w="1353860" h="1909234">
                <a:moveTo>
                  <a:pt x="399243" y="0"/>
                </a:moveTo>
                <a:cubicBezTo>
                  <a:pt x="926463" y="0"/>
                  <a:pt x="1353860" y="427397"/>
                  <a:pt x="1353860" y="954617"/>
                </a:cubicBezTo>
                <a:cubicBezTo>
                  <a:pt x="1353860" y="1481837"/>
                  <a:pt x="926463" y="1909234"/>
                  <a:pt x="399243" y="1909234"/>
                </a:cubicBezTo>
                <a:cubicBezTo>
                  <a:pt x="256544" y="1909234"/>
                  <a:pt x="121158" y="1877924"/>
                  <a:pt x="0" y="1820890"/>
                </a:cubicBezTo>
                <a:lnTo>
                  <a:pt x="0" y="88345"/>
                </a:lnTo>
                <a:cubicBezTo>
                  <a:pt x="121158" y="31311"/>
                  <a:pt x="256544" y="0"/>
                  <a:pt x="399243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9" name="Oval 138"/>
          <p:cNvSpPr>
            <a:spLocks noChangeAspect="1"/>
          </p:cNvSpPr>
          <p:nvPr/>
        </p:nvSpPr>
        <p:spPr>
          <a:xfrm>
            <a:off x="708471" y="4752297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0" name="Oval 139"/>
          <p:cNvSpPr>
            <a:spLocks noChangeAspect="1"/>
          </p:cNvSpPr>
          <p:nvPr/>
        </p:nvSpPr>
        <p:spPr>
          <a:xfrm>
            <a:off x="6117503" y="745949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1" name="Oval 140"/>
          <p:cNvSpPr>
            <a:spLocks noChangeAspect="1"/>
          </p:cNvSpPr>
          <p:nvPr/>
        </p:nvSpPr>
        <p:spPr>
          <a:xfrm>
            <a:off x="6459053" y="5102307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18" name="Oval 117"/>
          <p:cNvSpPr>
            <a:spLocks noChangeAspect="1"/>
          </p:cNvSpPr>
          <p:nvPr/>
        </p:nvSpPr>
        <p:spPr>
          <a:xfrm>
            <a:off x="8398204" y="559822"/>
            <a:ext cx="793794" cy="1252918"/>
          </a:xfrm>
          <a:custGeom>
            <a:avLst/>
            <a:gdLst/>
            <a:ahLst/>
            <a:cxnLst/>
            <a:rect l="l" t="t" r="r" b="b"/>
            <a:pathLst>
              <a:path w="793794" h="1252918">
                <a:moveTo>
                  <a:pt x="626459" y="0"/>
                </a:moveTo>
                <a:cubicBezTo>
                  <a:pt x="684682" y="0"/>
                  <a:pt x="741049" y="7943"/>
                  <a:pt x="793794" y="25480"/>
                </a:cubicBezTo>
                <a:lnTo>
                  <a:pt x="793794" y="1227438"/>
                </a:lnTo>
                <a:cubicBezTo>
                  <a:pt x="741049" y="1244975"/>
                  <a:pt x="684682" y="1252918"/>
                  <a:pt x="626459" y="1252918"/>
                </a:cubicBezTo>
                <a:cubicBezTo>
                  <a:pt x="280475" y="1252918"/>
                  <a:pt x="0" y="972443"/>
                  <a:pt x="0" y="626459"/>
                </a:cubicBezTo>
                <a:cubicBezTo>
                  <a:pt x="0" y="280475"/>
                  <a:pt x="280475" y="0"/>
                  <a:pt x="626459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>
            <a:spLocks noChangeAspect="1"/>
          </p:cNvSpPr>
          <p:nvPr/>
        </p:nvSpPr>
        <p:spPr>
          <a:xfrm>
            <a:off x="6350100" y="168473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>
            <a:spLocks noChangeAspect="1"/>
          </p:cNvSpPr>
          <p:nvPr/>
        </p:nvSpPr>
        <p:spPr>
          <a:xfrm>
            <a:off x="6872127" y="1412606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>
            <a:spLocks noChangeAspect="1"/>
          </p:cNvSpPr>
          <p:nvPr/>
        </p:nvSpPr>
        <p:spPr>
          <a:xfrm>
            <a:off x="7219068" y="2011888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>
            <a:spLocks noChangeAspect="1"/>
          </p:cNvSpPr>
          <p:nvPr/>
        </p:nvSpPr>
        <p:spPr>
          <a:xfrm>
            <a:off x="7749416" y="2623595"/>
            <a:ext cx="721308" cy="721308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>
            <a:spLocks noChangeAspect="1"/>
          </p:cNvSpPr>
          <p:nvPr/>
        </p:nvSpPr>
        <p:spPr>
          <a:xfrm>
            <a:off x="685054" y="-139015"/>
            <a:ext cx="1193676" cy="697815"/>
          </a:xfrm>
          <a:custGeom>
            <a:avLst/>
            <a:gdLst/>
            <a:ahLst/>
            <a:cxnLst/>
            <a:rect l="l" t="t" r="r" b="b"/>
            <a:pathLst>
              <a:path w="1193676" h="697815">
                <a:moveTo>
                  <a:pt x="10179" y="0"/>
                </a:moveTo>
                <a:lnTo>
                  <a:pt x="1183497" y="0"/>
                </a:lnTo>
                <a:cubicBezTo>
                  <a:pt x="1190746" y="32633"/>
                  <a:pt x="1193676" y="66463"/>
                  <a:pt x="1193676" y="100977"/>
                </a:cubicBezTo>
                <a:cubicBezTo>
                  <a:pt x="1193676" y="430602"/>
                  <a:pt x="926463" y="697815"/>
                  <a:pt x="596838" y="697815"/>
                </a:cubicBezTo>
                <a:cubicBezTo>
                  <a:pt x="267213" y="697815"/>
                  <a:pt x="0" y="430602"/>
                  <a:pt x="0" y="100977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>
            <a:spLocks noChangeAspect="1"/>
          </p:cNvSpPr>
          <p:nvPr/>
        </p:nvSpPr>
        <p:spPr>
          <a:xfrm>
            <a:off x="1502638" y="-139015"/>
            <a:ext cx="1029028" cy="459889"/>
          </a:xfrm>
          <a:custGeom>
            <a:avLst/>
            <a:gdLst/>
            <a:ahLst/>
            <a:cxnLst/>
            <a:rect l="l" t="t" r="r" b="b"/>
            <a:pathLst>
              <a:path w="1029028" h="459889">
                <a:moveTo>
                  <a:pt x="0" y="0"/>
                </a:moveTo>
                <a:lnTo>
                  <a:pt x="1029028" y="0"/>
                </a:lnTo>
                <a:cubicBezTo>
                  <a:pt x="1001386" y="259074"/>
                  <a:pt x="781401" y="459889"/>
                  <a:pt x="514514" y="459889"/>
                </a:cubicBezTo>
                <a:cubicBezTo>
                  <a:pt x="247627" y="459889"/>
                  <a:pt x="27642" y="259074"/>
                  <a:pt x="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>
            <a:spLocks noChangeAspect="1"/>
          </p:cNvSpPr>
          <p:nvPr/>
        </p:nvSpPr>
        <p:spPr>
          <a:xfrm>
            <a:off x="-69624" y="-139015"/>
            <a:ext cx="590263" cy="612289"/>
          </a:xfrm>
          <a:custGeom>
            <a:avLst/>
            <a:gdLst/>
            <a:ahLst/>
            <a:cxnLst/>
            <a:rect l="l" t="t" r="r" b="b"/>
            <a:pathLst>
              <a:path w="590263" h="612289">
                <a:moveTo>
                  <a:pt x="0" y="0"/>
                </a:moveTo>
                <a:lnTo>
                  <a:pt x="581024" y="0"/>
                </a:lnTo>
                <a:cubicBezTo>
                  <a:pt x="587493" y="29611"/>
                  <a:pt x="590263" y="60308"/>
                  <a:pt x="590263" y="91651"/>
                </a:cubicBezTo>
                <a:cubicBezTo>
                  <a:pt x="590263" y="379191"/>
                  <a:pt x="357165" y="612289"/>
                  <a:pt x="69625" y="612289"/>
                </a:cubicBezTo>
                <a:lnTo>
                  <a:pt x="0" y="605270"/>
                </a:ln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>
            <a:spLocks noChangeAspect="1"/>
          </p:cNvSpPr>
          <p:nvPr/>
        </p:nvSpPr>
        <p:spPr>
          <a:xfrm>
            <a:off x="277432" y="4283744"/>
            <a:ext cx="1396887" cy="1396887"/>
          </a:xfrm>
          <a:prstGeom prst="ellipse">
            <a:avLst/>
          </a:pr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>
            <a:spLocks noChangeAspect="1"/>
          </p:cNvSpPr>
          <p:nvPr/>
        </p:nvSpPr>
        <p:spPr>
          <a:xfrm>
            <a:off x="5792131" y="6451926"/>
            <a:ext cx="1115939" cy="443769"/>
          </a:xfrm>
          <a:custGeom>
            <a:avLst/>
            <a:gdLst/>
            <a:ahLst/>
            <a:cxnLst/>
            <a:rect l="l" t="t" r="r" b="b"/>
            <a:pathLst>
              <a:path w="1115939" h="443769">
                <a:moveTo>
                  <a:pt x="557969" y="0"/>
                </a:moveTo>
                <a:cubicBezTo>
                  <a:pt x="830120" y="0"/>
                  <a:pt x="1058049" y="189335"/>
                  <a:pt x="1115939" y="443769"/>
                </a:cubicBezTo>
                <a:lnTo>
                  <a:pt x="0" y="443769"/>
                </a:lnTo>
                <a:cubicBezTo>
                  <a:pt x="57889" y="189335"/>
                  <a:pt x="285818" y="0"/>
                  <a:pt x="55796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>
            <a:spLocks noChangeAspect="1"/>
          </p:cNvSpPr>
          <p:nvPr/>
        </p:nvSpPr>
        <p:spPr>
          <a:xfrm>
            <a:off x="6127999" y="6370801"/>
            <a:ext cx="1237019" cy="524894"/>
          </a:xfrm>
          <a:custGeom>
            <a:avLst/>
            <a:gdLst/>
            <a:ahLst/>
            <a:cxnLst/>
            <a:rect l="l" t="t" r="r" b="b"/>
            <a:pathLst>
              <a:path w="1237019" h="524894">
                <a:moveTo>
                  <a:pt x="618509" y="0"/>
                </a:moveTo>
                <a:cubicBezTo>
                  <a:pt x="930325" y="0"/>
                  <a:pt x="1189147" y="226891"/>
                  <a:pt x="1237019" y="524894"/>
                </a:cubicBezTo>
                <a:lnTo>
                  <a:pt x="0" y="524894"/>
                </a:lnTo>
                <a:cubicBezTo>
                  <a:pt x="47872" y="226891"/>
                  <a:pt x="306694" y="0"/>
                  <a:pt x="61850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>
            <a:spLocks noChangeAspect="1"/>
          </p:cNvSpPr>
          <p:nvPr/>
        </p:nvSpPr>
        <p:spPr>
          <a:xfrm>
            <a:off x="7577655" y="6370802"/>
            <a:ext cx="1211408" cy="524893"/>
          </a:xfrm>
          <a:custGeom>
            <a:avLst/>
            <a:gdLst/>
            <a:ahLst/>
            <a:cxnLst/>
            <a:rect l="l" t="t" r="r" b="b"/>
            <a:pathLst>
              <a:path w="1211408" h="524893">
                <a:moveTo>
                  <a:pt x="605704" y="0"/>
                </a:moveTo>
                <a:cubicBezTo>
                  <a:pt x="914574" y="0"/>
                  <a:pt x="1170243" y="227782"/>
                  <a:pt x="1211408" y="524893"/>
                </a:cubicBezTo>
                <a:lnTo>
                  <a:pt x="0" y="524893"/>
                </a:lnTo>
                <a:cubicBezTo>
                  <a:pt x="41165" y="227782"/>
                  <a:pt x="296834" y="0"/>
                  <a:pt x="605704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>
            <a:spLocks noChangeAspect="1"/>
          </p:cNvSpPr>
          <p:nvPr/>
        </p:nvSpPr>
        <p:spPr>
          <a:xfrm>
            <a:off x="11073" y="4903947"/>
            <a:ext cx="611230" cy="61123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>
            <a:spLocks noChangeAspect="1"/>
          </p:cNvSpPr>
          <p:nvPr/>
        </p:nvSpPr>
        <p:spPr>
          <a:xfrm>
            <a:off x="-69625" y="6134530"/>
            <a:ext cx="778097" cy="750322"/>
          </a:xfrm>
          <a:custGeom>
            <a:avLst/>
            <a:gdLst/>
            <a:ahLst/>
            <a:cxnLst/>
            <a:rect l="l" t="t" r="r" b="b"/>
            <a:pathLst>
              <a:path w="778097" h="750322">
                <a:moveTo>
                  <a:pt x="261411" y="0"/>
                </a:moveTo>
                <a:cubicBezTo>
                  <a:pt x="546769" y="0"/>
                  <a:pt x="778097" y="231328"/>
                  <a:pt x="778097" y="516686"/>
                </a:cubicBezTo>
                <a:cubicBezTo>
                  <a:pt x="778097" y="601179"/>
                  <a:pt x="757816" y="680934"/>
                  <a:pt x="719843" y="750322"/>
                </a:cubicBezTo>
                <a:lnTo>
                  <a:pt x="0" y="750322"/>
                </a:lnTo>
                <a:lnTo>
                  <a:pt x="0" y="73330"/>
                </a:lnTo>
                <a:cubicBezTo>
                  <a:pt x="75863" y="26083"/>
                  <a:pt x="165591" y="0"/>
                  <a:pt x="26141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>
            <a:spLocks noChangeAspect="1"/>
          </p:cNvSpPr>
          <p:nvPr/>
        </p:nvSpPr>
        <p:spPr>
          <a:xfrm>
            <a:off x="-69625" y="5120536"/>
            <a:ext cx="563524" cy="897560"/>
          </a:xfrm>
          <a:custGeom>
            <a:avLst/>
            <a:gdLst/>
            <a:ahLst/>
            <a:cxnLst/>
            <a:rect l="l" t="t" r="r" b="b"/>
            <a:pathLst>
              <a:path w="563524" h="897560">
                <a:moveTo>
                  <a:pt x="114744" y="0"/>
                </a:moveTo>
                <a:cubicBezTo>
                  <a:pt x="362598" y="0"/>
                  <a:pt x="563524" y="200926"/>
                  <a:pt x="563524" y="448780"/>
                </a:cubicBezTo>
                <a:cubicBezTo>
                  <a:pt x="563524" y="696634"/>
                  <a:pt x="362598" y="897560"/>
                  <a:pt x="114744" y="897560"/>
                </a:cubicBezTo>
                <a:cubicBezTo>
                  <a:pt x="74918" y="897560"/>
                  <a:pt x="36304" y="892373"/>
                  <a:pt x="0" y="880900"/>
                </a:cubicBezTo>
                <a:lnTo>
                  <a:pt x="0" y="16661"/>
                </a:lnTo>
                <a:cubicBezTo>
                  <a:pt x="36304" y="5188"/>
                  <a:pt x="74918" y="0"/>
                  <a:pt x="11474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>
            <a:spLocks noChangeAspect="1"/>
          </p:cNvSpPr>
          <p:nvPr/>
        </p:nvSpPr>
        <p:spPr>
          <a:xfrm>
            <a:off x="-25758" y="444347"/>
            <a:ext cx="598416" cy="905704"/>
          </a:xfrm>
          <a:custGeom>
            <a:avLst/>
            <a:gdLst/>
            <a:ahLst/>
            <a:cxnLst/>
            <a:rect l="l" t="t" r="r" b="b"/>
            <a:pathLst>
              <a:path w="598416" h="905704">
                <a:moveTo>
                  <a:pt x="145564" y="0"/>
                </a:moveTo>
                <a:cubicBezTo>
                  <a:pt x="395667" y="0"/>
                  <a:pt x="598416" y="202749"/>
                  <a:pt x="598416" y="452852"/>
                </a:cubicBezTo>
                <a:cubicBezTo>
                  <a:pt x="598416" y="702955"/>
                  <a:pt x="395667" y="905704"/>
                  <a:pt x="145564" y="905704"/>
                </a:cubicBezTo>
                <a:cubicBezTo>
                  <a:pt x="94398" y="905704"/>
                  <a:pt x="45214" y="897218"/>
                  <a:pt x="0" y="879648"/>
                </a:cubicBezTo>
                <a:lnTo>
                  <a:pt x="0" y="26056"/>
                </a:lnTo>
                <a:cubicBezTo>
                  <a:pt x="45214" y="8486"/>
                  <a:pt x="94398" y="0"/>
                  <a:pt x="14556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>
            <a:spLocks noChangeAspect="1"/>
          </p:cNvSpPr>
          <p:nvPr/>
        </p:nvSpPr>
        <p:spPr>
          <a:xfrm>
            <a:off x="474208" y="798754"/>
            <a:ext cx="910817" cy="91081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>
            <a:spLocks noChangeAspect="1"/>
          </p:cNvSpPr>
          <p:nvPr/>
        </p:nvSpPr>
        <p:spPr>
          <a:xfrm>
            <a:off x="319223" y="1414221"/>
            <a:ext cx="772993" cy="77299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>
            <a:spLocks noChangeAspect="1"/>
          </p:cNvSpPr>
          <p:nvPr/>
        </p:nvSpPr>
        <p:spPr>
          <a:xfrm>
            <a:off x="371257" y="1848944"/>
            <a:ext cx="610366" cy="610366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>
            <a:spLocks noChangeAspect="1"/>
          </p:cNvSpPr>
          <p:nvPr/>
        </p:nvSpPr>
        <p:spPr>
          <a:xfrm>
            <a:off x="154676" y="1881643"/>
            <a:ext cx="521764" cy="52176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>
            <a:spLocks noChangeAspect="1"/>
          </p:cNvSpPr>
          <p:nvPr/>
        </p:nvSpPr>
        <p:spPr>
          <a:xfrm>
            <a:off x="7302517" y="-99748"/>
            <a:ext cx="910818" cy="750833"/>
          </a:xfrm>
          <a:custGeom>
            <a:avLst/>
            <a:gdLst/>
            <a:ahLst/>
            <a:cxnLst/>
            <a:rect l="l" t="t" r="r" b="b"/>
            <a:pathLst>
              <a:path w="910818" h="750833">
                <a:moveTo>
                  <a:pt x="111441" y="0"/>
                </a:moveTo>
                <a:lnTo>
                  <a:pt x="799378" y="0"/>
                </a:lnTo>
                <a:cubicBezTo>
                  <a:pt x="869408" y="78400"/>
                  <a:pt x="910818" y="182076"/>
                  <a:pt x="910818" y="295424"/>
                </a:cubicBezTo>
                <a:cubicBezTo>
                  <a:pt x="910818" y="546939"/>
                  <a:pt x="706924" y="750833"/>
                  <a:pt x="455409" y="750833"/>
                </a:cubicBezTo>
                <a:cubicBezTo>
                  <a:pt x="203894" y="750833"/>
                  <a:pt x="0" y="546939"/>
                  <a:pt x="0" y="295424"/>
                </a:cubicBezTo>
                <a:cubicBezTo>
                  <a:pt x="0" y="182076"/>
                  <a:pt x="41410" y="78400"/>
                  <a:pt x="11144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>
            <a:spLocks noChangeAspect="1"/>
          </p:cNvSpPr>
          <p:nvPr/>
        </p:nvSpPr>
        <p:spPr>
          <a:xfrm>
            <a:off x="8718124" y="-99748"/>
            <a:ext cx="473874" cy="613011"/>
          </a:xfrm>
          <a:custGeom>
            <a:avLst/>
            <a:gdLst/>
            <a:ahLst/>
            <a:cxnLst/>
            <a:rect l="l" t="t" r="r" b="b"/>
            <a:pathLst>
              <a:path w="473874" h="613011">
                <a:moveTo>
                  <a:pt x="29684" y="0"/>
                </a:moveTo>
                <a:lnTo>
                  <a:pt x="473874" y="0"/>
                </a:lnTo>
                <a:lnTo>
                  <a:pt x="473874" y="611150"/>
                </a:lnTo>
                <a:cubicBezTo>
                  <a:pt x="467789" y="612887"/>
                  <a:pt x="461614" y="613011"/>
                  <a:pt x="455409" y="613011"/>
                </a:cubicBezTo>
                <a:cubicBezTo>
                  <a:pt x="203894" y="613011"/>
                  <a:pt x="0" y="409117"/>
                  <a:pt x="0" y="157602"/>
                </a:cubicBezTo>
                <a:cubicBezTo>
                  <a:pt x="0" y="101995"/>
                  <a:pt x="9966" y="48716"/>
                  <a:pt x="2968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>
            <a:spLocks noChangeAspect="1"/>
          </p:cNvSpPr>
          <p:nvPr/>
        </p:nvSpPr>
        <p:spPr>
          <a:xfrm>
            <a:off x="7748238" y="244894"/>
            <a:ext cx="1128521" cy="1128521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>
            <a:spLocks noChangeAspect="1"/>
          </p:cNvSpPr>
          <p:nvPr/>
        </p:nvSpPr>
        <p:spPr>
          <a:xfrm>
            <a:off x="8914718" y="711564"/>
            <a:ext cx="277280" cy="907992"/>
          </a:xfrm>
          <a:custGeom>
            <a:avLst/>
            <a:gdLst/>
            <a:ahLst/>
            <a:cxnLst/>
            <a:rect l="l" t="t" r="r" b="b"/>
            <a:pathLst>
              <a:path w="277280" h="907992">
                <a:moveTo>
                  <a:pt x="277280" y="0"/>
                </a:moveTo>
                <a:lnTo>
                  <a:pt x="277280" y="907992"/>
                </a:lnTo>
                <a:cubicBezTo>
                  <a:pt x="112021" y="824131"/>
                  <a:pt x="0" y="652146"/>
                  <a:pt x="0" y="453996"/>
                </a:cubicBezTo>
                <a:cubicBezTo>
                  <a:pt x="0" y="255847"/>
                  <a:pt x="112021" y="83861"/>
                  <a:pt x="27728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>
            <a:spLocks noChangeAspect="1"/>
          </p:cNvSpPr>
          <p:nvPr/>
        </p:nvSpPr>
        <p:spPr>
          <a:xfrm>
            <a:off x="7590871" y="690459"/>
            <a:ext cx="969734" cy="9697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>
            <a:spLocks noChangeAspect="1"/>
          </p:cNvSpPr>
          <p:nvPr/>
        </p:nvSpPr>
        <p:spPr>
          <a:xfrm>
            <a:off x="7470041" y="1288437"/>
            <a:ext cx="608190" cy="60819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>
            <a:spLocks noChangeAspect="1"/>
          </p:cNvSpPr>
          <p:nvPr/>
        </p:nvSpPr>
        <p:spPr>
          <a:xfrm>
            <a:off x="7629941" y="5573388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>
            <a:spLocks noChangeAspect="1"/>
          </p:cNvSpPr>
          <p:nvPr/>
        </p:nvSpPr>
        <p:spPr>
          <a:xfrm>
            <a:off x="6972882" y="5204215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>
            <a:spLocks noChangeAspect="1"/>
          </p:cNvSpPr>
          <p:nvPr/>
        </p:nvSpPr>
        <p:spPr>
          <a:xfrm>
            <a:off x="7494454" y="4890127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>
            <a:spLocks noChangeAspect="1"/>
          </p:cNvSpPr>
          <p:nvPr/>
        </p:nvSpPr>
        <p:spPr>
          <a:xfrm>
            <a:off x="8229034" y="5628472"/>
            <a:ext cx="605634" cy="6056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>
            <a:spLocks noChangeAspect="1"/>
          </p:cNvSpPr>
          <p:nvPr/>
        </p:nvSpPr>
        <p:spPr>
          <a:xfrm>
            <a:off x="8078231" y="4059803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>
            <a:spLocks noChangeAspect="1"/>
          </p:cNvSpPr>
          <p:nvPr/>
        </p:nvSpPr>
        <p:spPr>
          <a:xfrm>
            <a:off x="8411816" y="5019839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>
            <a:spLocks noChangeAspect="1"/>
          </p:cNvSpPr>
          <p:nvPr/>
        </p:nvSpPr>
        <p:spPr>
          <a:xfrm>
            <a:off x="8688590" y="4752296"/>
            <a:ext cx="503408" cy="553550"/>
          </a:xfrm>
          <a:custGeom>
            <a:avLst/>
            <a:gdLst/>
            <a:ahLst/>
            <a:cxnLst/>
            <a:rect l="l" t="t" r="r" b="b"/>
            <a:pathLst>
              <a:path w="503408" h="553550">
                <a:moveTo>
                  <a:pt x="276775" y="0"/>
                </a:moveTo>
                <a:cubicBezTo>
                  <a:pt x="370698" y="0"/>
                  <a:pt x="453694" y="46784"/>
                  <a:pt x="503408" y="118545"/>
                </a:cubicBezTo>
                <a:lnTo>
                  <a:pt x="503408" y="435005"/>
                </a:lnTo>
                <a:cubicBezTo>
                  <a:pt x="453694" y="506767"/>
                  <a:pt x="370698" y="553550"/>
                  <a:pt x="276775" y="553550"/>
                </a:cubicBezTo>
                <a:cubicBezTo>
                  <a:pt x="123916" y="553550"/>
                  <a:pt x="0" y="429634"/>
                  <a:pt x="0" y="276775"/>
                </a:cubicBezTo>
                <a:cubicBezTo>
                  <a:pt x="0" y="123916"/>
                  <a:pt x="123916" y="0"/>
                  <a:pt x="276775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37685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769322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86590" y="591377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51E7E5-BF36-4862-9CDA-3D9DA4245FC3}" type="datetimeFigureOut">
              <a:rPr lang="ar-KW" smtClean="0"/>
              <a:t>16/05/1438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17954" y="5913771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80801" y="5913771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1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6CCB9-E717-4E3D-8BA1-7EC9C315FCDC}" type="slidenum">
              <a:rPr lang="ar-KW" smtClean="0"/>
              <a:t>‹#›</a:t>
            </a:fld>
            <a:endParaRPr lang="ar-KW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1583172" y="5416184"/>
            <a:ext cx="1909234" cy="1468668"/>
          </a:xfrm>
          <a:custGeom>
            <a:avLst/>
            <a:gdLst/>
            <a:ahLst/>
            <a:cxnLst/>
            <a:rect l="l" t="t" r="r" b="b"/>
            <a:pathLst>
              <a:path w="1909234" h="1468668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144075"/>
                  <a:pt x="1854043" y="1320642"/>
                  <a:pt x="1758159" y="1468668"/>
                </a:cubicBezTo>
                <a:lnTo>
                  <a:pt x="151075" y="1468668"/>
                </a:lnTo>
                <a:cubicBezTo>
                  <a:pt x="55192" y="1320642"/>
                  <a:pt x="0" y="114407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8570944" y="3344903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>
            <a:spLocks noChangeAspect="1"/>
          </p:cNvSpPr>
          <p:nvPr/>
        </p:nvSpPr>
        <p:spPr>
          <a:xfrm>
            <a:off x="8398204" y="3498058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8608408" y="3650458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>
            <a:spLocks noChangeAspect="1"/>
          </p:cNvSpPr>
          <p:nvPr/>
        </p:nvSpPr>
        <p:spPr>
          <a:xfrm>
            <a:off x="154676" y="2660889"/>
            <a:ext cx="467627" cy="46762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>
            <a:spLocks noChangeAspect="1"/>
          </p:cNvSpPr>
          <p:nvPr/>
        </p:nvSpPr>
        <p:spPr>
          <a:xfrm>
            <a:off x="474208" y="3128516"/>
            <a:ext cx="458770" cy="45877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>
            <a:spLocks noChangeAspect="1"/>
          </p:cNvSpPr>
          <p:nvPr/>
        </p:nvSpPr>
        <p:spPr>
          <a:xfrm>
            <a:off x="270258" y="3344903"/>
            <a:ext cx="352045" cy="3520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>
            <a:spLocks noChangeAspect="1"/>
          </p:cNvSpPr>
          <p:nvPr/>
        </p:nvSpPr>
        <p:spPr>
          <a:xfrm>
            <a:off x="-86601" y="2543440"/>
            <a:ext cx="1360441" cy="1909234"/>
          </a:xfrm>
          <a:custGeom>
            <a:avLst/>
            <a:gdLst/>
            <a:ahLst/>
            <a:cxnLst/>
            <a:rect l="l" t="t" r="r" b="b"/>
            <a:pathLst>
              <a:path w="1360441" h="1909234">
                <a:moveTo>
                  <a:pt x="405824" y="0"/>
                </a:moveTo>
                <a:cubicBezTo>
                  <a:pt x="933044" y="0"/>
                  <a:pt x="1360441" y="427397"/>
                  <a:pt x="1360441" y="954617"/>
                </a:cubicBezTo>
                <a:cubicBezTo>
                  <a:pt x="1360441" y="1481837"/>
                  <a:pt x="933044" y="1909234"/>
                  <a:pt x="405824" y="1909234"/>
                </a:cubicBezTo>
                <a:cubicBezTo>
                  <a:pt x="260527" y="1909234"/>
                  <a:pt x="122812" y="1876773"/>
                  <a:pt x="0" y="1817719"/>
                </a:cubicBezTo>
                <a:lnTo>
                  <a:pt x="0" y="91515"/>
                </a:lnTo>
                <a:cubicBezTo>
                  <a:pt x="122812" y="32461"/>
                  <a:pt x="260527" y="0"/>
                  <a:pt x="405824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64" name="Oval 63"/>
          <p:cNvSpPr>
            <a:spLocks noChangeAspect="1"/>
          </p:cNvSpPr>
          <p:nvPr/>
        </p:nvSpPr>
        <p:spPr>
          <a:xfrm>
            <a:off x="6173123" y="2357377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iming>
    <p:tnLst>
      <p:par>
        <p:cTn id="1" dur="indefinite" restart="never" nodeType="tmRoot"/>
      </p:par>
    </p:tnLst>
  </p:timing>
  <p:txStyles>
    <p:titleStyle>
      <a:lvl1pPr algn="r" defTabSz="457200" rtl="1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5.png"/><Relationship Id="rId2" Type="http://schemas.openxmlformats.org/officeDocument/2006/relationships/hyperlink" Target="https://www.google.com.kw/url?sa=i&amp;rct=j&amp;q=&amp;esrc=s&amp;source=images&amp;cd=&amp;cad=rja&amp;uact=8&amp;ved=0ahUKEwiQsNDwoPzRAhWDmBoKHfSbD7IQjRwIBw&amp;url=https://twitter.com/alwan_333&amp;psig=AFQjCNEF0xjJ5FTRjedcbRepQGmo0FRYxA&amp;ust=1486497380371086" TargetMode="Externa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www.google.com.kw/url?sa=i&amp;rct=j&amp;q=&amp;esrc=s&amp;source=images&amp;cd=&amp;cad=rja&amp;uact=8&amp;ved=0ahUKEwiC_bChofzRAhWKXRoKHfy0C7gQjRwIBw&amp;url=https://ar.aliexpress.com/promotion/promotion_transparent-tracing-paper-promotion.html&amp;bvm=bv.146094739,d.d2s&amp;psig=AFQjCNEj0C1Pbhb5jpSALGrpl22s_VaQaw&amp;ust=1486497572283226" TargetMode="External"/><Relationship Id="rId5" Type="http://schemas.openxmlformats.org/officeDocument/2006/relationships/image" Target="../media/image14.jpeg"/><Relationship Id="rId4" Type="http://schemas.openxmlformats.org/officeDocument/2006/relationships/hyperlink" Target="https://www.google.com.kw/url?sa=i&amp;rct=j&amp;q=&amp;esrc=s&amp;source=images&amp;cd=&amp;cad=rja&amp;uact=8&amp;ved=0ahUKEwicv5z_oPzRAhXJVRoKHfy7A8wQjRwIBw&amp;url=http://ar.gofreedownload.net/free-vector/vector-misc/learning-stationery-vector-176529/&amp;psig=AFQjCNEF0xjJ5FTRjedcbRepQGmo0FRYxA&amp;ust=1486497380371086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google.com.kw/url?sa=i&amp;rct=j&amp;q=&amp;esrc=s&amp;source=images&amp;cd=&amp;cad=rja&amp;uact=8&amp;ved=0ahUKEwjan-6UpvzRAhVItxoKHYtdAWgQjRwIBw&amp;url=http://vb.3dlat.net/showthread.php?t=122969&amp;bvm=bv.146094739,d.d2s&amp;psig=AFQjCNFlaXzvsf3pVhXTvSLh8MOt01Y9-w&amp;ust=1486498919441052" TargetMode="Externa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1.png"/><Relationship Id="rId4" Type="http://schemas.openxmlformats.org/officeDocument/2006/relationships/hyperlink" Target="https://www.google.com.kw/url?sa=i&amp;rct=j&amp;q=&amp;esrc=s&amp;source=images&amp;cd=&amp;cad=rja&amp;uact=8&amp;ved=0ahUKEwjq9MbPpvzRAhWJzRoKHaJFB8AQjRwIBw&amp;url=http://www.mekshat.com/vb/showthread.php?390032-%CA%DA%C7%C7%C7%E1-%E6%DE%E6%E1-%E6%D4-%C3%CD%D3%E4-%E3%D9%E1%C9-%E1%E1%DF%D4%CA%C7%CA-%C7%E1%CE%DD%ED%DD%E5-(%E3%E5%E3-%E1%DF%E1-%E3%DF%D4%C7%CA%ED-)&amp;bvm=bv.146094739,d.d2s&amp;psig=AFQjCNGIoYIUhc-YuYj2xt0psQRgyegsog&amp;ust=1486499010805283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.png"/><Relationship Id="rId7" Type="http://schemas.openxmlformats.org/officeDocument/2006/relationships/hyperlink" Target="http://homepageone.s3.amazonaws.com/cms/20090326191837-story-writeLTE.jp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hyperlink" Target="http://www.google.com.kw/url?sa=i&amp;rct=j&amp;q=&amp;esrc=s&amp;source=images&amp;cd=&amp;cad=rja&amp;uact=8&amp;ved=0ahUKEwj7iNSX3bjLAhWEApoKHeA-DQsQjRwIBw&amp;url=http://tuvantamly.com.vn/dao-tao-ung-dung-tam-ly-hoc/&amp;bvm=bv.116573086,d.bGs&amp;psig=AFQjCNGCnfIm5T0sn2AgCOIR6y92s9KrdQ&amp;ust=1457788893308782" TargetMode="Externa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22" b="100000" l="9174" r="894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18962"/>
            <a:ext cx="1080120" cy="88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9"/>
          <p:cNvSpPr/>
          <p:nvPr/>
        </p:nvSpPr>
        <p:spPr>
          <a:xfrm>
            <a:off x="1907704" y="4797152"/>
            <a:ext cx="5256584" cy="1156350"/>
          </a:xfrm>
          <a:prstGeom prst="rect">
            <a:avLst/>
          </a:prstGeom>
          <a:solidFill>
            <a:schemeClr val="accent3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KW" sz="3200" b="1" dirty="0" smtClean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algn="ctr">
              <a:defRPr/>
            </a:pPr>
            <a:r>
              <a:rPr lang="ar-KW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التوجيه الفني لمنطقة الفروانية التعليمية</a:t>
            </a:r>
            <a:endParaRPr lang="ar-KW" sz="3200" b="1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algn="ctr">
              <a:defRPr/>
            </a:pPr>
            <a:endParaRPr lang="ar-KW" sz="44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4860032" y="986092"/>
            <a:ext cx="4120311" cy="156966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0" cap="none" spc="50" normalizeH="0" baseline="0" noProof="0" dirty="0">
                <a:ln w="11430"/>
                <a:solidFill>
                  <a:srgbClr val="A1B633">
                    <a:lumMod val="50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وزارة التربية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0" cap="none" spc="50" normalizeH="0" baseline="0" noProof="0" dirty="0" smtClean="0">
                <a:ln w="11430"/>
                <a:solidFill>
                  <a:srgbClr val="A1B633">
                    <a:lumMod val="50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التوجيه الفني العام للعلوم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0" cap="none" spc="50" normalizeH="0" baseline="0" noProof="0" dirty="0" smtClean="0">
                <a:ln w="11430"/>
                <a:solidFill>
                  <a:srgbClr val="A1B633">
                    <a:lumMod val="50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اللجنة الفنية المشتركة للمرحلة الابتدائية</a:t>
            </a:r>
            <a:endParaRPr kumimoji="0" lang="ar-KW" sz="2400" b="1" i="0" u="none" strike="noStrike" kern="0" cap="none" spc="50" normalizeH="0" baseline="0" noProof="0" dirty="0">
              <a:ln w="11430"/>
              <a:solidFill>
                <a:srgbClr val="A1B633">
                  <a:lumMod val="50000"/>
                </a:srgb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8" name="مستطيل 6"/>
          <p:cNvSpPr/>
          <p:nvPr/>
        </p:nvSpPr>
        <p:spPr>
          <a:xfrm>
            <a:off x="179512" y="2780930"/>
            <a:ext cx="8800831" cy="1569660"/>
          </a:xfrm>
          <a:prstGeom prst="rect">
            <a:avLst/>
          </a:prstGeom>
          <a:solidFill>
            <a:srgbClr val="8FFFFF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KW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خطة توطين التدريب للمنهج الوطني القائم على الكفايات </a:t>
            </a:r>
          </a:p>
          <a:p>
            <a:pPr algn="ctr"/>
            <a:r>
              <a:rPr lang="ar-KW" sz="3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الأسبوع الثالث للصف الأول الابتدائي </a:t>
            </a:r>
          </a:p>
          <a:p>
            <a:pPr algn="ctr"/>
            <a:r>
              <a:rPr lang="ar-KW" sz="3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الفصل الدراسي الثاني العام الدراسي 2016-2017</a:t>
            </a:r>
            <a:endParaRPr lang="ar-S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7369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62" t="13014" r="7510" b="67005"/>
          <a:stretch/>
        </p:blipFill>
        <p:spPr bwMode="auto">
          <a:xfrm>
            <a:off x="179512" y="160930"/>
            <a:ext cx="8675449" cy="63994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6448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377006"/>
            <a:ext cx="8712968" cy="6388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524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just"/>
            <a:r>
              <a:rPr lang="ar-KW" b="1" dirty="0" smtClean="0"/>
              <a:t>صمم نموذج باستخدام الأدوات التالية لتساعدك في الحماية من الشمس</a:t>
            </a:r>
            <a:endParaRPr lang="en-US" b="1" dirty="0"/>
          </a:p>
        </p:txBody>
      </p:sp>
      <p:pic>
        <p:nvPicPr>
          <p:cNvPr id="1026" name="Picture 2" descr="Image result for ‫قرطاسية‬‎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0" t="38539" r="9395" b="9775"/>
          <a:stretch/>
        </p:blipFill>
        <p:spPr bwMode="auto">
          <a:xfrm>
            <a:off x="323528" y="2492896"/>
            <a:ext cx="2120636" cy="193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‫قرطاسية‬‎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916832"/>
            <a:ext cx="2881633" cy="288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Image result for ‫ورق شفاف للرسم‬‎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53975" y="-1790700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41" b="21435"/>
          <a:stretch/>
        </p:blipFill>
        <p:spPr bwMode="auto">
          <a:xfrm>
            <a:off x="2771800" y="2132856"/>
            <a:ext cx="2825436" cy="299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84061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2" t="3020" r="7459" b="74874"/>
          <a:stretch/>
        </p:blipFill>
        <p:spPr bwMode="auto">
          <a:xfrm>
            <a:off x="251520" y="404664"/>
            <a:ext cx="8568952" cy="57606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4184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98" t="27580" r="5539" b="5413"/>
          <a:stretch/>
        </p:blipFill>
        <p:spPr bwMode="auto">
          <a:xfrm>
            <a:off x="395536" y="332656"/>
            <a:ext cx="8568952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025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55576" y="637685"/>
            <a:ext cx="7848872" cy="92447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just"/>
            <a:r>
              <a:rPr lang="ar-KW" b="1" dirty="0" smtClean="0"/>
              <a:t>نطرح سؤال: من منكم يعاون والدته بالمنزل ؟ تعبير لفظي. </a:t>
            </a:r>
            <a:endParaRPr lang="en-US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r="22976"/>
          <a:stretch/>
        </p:blipFill>
        <p:spPr bwMode="auto">
          <a:xfrm>
            <a:off x="2116698" y="1844824"/>
            <a:ext cx="5030688" cy="4754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75620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7" t="3478" r="6932" b="65396"/>
          <a:stretch/>
        </p:blipFill>
        <p:spPr bwMode="auto">
          <a:xfrm>
            <a:off x="251520" y="188640"/>
            <a:ext cx="8640960" cy="64087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7568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1" t="50260" r="7522" b="29347"/>
          <a:stretch/>
        </p:blipFill>
        <p:spPr bwMode="auto">
          <a:xfrm>
            <a:off x="251520" y="116632"/>
            <a:ext cx="8573825" cy="63367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9203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Image result for ‫مظلة المطر‬‎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790700"/>
            <a:ext cx="49911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137" y="260648"/>
            <a:ext cx="3248860" cy="2436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5" descr="Related image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206375" y="-1638300"/>
            <a:ext cx="49911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2" t="7349" r="4091" b="14697"/>
          <a:stretch/>
        </p:blipFill>
        <p:spPr bwMode="auto">
          <a:xfrm>
            <a:off x="1013109" y="2852936"/>
            <a:ext cx="4488874" cy="3564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50856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4" t="66459" r="70328" b="21241"/>
          <a:stretch/>
        </p:blipFill>
        <p:spPr bwMode="auto">
          <a:xfrm>
            <a:off x="323528" y="332656"/>
            <a:ext cx="4464496" cy="60486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صورة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0" t="48396" r="70403" b="37899"/>
          <a:stretch/>
        </p:blipFill>
        <p:spPr bwMode="auto">
          <a:xfrm>
            <a:off x="5076056" y="332656"/>
            <a:ext cx="3816424" cy="60486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883604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28262" y="776374"/>
            <a:ext cx="5743517" cy="17774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ar-KW" sz="60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cs typeface="PT Bold Heading" panose="02010400000000000000" pitchFamily="2" charset="-78"/>
              </a:rPr>
              <a:t>التذكير بقوانين ورشة التوطين</a:t>
            </a:r>
            <a:endParaRPr lang="en-US" sz="6000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cs typeface="PT Bold Heading" panose="02010400000000000000" pitchFamily="2" charset="-78"/>
            </a:endParaRPr>
          </a:p>
        </p:txBody>
      </p:sp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1366" y="517276"/>
            <a:ext cx="2405619" cy="2295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إطار 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5436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KW" dirty="0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288" y="3700226"/>
            <a:ext cx="1764488" cy="2271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 descr="http://tuvantamly.com.vn/wp-content/uploads/2015/05/train.jpg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01237" y="3755732"/>
            <a:ext cx="2993255" cy="2215601"/>
          </a:xfrm>
          <a:prstGeom prst="rect">
            <a:avLst/>
          </a:prstGeom>
          <a:noFill/>
        </p:spPr>
      </p:pic>
      <p:sp>
        <p:nvSpPr>
          <p:cNvPr id="8" name="Rectangle 6"/>
          <p:cNvSpPr/>
          <p:nvPr/>
        </p:nvSpPr>
        <p:spPr>
          <a:xfrm>
            <a:off x="4572005" y="5554658"/>
            <a:ext cx="143088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cs typeface="PT Bold Heading" panose="02010400000000000000" pitchFamily="2" charset="-78"/>
              </a:rPr>
              <a:t>مجموعة</a:t>
            </a:r>
            <a:endParaRPr lang="en-US" sz="32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cs typeface="PT Bold Heading" panose="02010400000000000000" pitchFamily="2" charset="-78"/>
            </a:endParaRPr>
          </a:p>
        </p:txBody>
      </p:sp>
      <p:pic>
        <p:nvPicPr>
          <p:cNvPr id="9" name="Picture 2" descr="http://homepageone.s3.amazonaws.com/cms%2F20090326191837-story-writeLTE.jpg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8999" y="3755732"/>
            <a:ext cx="3090731" cy="2383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مستطيل 9"/>
          <p:cNvSpPr/>
          <p:nvPr/>
        </p:nvSpPr>
        <p:spPr>
          <a:xfrm>
            <a:off x="927004" y="3281027"/>
            <a:ext cx="2174708" cy="1077218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KW" sz="32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cs typeface="PT Bold Heading" panose="02010400000000000000" pitchFamily="2" charset="-78"/>
              </a:rPr>
              <a:t>سجل تساؤلاتك </a:t>
            </a:r>
            <a:endParaRPr lang="ar-SA" sz="32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4890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" t="2574" r="2888" b="55985"/>
          <a:stretch/>
        </p:blipFill>
        <p:spPr>
          <a:xfrm>
            <a:off x="539557" y="188640"/>
            <a:ext cx="8047925" cy="632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92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8" t="46138" r="3277" b="13202"/>
          <a:stretch/>
        </p:blipFill>
        <p:spPr>
          <a:xfrm>
            <a:off x="755576" y="332656"/>
            <a:ext cx="7776864" cy="604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62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cer\Downloads\429714123_575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8" t="76872" r="7582" b="10053"/>
          <a:stretch/>
        </p:blipFill>
        <p:spPr bwMode="auto">
          <a:xfrm>
            <a:off x="214311" y="1625601"/>
            <a:ext cx="8722682" cy="410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ربع نص 3"/>
          <p:cNvSpPr txBox="1"/>
          <p:nvPr/>
        </p:nvSpPr>
        <p:spPr>
          <a:xfrm>
            <a:off x="4427984" y="351497"/>
            <a:ext cx="447421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2800" b="1" u="sng" dirty="0" smtClean="0"/>
              <a:t>رتب </a:t>
            </a:r>
            <a:r>
              <a:rPr lang="ar-KW" sz="2800" b="1" u="sng" dirty="0"/>
              <a:t>أ</a:t>
            </a:r>
            <a:r>
              <a:rPr lang="ar-KW" sz="2800" b="1" u="sng" dirty="0" smtClean="0"/>
              <a:t>حداث القصة: </a:t>
            </a:r>
            <a:endParaRPr lang="ar-KW" sz="2800" b="1" u="sng" dirty="0"/>
          </a:p>
        </p:txBody>
      </p:sp>
    </p:spTree>
    <p:extLst>
      <p:ext uri="{BB962C8B-B14F-4D97-AF65-F5344CB8AC3E}">
        <p14:creationId xmlns:p14="http://schemas.microsoft.com/office/powerpoint/2010/main" val="99320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9926" y="1052736"/>
            <a:ext cx="8229600" cy="1143000"/>
          </a:xfrm>
        </p:spPr>
        <p:txBody>
          <a:bodyPr>
            <a:noAutofit/>
          </a:bodyPr>
          <a:lstStyle/>
          <a:p>
            <a:r>
              <a:rPr lang="ar-KW" sz="4000" b="1" dirty="0" smtClean="0"/>
              <a:t>حوط الصورة التي تدل على التعامل الآمن مع الحرارة: </a:t>
            </a:r>
            <a:endParaRPr lang="ar-KW" sz="4000" b="1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" t="2963" r="4423" b="7725"/>
          <a:stretch/>
        </p:blipFill>
        <p:spPr>
          <a:xfrm>
            <a:off x="6300192" y="2780928"/>
            <a:ext cx="2597237" cy="223224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2" t="11900" r="15567" b="18833"/>
          <a:stretch/>
        </p:blipFill>
        <p:spPr>
          <a:xfrm>
            <a:off x="3203461" y="2780928"/>
            <a:ext cx="2736691" cy="22322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9" b="47889"/>
          <a:stretch/>
        </p:blipFill>
        <p:spPr>
          <a:xfrm>
            <a:off x="284716" y="2780928"/>
            <a:ext cx="2599578" cy="223224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1669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6c26556c5f11fbd9e811fbda455fe9fe.gif"/>
          <p:cNvPicPr>
            <a:picLocks noChangeAspect="1"/>
          </p:cNvPicPr>
          <p:nvPr/>
        </p:nvPicPr>
        <p:blipFill rotWithShape="1">
          <a:blip r:embed="rId2"/>
          <a:srcRect l="5208" t="4385" r="5670" b="3703"/>
          <a:stretch/>
        </p:blipFill>
        <p:spPr>
          <a:xfrm>
            <a:off x="476223" y="300694"/>
            <a:ext cx="8149354" cy="6303306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76223" y="300694"/>
            <a:ext cx="8191557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ar-KW" sz="2000" b="1" dirty="0">
                <a:ln w="10541" cmpd="sng">
                  <a:noFill/>
                  <a:prstDash val="solid"/>
                </a:ln>
                <a:solidFill>
                  <a:srgbClr val="0070C0"/>
                </a:solidFill>
                <a:ea typeface="Times New Roman"/>
              </a:rPr>
              <a:t>الكفاية الخاصة : </a:t>
            </a:r>
            <a:r>
              <a:rPr lang="ar-KW" sz="2000" b="1" dirty="0" smtClean="0">
                <a:ln w="10541" cmpd="sng">
                  <a:noFill/>
                  <a:prstDash val="solid"/>
                </a:ln>
                <a:solidFill>
                  <a:srgbClr val="0070C0"/>
                </a:solidFill>
                <a:ea typeface="Times New Roman"/>
              </a:rPr>
              <a:t>تكوين الممارسات الآمنة في استخدام  مصادر الصوت والضوء و الحرارة:</a:t>
            </a:r>
          </a:p>
          <a:p>
            <a:pPr algn="ctr"/>
            <a:endParaRPr lang="ar-KW" sz="2400" b="1" u="sng" dirty="0">
              <a:ln w="10541" cmpd="sng">
                <a:noFill/>
                <a:prstDash val="solid"/>
              </a:ln>
              <a:solidFill>
                <a:srgbClr val="0070C0"/>
              </a:solidFill>
              <a:ea typeface="Times New Roman"/>
            </a:endParaRPr>
          </a:p>
          <a:p>
            <a:pPr algn="just"/>
            <a:r>
              <a:rPr lang="ar-KW" sz="2000" b="1" u="sng" dirty="0" smtClean="0">
                <a:ln w="10541" cmpd="sng">
                  <a:noFill/>
                  <a:prstDash val="solid"/>
                </a:ln>
                <a:solidFill>
                  <a:srgbClr val="FF0000"/>
                </a:solidFill>
                <a:ea typeface="Times New Roman"/>
              </a:rPr>
              <a:t>عنوان </a:t>
            </a:r>
            <a:r>
              <a:rPr lang="ar-KW" sz="2000" b="1" u="sng" dirty="0">
                <a:ln w="10541" cmpd="sng">
                  <a:noFill/>
                  <a:prstDash val="solid"/>
                </a:ln>
                <a:solidFill>
                  <a:srgbClr val="FF0000"/>
                </a:solidFill>
                <a:ea typeface="Times New Roman"/>
              </a:rPr>
              <a:t>الدرس </a:t>
            </a:r>
            <a:r>
              <a:rPr lang="ar-KW" sz="2000" b="1" u="sng" dirty="0" smtClean="0">
                <a:ln w="10541" cmpd="sng">
                  <a:noFill/>
                  <a:prstDash val="solid"/>
                </a:ln>
                <a:solidFill>
                  <a:srgbClr val="FF0000"/>
                </a:solidFill>
                <a:ea typeface="Times New Roman"/>
              </a:rPr>
              <a:t>: </a:t>
            </a:r>
            <a:r>
              <a:rPr lang="ar-KW" sz="2000" b="1" u="sng" dirty="0">
                <a:ln w="10541" cmpd="sng">
                  <a:noFill/>
                  <a:prstDash val="solid"/>
                </a:ln>
                <a:solidFill>
                  <a:srgbClr val="FF0000"/>
                </a:solidFill>
                <a:ea typeface="Times New Roman"/>
              </a:rPr>
              <a:t>الممارسات </a:t>
            </a:r>
            <a:r>
              <a:rPr lang="ar-KW" sz="2000" b="1" u="sng" dirty="0" smtClean="0">
                <a:ln w="10541" cmpd="sng">
                  <a:noFill/>
                  <a:prstDash val="solid"/>
                </a:ln>
                <a:solidFill>
                  <a:srgbClr val="FF0000"/>
                </a:solidFill>
                <a:ea typeface="Times New Roman"/>
              </a:rPr>
              <a:t>الآمنة </a:t>
            </a:r>
            <a:r>
              <a:rPr lang="ar-KW" sz="2000" b="1" u="sng" dirty="0">
                <a:ln w="10541" cmpd="sng">
                  <a:noFill/>
                  <a:prstDash val="solid"/>
                </a:ln>
                <a:solidFill>
                  <a:srgbClr val="FF0000"/>
                </a:solidFill>
                <a:ea typeface="Times New Roman"/>
              </a:rPr>
              <a:t>في التعامل مع مصادر الحرارة في المنزل </a:t>
            </a:r>
            <a:r>
              <a:rPr lang="ar-KW" sz="2000" b="1" u="sng" dirty="0" smtClean="0">
                <a:ln w="10541" cmpd="sng">
                  <a:noFill/>
                  <a:prstDash val="solid"/>
                </a:ln>
                <a:solidFill>
                  <a:srgbClr val="FF0000"/>
                </a:solidFill>
                <a:ea typeface="Times New Roman"/>
              </a:rPr>
              <a:t>والمدرسة. </a:t>
            </a:r>
          </a:p>
          <a:p>
            <a:pPr algn="ctr"/>
            <a:endParaRPr lang="en-US" sz="2400" b="1" u="sng" dirty="0">
              <a:ln w="10541" cmpd="sng">
                <a:noFill/>
                <a:prstDash val="solid"/>
              </a:ln>
              <a:solidFill>
                <a:srgbClr val="FF0000"/>
              </a:solidFill>
              <a:ea typeface="Times New Roman"/>
              <a:cs typeface="Arial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362379" y="1931640"/>
            <a:ext cx="8244605" cy="8925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ar-KW" sz="2400" b="1" dirty="0">
                <a:ln w="10541" cmpd="sng">
                  <a:noFill/>
                  <a:prstDash val="solid"/>
                </a:ln>
                <a:solidFill>
                  <a:sysClr val="windowText" lastClr="000000"/>
                </a:solidFill>
              </a:rPr>
              <a:t>ساعد دورا </a:t>
            </a:r>
            <a:r>
              <a:rPr lang="ar-KW" sz="2400" b="1" dirty="0" smtClean="0">
                <a:ln w="10541" cmpd="sng">
                  <a:noFill/>
                  <a:prstDash val="solid"/>
                </a:ln>
                <a:solidFill>
                  <a:sysClr val="windowText" lastClr="000000"/>
                </a:solidFill>
              </a:rPr>
              <a:t>بوضع </a:t>
            </a:r>
            <a:r>
              <a:rPr lang="ar-KW" sz="2400" b="1" dirty="0" smtClean="0">
                <a:ln w="10541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( </a:t>
            </a:r>
            <a:r>
              <a:rPr lang="en-US" sz="2800" b="1" dirty="0" smtClean="0">
                <a:ln w="10541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o</a:t>
            </a:r>
            <a:r>
              <a:rPr lang="ar-KW" sz="2400" b="1" dirty="0" smtClean="0">
                <a:ln w="10541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 ) </a:t>
            </a:r>
            <a:r>
              <a:rPr lang="ar-KW" sz="2400" b="1" dirty="0" smtClean="0">
                <a:ln w="10541" cmpd="sng">
                  <a:noFill/>
                  <a:prstDash val="solid"/>
                </a:ln>
                <a:solidFill>
                  <a:sysClr val="windowText" lastClr="000000"/>
                </a:solidFill>
              </a:rPr>
              <a:t>حول الأدوات </a:t>
            </a:r>
            <a:r>
              <a:rPr lang="ar-KW" sz="2400" b="1" dirty="0">
                <a:ln w="10541" cmpd="sng">
                  <a:noFill/>
                  <a:prstDash val="solid"/>
                </a:ln>
                <a:solidFill>
                  <a:sysClr val="windowText" lastClr="000000"/>
                </a:solidFill>
              </a:rPr>
              <a:t>المناسبة </a:t>
            </a:r>
            <a:r>
              <a:rPr lang="ar-KW" sz="2400" b="1" dirty="0" smtClean="0">
                <a:ln w="10541" cmpd="sng">
                  <a:noFill/>
                  <a:prstDash val="solid"/>
                </a:ln>
                <a:solidFill>
                  <a:sysClr val="windowText" lastClr="000000"/>
                </a:solidFill>
              </a:rPr>
              <a:t>للوقاية من الشمس:</a:t>
            </a:r>
            <a:endParaRPr lang="ar-SA" sz="2400" b="1" dirty="0">
              <a:ln w="10541" cmpd="sng">
                <a:noFill/>
                <a:prstDash val="solid"/>
              </a:ln>
              <a:solidFill>
                <a:sysClr val="windowText" lastClr="00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/>
          <a:srcRect t="28013" r="61514"/>
          <a:stretch/>
        </p:blipFill>
        <p:spPr bwMode="auto">
          <a:xfrm>
            <a:off x="571461" y="3106057"/>
            <a:ext cx="3042596" cy="288761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66" r="11028"/>
          <a:stretch/>
        </p:blipFill>
        <p:spPr bwMode="auto">
          <a:xfrm>
            <a:off x="3203848" y="2854331"/>
            <a:ext cx="4536504" cy="3766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مستطيل 6"/>
          <p:cNvSpPr/>
          <p:nvPr/>
        </p:nvSpPr>
        <p:spPr>
          <a:xfrm>
            <a:off x="6774923" y="2780929"/>
            <a:ext cx="1152128" cy="1440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pic>
        <p:nvPicPr>
          <p:cNvPr id="13315" name="Picture 3" descr="C:\Users\acer\Pictures\downloa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133" y="3566688"/>
            <a:ext cx="1745068" cy="130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802"/>
          <p:cNvPicPr/>
          <p:nvPr/>
        </p:nvPicPr>
        <p:blipFill rotWithShape="1">
          <a:blip r:embed="rId2"/>
          <a:srcRect l="6214" t="15689" r="3647" b="8135"/>
          <a:stretch/>
        </p:blipFill>
        <p:spPr>
          <a:xfrm>
            <a:off x="609600" y="1088571"/>
            <a:ext cx="8157029" cy="5196115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67544" y="980728"/>
            <a:ext cx="2808312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48727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792"/>
          <p:cNvPicPr/>
          <p:nvPr/>
        </p:nvPicPr>
        <p:blipFill rotWithShape="1">
          <a:blip r:embed="rId2"/>
          <a:srcRect l="6840" t="13889" r="2492" b="12288"/>
          <a:stretch/>
        </p:blipFill>
        <p:spPr>
          <a:xfrm>
            <a:off x="611560" y="972457"/>
            <a:ext cx="8136903" cy="5120839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611560" y="875747"/>
            <a:ext cx="295232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10707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جدول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3823357"/>
              </p:ext>
            </p:extLst>
          </p:nvPr>
        </p:nvGraphicFramePr>
        <p:xfrm>
          <a:off x="395537" y="1250148"/>
          <a:ext cx="8280919" cy="5216714"/>
        </p:xfrm>
        <a:graphic>
          <a:graphicData uri="http://schemas.openxmlformats.org/drawingml/2006/table">
            <a:tbl>
              <a:tblPr rtl="1" firstRow="1" firstCol="1" bandRow="1"/>
              <a:tblGrid>
                <a:gridCol w="3082997"/>
                <a:gridCol w="1056878"/>
                <a:gridCol w="3084166"/>
                <a:gridCol w="1056878"/>
              </a:tblGrid>
              <a:tr h="242636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KW" sz="1200" b="1" dirty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الفصل الدراسي الأول</a:t>
                      </a:r>
                      <a:endParaRPr lang="en-US" sz="800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49980" marR="49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KW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KW" sz="1200" b="1">
                          <a:solidFill>
                            <a:sysClr val="windowText" lastClr="000000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الفصل الدراسي الثاني</a:t>
                      </a:r>
                      <a:endParaRPr lang="en-US" sz="80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49980" marR="49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KW"/>
                    </a:p>
                  </a:txBody>
                  <a:tcPr/>
                </a:tc>
              </a:tr>
              <a:tr h="242636"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KW" sz="1200" b="1">
                          <a:solidFill>
                            <a:sysClr val="windowText" lastClr="000000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الكفايات الخاصة</a:t>
                      </a:r>
                      <a:endParaRPr lang="en-US" sz="80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49980" marR="49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KW" sz="1200" b="1" dirty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عدد الحصص</a:t>
                      </a:r>
                      <a:endParaRPr lang="en-US" sz="800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49980" marR="49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KW" sz="1200" b="1">
                          <a:solidFill>
                            <a:sysClr val="windowText" lastClr="000000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الكفايات الخاصة</a:t>
                      </a:r>
                      <a:endParaRPr lang="en-US" sz="80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49980" marR="49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KW" sz="1200" b="1">
                          <a:solidFill>
                            <a:sysClr val="windowText" lastClr="000000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عدد الحصص</a:t>
                      </a:r>
                      <a:endParaRPr lang="en-US" sz="80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49980" marR="49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412601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00" b="1" dirty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1-1 تعرف وإدراك خصائص أنفسنا ووظيفتها.</a:t>
                      </a:r>
                      <a:endParaRPr lang="en-US" sz="800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49980" marR="49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KW" sz="1200" b="1">
                          <a:solidFill>
                            <a:sysClr val="windowText" lastClr="000000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3</a:t>
                      </a:r>
                      <a:endParaRPr lang="en-US" sz="80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49980" marR="49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00" b="1" dirty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1-2 التعرف على مصادر الصوت والضوء والحرارة في المنزل والمدرسة وفائدتها.</a:t>
                      </a:r>
                      <a:endParaRPr lang="en-US" sz="800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49980" marR="49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KW" sz="1200" b="1">
                          <a:solidFill>
                            <a:sysClr val="windowText" lastClr="000000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3</a:t>
                      </a:r>
                      <a:endParaRPr lang="en-US" sz="80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49980" marR="49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</a:tr>
              <a:tr h="412601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00" b="1">
                          <a:solidFill>
                            <a:sysClr val="windowText" lastClr="000000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1-4 الإشارة والتوضيح إلى طرق السلوك الصحية والمقبولة إجتماعياً.</a:t>
                      </a:r>
                      <a:endParaRPr lang="en-US" sz="80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49980" marR="49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KW" sz="1200" b="1">
                          <a:solidFill>
                            <a:sysClr val="windowText" lastClr="000000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5</a:t>
                      </a:r>
                      <a:endParaRPr lang="en-US" sz="80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49980" marR="49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00" b="1" dirty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2-7 تكوين الممارسات الآمنة في استخدام مصادر الصوت والضوء والحرارة.</a:t>
                      </a:r>
                      <a:endParaRPr lang="en-US" sz="800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49980" marR="49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KW" sz="1200" b="1">
                          <a:solidFill>
                            <a:sysClr val="windowText" lastClr="000000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3</a:t>
                      </a:r>
                      <a:endParaRPr lang="en-US" sz="80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49980" marR="49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</a:tr>
              <a:tr h="412601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00" b="1">
                          <a:solidFill>
                            <a:sysClr val="windowText" lastClr="000000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2-4 التوضيح بالتجريب كيف تسمح حواسنا الخمس بالأداء ككائن حي.</a:t>
                      </a:r>
                      <a:endParaRPr lang="en-US" sz="80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49980" marR="49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KW" sz="1200" b="1">
                          <a:solidFill>
                            <a:sysClr val="windowText" lastClr="000000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2</a:t>
                      </a:r>
                      <a:endParaRPr lang="en-US" sz="80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49980" marR="49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ar-EG" sz="1000" b="1" dirty="0">
                          <a:solidFill>
                            <a:sysClr val="windowText" lastClr="000000"/>
                          </a:solidFill>
                          <a:effectLst/>
                          <a:latin typeface="Times New Roman"/>
                          <a:ea typeface="Calibri"/>
                          <a:cs typeface="Arial"/>
                        </a:rPr>
                        <a:t>3-1 التعرف والإشارة إلى استخدام التكنولوجيا المعروفة في المنزل/ المدرسة.</a:t>
                      </a:r>
                      <a:endParaRPr lang="en-US" sz="1000" dirty="0">
                        <a:solidFill>
                          <a:sysClr val="windowText" lastClr="000000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49980" marR="499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KW" sz="1200" b="1">
                          <a:solidFill>
                            <a:sysClr val="windowText" lastClr="000000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4</a:t>
                      </a:r>
                      <a:endParaRPr lang="en-US" sz="80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49980" marR="49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412601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00" b="1">
                          <a:solidFill>
                            <a:sysClr val="windowText" lastClr="000000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2-1 التمييز بين  المواد الغذائية من خلال الفحص وتحديد ملاءمتها للأكل.</a:t>
                      </a:r>
                      <a:endParaRPr lang="en-US" sz="80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49980" marR="49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KW" sz="1200" b="1">
                          <a:solidFill>
                            <a:sysClr val="windowText" lastClr="000000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1</a:t>
                      </a:r>
                      <a:endParaRPr lang="en-US" sz="80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49980" marR="49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ar-SA" sz="1000" b="1" dirty="0">
                          <a:solidFill>
                            <a:sysClr val="windowText" lastClr="000000"/>
                          </a:solidFill>
                          <a:effectLst/>
                          <a:latin typeface="Times New Roman"/>
                          <a:ea typeface="Calibri"/>
                          <a:cs typeface="Arial"/>
                        </a:rPr>
                        <a:t>3-2 توضيح الطريقة التي  نستخدم بها  التكنولوجيا البسيطة في المنزل و المدرسة.</a:t>
                      </a:r>
                      <a:endParaRPr lang="en-US" sz="1000" dirty="0">
                        <a:solidFill>
                          <a:sysClr val="windowText" lastClr="000000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49980" marR="499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KW" sz="1200" b="1">
                          <a:solidFill>
                            <a:sysClr val="windowText" lastClr="000000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5</a:t>
                      </a:r>
                      <a:endParaRPr lang="en-US" sz="80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49980" marR="49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358783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00" b="1">
                          <a:solidFill>
                            <a:sysClr val="windowText" lastClr="000000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2-5 توضيح كيف أننا ككائنات حية تظهر النمو.</a:t>
                      </a:r>
                      <a:endParaRPr lang="en-US" sz="80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49980" marR="49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KW" sz="1200" b="1">
                          <a:solidFill>
                            <a:sysClr val="windowText" lastClr="000000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2</a:t>
                      </a:r>
                      <a:endParaRPr lang="en-US" sz="80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49980" marR="49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ar-SA" sz="1000" b="1">
                          <a:solidFill>
                            <a:sysClr val="windowText" lastClr="000000"/>
                          </a:solidFill>
                          <a:effectLst/>
                          <a:latin typeface="Times New Roman"/>
                          <a:ea typeface="Calibri"/>
                          <a:cs typeface="Arial"/>
                        </a:rPr>
                        <a:t>3-3 التعرف على الممارسات الآمنة والمؤشرات في استخدام التكنولوجيا في المنزل و المدرسة.</a:t>
                      </a:r>
                      <a:endParaRPr lang="en-US" sz="1000">
                        <a:solidFill>
                          <a:sysClr val="windowText" lastClr="000000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49980" marR="499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KW" sz="1200" b="1" dirty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1</a:t>
                      </a:r>
                      <a:endParaRPr lang="en-US" sz="800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49980" marR="49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618902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00" b="1">
                          <a:solidFill>
                            <a:sysClr val="windowText" lastClr="000000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1-3 تحديد ووصف تكوين المادة في حالاتها الثلاث.</a:t>
                      </a:r>
                      <a:endParaRPr lang="en-US" sz="80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49980" marR="49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200" b="1">
                          <a:solidFill>
                            <a:sysClr val="windowText" lastClr="000000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5</a:t>
                      </a:r>
                      <a:endParaRPr lang="en-US" sz="80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49980" marR="49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00" b="1">
                          <a:solidFill>
                            <a:sysClr val="windowText" lastClr="000000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2-8 التعبير عن العلوم في المنزل و المدرسة من خلال استخدام المعرفة والمهارات المكتسبة خلال تعلم المواد الدراسية  الأخرى.</a:t>
                      </a:r>
                      <a:endParaRPr lang="en-US" sz="80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49980" marR="49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KW" sz="1200" b="1">
                          <a:solidFill>
                            <a:sysClr val="windowText" lastClr="000000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1</a:t>
                      </a:r>
                      <a:endParaRPr lang="en-US" sz="80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49980" marR="49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</a:tr>
              <a:tr h="618902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00" b="1">
                          <a:solidFill>
                            <a:sysClr val="windowText" lastClr="000000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2-6 تكوين الممارسات الآمنة في تناول الماء بحالاته المختلفة.</a:t>
                      </a:r>
                      <a:endParaRPr lang="en-US" sz="80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49980" marR="49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200" b="1">
                          <a:solidFill>
                            <a:sysClr val="windowText" lastClr="000000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2</a:t>
                      </a:r>
                      <a:endParaRPr lang="en-US" sz="80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49980" marR="49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00" b="1">
                          <a:solidFill>
                            <a:sysClr val="windowText" lastClr="000000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3-4 التعرف على استخدام التكنولوجيا من خلال استخدام المعرفة والمهارات المكتسبة خلال تعلم المواد الدراسية  الأخرى.</a:t>
                      </a:r>
                      <a:endParaRPr lang="en-US" sz="80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49980" marR="49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KW" sz="1200" b="1" dirty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2</a:t>
                      </a:r>
                      <a:endParaRPr lang="en-US" sz="800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49980" marR="49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</a:tr>
              <a:tr h="618902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00" b="1">
                          <a:solidFill>
                            <a:sysClr val="windowText" lastClr="000000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1-5 التعبير عن الخصائص الخاصة بنا من  خلال استخدام المعرفة والمهارات خلال تعلم المواد الدراسية الأخرى.</a:t>
                      </a:r>
                      <a:endParaRPr lang="en-US" sz="80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49980" marR="49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200" b="1">
                          <a:solidFill>
                            <a:sysClr val="windowText" lastClr="000000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3</a:t>
                      </a:r>
                      <a:endParaRPr lang="en-US" sz="80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49980" marR="49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200" b="1">
                          <a:solidFill>
                            <a:sysClr val="windowText" lastClr="000000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 </a:t>
                      </a:r>
                      <a:endParaRPr lang="en-US" sz="80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49980" marR="49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KW" sz="1200" b="1" dirty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 </a:t>
                      </a:r>
                      <a:endParaRPr lang="en-US" sz="800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49980" marR="49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2601">
                <a:tc>
                  <a:txBody>
                    <a:bodyPr/>
                    <a:lstStyle/>
                    <a:p>
                      <a:pPr algn="just" rtl="1">
                        <a:spcAft>
                          <a:spcPts val="0"/>
                        </a:spcAft>
                      </a:pPr>
                      <a:r>
                        <a:rPr lang="ar-SA" sz="1000" b="1">
                          <a:solidFill>
                            <a:sysClr val="windowText" lastClr="000000"/>
                          </a:solidFill>
                          <a:effectLst/>
                          <a:latin typeface="Times New Roman"/>
                          <a:ea typeface="Calibri"/>
                          <a:cs typeface="Arial"/>
                        </a:rPr>
                        <a:t>2-3 وصف التشابه والاختلاف في أجزاء الكائنات الحية (  مثل أوراق النباتات ) .</a:t>
                      </a:r>
                      <a:endParaRPr lang="en-US" sz="1000">
                        <a:solidFill>
                          <a:sysClr val="windowText" lastClr="000000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49980" marR="49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200" b="1">
                          <a:solidFill>
                            <a:sysClr val="windowText" lastClr="000000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5</a:t>
                      </a:r>
                      <a:endParaRPr lang="en-US" sz="80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49980" marR="49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00" b="1">
                          <a:solidFill>
                            <a:sysClr val="windowText" lastClr="000000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2-2 التعرف على حاجات الكائنات الحية من خلال الملاحظة ووصف سلوك الكائن الحي ( مثل النمل).</a:t>
                      </a:r>
                      <a:endParaRPr lang="en-US" sz="80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49980" marR="49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KW" sz="1200" b="1">
                          <a:solidFill>
                            <a:sysClr val="windowText" lastClr="000000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5</a:t>
                      </a:r>
                      <a:endParaRPr lang="en-US" sz="80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49980" marR="49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</a:tr>
              <a:tr h="242636"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ar-SA" sz="1000" b="1">
                          <a:solidFill>
                            <a:sysClr val="windowText" lastClr="000000"/>
                          </a:solidFill>
                          <a:effectLst/>
                          <a:latin typeface="Times New Roman"/>
                          <a:ea typeface="Calibri"/>
                          <a:cs typeface="Arial"/>
                        </a:rPr>
                        <a:t>مجموع عدد الحصص</a:t>
                      </a:r>
                      <a:endParaRPr lang="en-US" sz="1000">
                        <a:solidFill>
                          <a:sysClr val="windowText" lastClr="000000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49980" marR="49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200" b="1">
                          <a:solidFill>
                            <a:sysClr val="windowText" lastClr="000000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28</a:t>
                      </a:r>
                      <a:endParaRPr lang="en-US" sz="80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49980" marR="49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KW" sz="1200" b="1">
                          <a:solidFill>
                            <a:sysClr val="windowText" lastClr="000000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مجموع عدد الحصص</a:t>
                      </a:r>
                      <a:endParaRPr lang="en-US" sz="80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49980" marR="49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KW" sz="1200" b="1">
                          <a:solidFill>
                            <a:sysClr val="windowText" lastClr="000000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24</a:t>
                      </a:r>
                      <a:endParaRPr lang="en-US" sz="80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49980" marR="49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70625"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ar-SA" sz="1000" b="1" dirty="0">
                          <a:solidFill>
                            <a:sysClr val="windowText" lastClr="000000"/>
                          </a:solidFill>
                          <a:effectLst/>
                          <a:latin typeface="Times New Roman"/>
                          <a:ea typeface="Calibri"/>
                          <a:cs typeface="Arial"/>
                        </a:rPr>
                        <a:t>إجمالي عدد الحصص</a:t>
                      </a:r>
                      <a:endParaRPr lang="en-US" sz="1000" dirty="0">
                        <a:solidFill>
                          <a:sysClr val="windowText" lastClr="000000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49980" marR="49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KW" sz="1200" b="1" dirty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52</a:t>
                      </a:r>
                      <a:endParaRPr lang="en-US" sz="800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49980" marR="49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K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KW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مستطيل 5"/>
          <p:cNvSpPr/>
          <p:nvPr/>
        </p:nvSpPr>
        <p:spPr>
          <a:xfrm>
            <a:off x="539552" y="260648"/>
            <a:ext cx="782392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KW" sz="2000" b="1" dirty="0">
                <a:cs typeface="+mj-cs"/>
              </a:rPr>
              <a:t>التسلسل المقترح للكفايات الخاصة في الفصل الدراسي الأول والفصل الدراسي الثاني</a:t>
            </a:r>
          </a:p>
          <a:p>
            <a:pPr algn="ctr"/>
            <a:r>
              <a:rPr lang="ar-KW" sz="2000" b="1" dirty="0">
                <a:cs typeface="+mj-cs"/>
              </a:rPr>
              <a:t>للصف الأول الابتدائي للعام الدراسي 2016/2017</a:t>
            </a:r>
          </a:p>
        </p:txBody>
      </p:sp>
      <p:sp>
        <p:nvSpPr>
          <p:cNvPr id="7" name="مستطيل 6"/>
          <p:cNvSpPr/>
          <p:nvPr/>
        </p:nvSpPr>
        <p:spPr>
          <a:xfrm>
            <a:off x="420487" y="2132856"/>
            <a:ext cx="4223522" cy="4320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ln w="7620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66452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35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cer\Downloads\Screenshot_٢٠١٧٠١٢٤-١٦٢٤٢٠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" t="11575" r="4952" b="47725"/>
          <a:stretch/>
        </p:blipFill>
        <p:spPr bwMode="auto">
          <a:xfrm>
            <a:off x="638631" y="476672"/>
            <a:ext cx="7866742" cy="576064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899592" y="3645024"/>
            <a:ext cx="5328592" cy="11521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121946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60234" y="476672"/>
            <a:ext cx="7886700" cy="2038111"/>
          </a:xfr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accent1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ar-KW" sz="3200" dirty="0"/>
              <a:t/>
            </a:r>
            <a:br>
              <a:rPr lang="ar-KW" sz="3200" dirty="0"/>
            </a:br>
            <a:r>
              <a:rPr lang="ar-KW" sz="3200" dirty="0"/>
              <a:t>              </a:t>
            </a:r>
            <a:br>
              <a:rPr lang="ar-KW" sz="3200" dirty="0"/>
            </a:br>
            <a:r>
              <a:rPr lang="ar-KW" sz="3200" b="1" dirty="0" smtClean="0"/>
              <a:t>الكفاية </a:t>
            </a:r>
            <a:r>
              <a:rPr lang="ar-KW" sz="3200" b="1" dirty="0"/>
              <a:t>الخاصة </a:t>
            </a:r>
            <a:br>
              <a:rPr lang="ar-KW" sz="3200" b="1" dirty="0"/>
            </a:br>
            <a:r>
              <a:rPr lang="ar-KW" sz="3200" dirty="0"/>
              <a:t/>
            </a:r>
            <a:br>
              <a:rPr lang="ar-KW" sz="3200" dirty="0"/>
            </a:b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/>
              <a:t/>
            </a:r>
            <a:br>
              <a:rPr lang="en-US" sz="3200" b="1" dirty="0"/>
            </a:br>
            <a:endParaRPr lang="en-US" sz="3200" b="1" dirty="0"/>
          </a:p>
        </p:txBody>
      </p:sp>
      <p:sp>
        <p:nvSpPr>
          <p:cNvPr id="5" name="عنوان 1"/>
          <p:cNvSpPr>
            <a:spLocks noGrp="1"/>
          </p:cNvSpPr>
          <p:nvPr>
            <p:ph sz="half" idx="2"/>
          </p:nvPr>
        </p:nvSpPr>
        <p:spPr>
          <a:xfrm>
            <a:off x="762000" y="4559968"/>
            <a:ext cx="7620000" cy="1612232"/>
          </a:xfrm>
          <a:ln w="762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lvl="0" indent="0" algn="just">
              <a:lnSpc>
                <a:spcPct val="115000"/>
              </a:lnSpc>
              <a:spcBef>
                <a:spcPts val="0"/>
              </a:spcBef>
              <a:buNone/>
            </a:pPr>
            <a:r>
              <a:rPr lang="ar-SA" sz="3200" b="1" dirty="0">
                <a:solidFill>
                  <a:srgbClr val="002060"/>
                </a:solidFill>
                <a:ea typeface="Calibri"/>
                <a:cs typeface="+mj-cs"/>
              </a:rPr>
              <a:t>أساليب التعلم النشط </a:t>
            </a:r>
            <a:r>
              <a:rPr lang="ar-KW" sz="3200" b="1" dirty="0" smtClean="0">
                <a:solidFill>
                  <a:srgbClr val="002060"/>
                </a:solidFill>
                <a:ea typeface="Calibri"/>
                <a:cs typeface="+mj-cs"/>
              </a:rPr>
              <a:t>المقترحة </a:t>
            </a:r>
            <a:r>
              <a:rPr lang="ar-SA" sz="3200" b="1" dirty="0" smtClean="0">
                <a:solidFill>
                  <a:schemeClr val="tx1"/>
                </a:solidFill>
                <a:ea typeface="Calibri"/>
                <a:cs typeface="+mj-cs"/>
              </a:rPr>
              <a:t>:</a:t>
            </a:r>
            <a:r>
              <a:rPr lang="ar-KW" sz="3200" b="1" dirty="0" smtClean="0">
                <a:solidFill>
                  <a:schemeClr val="tx1"/>
                </a:solidFill>
                <a:ea typeface="Calibri"/>
                <a:cs typeface="+mj-cs"/>
              </a:rPr>
              <a:t> </a:t>
            </a:r>
            <a:r>
              <a:rPr lang="ar-SA" sz="3200" b="1" dirty="0" smtClean="0">
                <a:solidFill>
                  <a:schemeClr val="tx1"/>
                </a:solidFill>
                <a:ea typeface="Calibri"/>
                <a:cs typeface="+mj-cs"/>
              </a:rPr>
              <a:t> </a:t>
            </a:r>
            <a:r>
              <a:rPr lang="ar-SA" sz="3200" b="1" dirty="0">
                <a:solidFill>
                  <a:schemeClr val="tx1"/>
                </a:solidFill>
                <a:ea typeface="Calibri"/>
                <a:cs typeface="+mj-cs"/>
              </a:rPr>
              <a:t>حل المشكلات – لعب </a:t>
            </a:r>
            <a:r>
              <a:rPr lang="ar-SA" sz="3200" b="1" dirty="0" smtClean="0">
                <a:solidFill>
                  <a:schemeClr val="tx1"/>
                </a:solidFill>
                <a:ea typeface="Calibri"/>
                <a:cs typeface="+mj-cs"/>
              </a:rPr>
              <a:t>الأدوار</a:t>
            </a:r>
            <a:r>
              <a:rPr lang="ar-KW" sz="3200" b="1" dirty="0" smtClean="0">
                <a:solidFill>
                  <a:schemeClr val="tx1"/>
                </a:solidFill>
                <a:ea typeface="Calibri"/>
                <a:cs typeface="+mj-cs"/>
              </a:rPr>
              <a:t> - </a:t>
            </a:r>
            <a:r>
              <a:rPr lang="ar-SA" sz="3200" b="1" dirty="0" smtClean="0">
                <a:solidFill>
                  <a:prstClr val="black"/>
                </a:solidFill>
                <a:ea typeface="Calibri"/>
              </a:rPr>
              <a:t>الخرائط الذهنية</a:t>
            </a:r>
            <a:r>
              <a:rPr lang="ar-KW" sz="3200" b="1" dirty="0" smtClean="0">
                <a:solidFill>
                  <a:prstClr val="black"/>
                </a:solidFill>
                <a:ea typeface="Calibri"/>
              </a:rPr>
              <a:t>.</a:t>
            </a:r>
            <a:r>
              <a:rPr lang="ar-SA" sz="3200" b="1" dirty="0" smtClean="0">
                <a:solidFill>
                  <a:prstClr val="black"/>
                </a:solidFill>
                <a:ea typeface="Calibri"/>
              </a:rPr>
              <a:t> </a:t>
            </a:r>
            <a:endParaRPr lang="en-US" sz="3200" b="1" dirty="0">
              <a:solidFill>
                <a:prstClr val="black"/>
              </a:solidFill>
              <a:ea typeface="Calibri"/>
            </a:endParaRPr>
          </a:p>
          <a:p>
            <a:pPr marL="0" indent="0" algn="just">
              <a:buNone/>
            </a:pPr>
            <a:endParaRPr lang="ar-KW" sz="4400" b="1" dirty="0">
              <a:ln>
                <a:solidFill>
                  <a:schemeClr val="tx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إطار 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5436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lvl="0" algn="ctr">
              <a:lnSpc>
                <a:spcPct val="115000"/>
              </a:lnSpc>
            </a:pPr>
            <a:r>
              <a:rPr lang="ar-SA" sz="2000" dirty="0">
                <a:solidFill>
                  <a:prstClr val="black"/>
                </a:solidFill>
                <a:ea typeface="Calibri"/>
              </a:rPr>
              <a:t>أساليب التعلم النشط : حل المشكلات – لعب الأدوار</a:t>
            </a:r>
            <a:endParaRPr lang="en-US" sz="2000" dirty="0">
              <a:solidFill>
                <a:prstClr val="black"/>
              </a:solidFill>
              <a:ea typeface="Calibri"/>
              <a:cs typeface="Arial"/>
            </a:endParaRPr>
          </a:p>
          <a:p>
            <a:pPr lvl="0" algn="ctr">
              <a:lnSpc>
                <a:spcPct val="115000"/>
              </a:lnSpc>
            </a:pPr>
            <a:r>
              <a:rPr lang="ar-SA" sz="2000" dirty="0">
                <a:solidFill>
                  <a:prstClr val="black"/>
                </a:solidFill>
                <a:ea typeface="Calibri"/>
              </a:rPr>
              <a:t>الخرائط الذهنية </a:t>
            </a:r>
            <a:endParaRPr lang="en-US" sz="2000" dirty="0">
              <a:solidFill>
                <a:prstClr val="black"/>
              </a:solidFill>
              <a:ea typeface="Calibri"/>
              <a:cs typeface="Arial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597068" y="2875547"/>
            <a:ext cx="7949866" cy="140769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accent5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KW" sz="4000" b="1" dirty="0" smtClean="0">
                <a:solidFill>
                  <a:srgbClr val="002060"/>
                </a:solidFill>
                <a:cs typeface="+mj-cs"/>
              </a:rPr>
              <a:t>نطاق </a:t>
            </a:r>
            <a:r>
              <a:rPr lang="ar-KW" sz="4000" b="1" dirty="0" smtClean="0">
                <a:solidFill>
                  <a:schemeClr val="tx1"/>
                </a:solidFill>
                <a:cs typeface="+mj-cs"/>
              </a:rPr>
              <a:t>: القيم والاتجاهات </a:t>
            </a:r>
            <a:endParaRPr lang="en-US" sz="4000" b="1" dirty="0">
              <a:solidFill>
                <a:schemeClr val="tx1"/>
              </a:solidFill>
              <a:cs typeface="+mj-cs"/>
            </a:endParaRPr>
          </a:p>
        </p:txBody>
      </p:sp>
      <p:graphicFrame>
        <p:nvGraphicFramePr>
          <p:cNvPr id="3" name="جدول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5030398"/>
              </p:ext>
            </p:extLst>
          </p:nvPr>
        </p:nvGraphicFramePr>
        <p:xfrm>
          <a:off x="597068" y="1268760"/>
          <a:ext cx="7650099" cy="1472184"/>
        </p:xfrm>
        <a:graphic>
          <a:graphicData uri="http://schemas.openxmlformats.org/drawingml/2006/table">
            <a:tbl>
              <a:tblPr rtl="1" firstRow="1" firstCol="1" bandRow="1"/>
              <a:tblGrid>
                <a:gridCol w="7650099"/>
              </a:tblGrid>
              <a:tr h="424180">
                <a:tc>
                  <a:txBody>
                    <a:bodyPr/>
                    <a:lstStyle/>
                    <a:p>
                      <a:pPr algn="just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KW" sz="32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(</a:t>
                      </a:r>
                      <a:r>
                        <a:rPr lang="ar-SA" sz="32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2-7 </a:t>
                      </a:r>
                      <a:r>
                        <a:rPr lang="ar-KW" sz="32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)</a:t>
                      </a:r>
                      <a:r>
                        <a:rPr lang="ar-KW" sz="3200" b="1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 </a:t>
                      </a:r>
                      <a:r>
                        <a:rPr lang="ar-SA" sz="32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تكوين </a:t>
                      </a:r>
                      <a:r>
                        <a:rPr lang="ar-SA" sz="32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الممارسات الامنة في استخدام مصادر الصوت والضوء </a:t>
                      </a:r>
                      <a:r>
                        <a:rPr lang="ar-SA" sz="32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والحرارة</a:t>
                      </a:r>
                      <a:r>
                        <a:rPr lang="ar-KW" sz="32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.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20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149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cer\Downloads\Screenshot_٢٠١٧٠١٢٤-١٦٢٢٢٠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" t="44233" r="-581" b="13122"/>
          <a:stretch/>
        </p:blipFill>
        <p:spPr bwMode="auto">
          <a:xfrm>
            <a:off x="467544" y="476672"/>
            <a:ext cx="8171856" cy="581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971602" y="2204864"/>
            <a:ext cx="3960440" cy="7920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27481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076056" y="26186"/>
            <a:ext cx="3816424" cy="418058"/>
          </a:xfrm>
        </p:spPr>
        <p:txBody>
          <a:bodyPr>
            <a:normAutofit fontScale="90000"/>
          </a:bodyPr>
          <a:lstStyle/>
          <a:p>
            <a:r>
              <a:rPr lang="ar-KW" sz="3200" b="1" dirty="0" smtClean="0"/>
              <a:t>استراتيجية حل المشكلات</a:t>
            </a:r>
            <a:endParaRPr lang="ar-KW" sz="3200" b="1" dirty="0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5" t="12156" r="4274"/>
          <a:stretch/>
        </p:blipFill>
        <p:spPr>
          <a:xfrm>
            <a:off x="323528" y="476672"/>
            <a:ext cx="8640960" cy="6006875"/>
          </a:xfrm>
        </p:spPr>
      </p:pic>
    </p:spTree>
    <p:extLst>
      <p:ext uri="{BB962C8B-B14F-4D97-AF65-F5344CB8AC3E}">
        <p14:creationId xmlns:p14="http://schemas.microsoft.com/office/powerpoint/2010/main" val="171295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40" r="1817" b="34018"/>
          <a:stretch/>
        </p:blipFill>
        <p:spPr>
          <a:xfrm>
            <a:off x="755576" y="764704"/>
            <a:ext cx="7706253" cy="5328592"/>
          </a:xfrm>
        </p:spPr>
      </p:pic>
    </p:spTree>
    <p:extLst>
      <p:ext uri="{BB962C8B-B14F-4D97-AF65-F5344CB8AC3E}">
        <p14:creationId xmlns:p14="http://schemas.microsoft.com/office/powerpoint/2010/main" val="126640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7" t="22857" r="3345" b="2222"/>
          <a:stretch/>
        </p:blipFill>
        <p:spPr>
          <a:xfrm>
            <a:off x="971600" y="725452"/>
            <a:ext cx="7416824" cy="5688632"/>
          </a:xfrm>
          <a:prstGeom prst="rect">
            <a:avLst/>
          </a:prstGeom>
        </p:spPr>
      </p:pic>
      <p:sp>
        <p:nvSpPr>
          <p:cNvPr id="6" name="شكل بيضاوي 5"/>
          <p:cNvSpPr/>
          <p:nvPr/>
        </p:nvSpPr>
        <p:spPr>
          <a:xfrm>
            <a:off x="829385" y="5917289"/>
            <a:ext cx="1152128" cy="6926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74754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B05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B05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ummer_TP102499175">
  <a:themeElements>
    <a:clrScheme name="Summer">
      <a:dk1>
        <a:sysClr val="windowText" lastClr="000000"/>
      </a:dk1>
      <a:lt1>
        <a:sysClr val="window" lastClr="FFFFFF"/>
      </a:lt1>
      <a:dk2>
        <a:srgbClr val="E89117"/>
      </a:dk2>
      <a:lt2>
        <a:srgbClr val="FEDD78"/>
      </a:lt2>
      <a:accent1>
        <a:srgbClr val="A1B633"/>
      </a:accent1>
      <a:accent2>
        <a:srgbClr val="C4D73F"/>
      </a:accent2>
      <a:accent3>
        <a:srgbClr val="FFCE2D"/>
      </a:accent3>
      <a:accent4>
        <a:srgbClr val="FFA600"/>
      </a:accent4>
      <a:accent5>
        <a:srgbClr val="ED5E00"/>
      </a:accent5>
      <a:accent6>
        <a:srgbClr val="C62D03"/>
      </a:accent6>
      <a:hlink>
        <a:srgbClr val="408080"/>
      </a:hlink>
      <a:folHlink>
        <a:srgbClr val="5EAEAE"/>
      </a:folHlink>
    </a:clrScheme>
    <a:fontScheme name="Summ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umm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2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30000"/>
                <a:lumMod val="10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919</TotalTime>
  <Words>440</Words>
  <Application>Microsoft Office PowerPoint</Application>
  <PresentationFormat>On-screen Show (4:3)</PresentationFormat>
  <Paragraphs>78</Paragraphs>
  <Slides>26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1_نسق Office</vt:lpstr>
      <vt:lpstr>2_نسق Office</vt:lpstr>
      <vt:lpstr>Summer_TP102499175</vt:lpstr>
      <vt:lpstr>PowerPoint Presentation</vt:lpstr>
      <vt:lpstr>PowerPoint Presentation</vt:lpstr>
      <vt:lpstr>PowerPoint Presentation</vt:lpstr>
      <vt:lpstr>PowerPoint Presentation</vt:lpstr>
      <vt:lpstr>                الكفاية الخاصة     </vt:lpstr>
      <vt:lpstr>PowerPoint Presentation</vt:lpstr>
      <vt:lpstr>استراتيجية حل المشكلات</vt:lpstr>
      <vt:lpstr>PowerPoint Presentation</vt:lpstr>
      <vt:lpstr>PowerPoint Presentation</vt:lpstr>
      <vt:lpstr>PowerPoint Presentation</vt:lpstr>
      <vt:lpstr>PowerPoint Presentation</vt:lpstr>
      <vt:lpstr>صمم نموذج باستخدام الأدوات التالية لتساعدك في الحماية من الشمس</vt:lpstr>
      <vt:lpstr>PowerPoint Presentation</vt:lpstr>
      <vt:lpstr>PowerPoint Presentation</vt:lpstr>
      <vt:lpstr>نطرح سؤال: من منكم يعاون والدته بالمنزل ؟ تعبير لفظي.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حوط الصورة التي تدل على التعامل الآمن مع الحرارة: </vt:lpstr>
      <vt:lpstr>PowerPoint Presentation</vt:lpstr>
      <vt:lpstr>PowerPoint Presentation</vt:lpstr>
      <vt:lpstr>PowerPoint Presentation</vt:lpstr>
    </vt:vector>
  </TitlesOfParts>
  <Company>Ahmed-Under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توطين الاسبوع الخامس</dc:title>
  <dc:creator>acer</dc:creator>
  <cp:lastModifiedBy>lenovo</cp:lastModifiedBy>
  <cp:revision>51</cp:revision>
  <dcterms:created xsi:type="dcterms:W3CDTF">2016-10-16T19:07:39Z</dcterms:created>
  <dcterms:modified xsi:type="dcterms:W3CDTF">2017-02-12T19:55:23Z</dcterms:modified>
</cp:coreProperties>
</file>