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0"/>
  </p:notesMasterIdLst>
  <p:sldIdLst>
    <p:sldId id="274" r:id="rId2"/>
    <p:sldId id="276" r:id="rId3"/>
    <p:sldId id="277" r:id="rId4"/>
    <p:sldId id="278" r:id="rId5"/>
    <p:sldId id="289" r:id="rId6"/>
    <p:sldId id="279" r:id="rId7"/>
    <p:sldId id="288" r:id="rId8"/>
    <p:sldId id="286" r:id="rId9"/>
    <p:sldId id="280" r:id="rId10"/>
    <p:sldId id="265" r:id="rId11"/>
    <p:sldId id="257" r:id="rId12"/>
    <p:sldId id="258" r:id="rId13"/>
    <p:sldId id="263" r:id="rId14"/>
    <p:sldId id="264" r:id="rId15"/>
    <p:sldId id="260" r:id="rId16"/>
    <p:sldId id="281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83" r:id="rId25"/>
    <p:sldId id="273" r:id="rId26"/>
    <p:sldId id="282" r:id="rId27"/>
    <p:sldId id="290" r:id="rId28"/>
    <p:sldId id="284" r:id="rId29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2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D44EB-27AC-4438-A6A1-CB09FBC04917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08373-3B85-422A-9055-EDB54A81F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2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727E-0CA1-4371-B278-5367EC48BC23}" type="slidenum">
              <a:rPr lang="ar-KW" smtClean="0"/>
              <a:pPr/>
              <a:t>3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4210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727E-0CA1-4371-B278-5367EC48BC23}" type="slidenum">
              <a:rPr lang="ar-KW" smtClean="0"/>
              <a:pPr/>
              <a:t>5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4210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727E-0CA1-4371-B278-5367EC48BC23}" type="slidenum">
              <a:rPr lang="ar-KW" smtClean="0"/>
              <a:pPr/>
              <a:t>8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4210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2A1D-CC02-43CE-8997-7A6DBE3A5B0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1E0-BE39-4435-94FD-2F11847BC89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1545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2A1D-CC02-43CE-8997-7A6DBE3A5B0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1E0-BE39-4435-94FD-2F11847BC89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6282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2A1D-CC02-43CE-8997-7A6DBE3A5B0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1E0-BE39-4435-94FD-2F11847BC89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9453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2A1D-CC02-43CE-8997-7A6DBE3A5B0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1E0-BE39-4435-94FD-2F11847BC89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9375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2A1D-CC02-43CE-8997-7A6DBE3A5B0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1E0-BE39-4435-94FD-2F11847BC89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6558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2A1D-CC02-43CE-8997-7A6DBE3A5B0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1E0-BE39-4435-94FD-2F11847BC89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747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2A1D-CC02-43CE-8997-7A6DBE3A5B0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1E0-BE39-4435-94FD-2F11847BC89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3391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2A1D-CC02-43CE-8997-7A6DBE3A5B0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1E0-BE39-4435-94FD-2F11847BC89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829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2A1D-CC02-43CE-8997-7A6DBE3A5B0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1E0-BE39-4435-94FD-2F11847BC89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7844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2A1D-CC02-43CE-8997-7A6DBE3A5B0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1E0-BE39-4435-94FD-2F11847BC89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1881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2A1D-CC02-43CE-8997-7A6DBE3A5B0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1E0-BE39-4435-94FD-2F11847BC89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1624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2A1D-CC02-43CE-8997-7A6DBE3A5B0B}" type="datetimeFigureOut">
              <a:rPr lang="ar-KW" smtClean="0"/>
              <a:pPr/>
              <a:t>15/05/1438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BA1E0-BE39-4435-94FD-2F11847BC89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2729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kw/url?sa=i&amp;rct=j&amp;q=&amp;esrc=s&amp;source=images&amp;cd=&amp;cad=rja&amp;uact=8&amp;ved=0ahUKEwj7iNSX3bjLAhWEApoKHeA-DQsQjRwIBw&amp;url=http://tuvantamly.com.vn/dao-tao-ung-dung-tam-ly-hoc/&amp;bvm=bv.116573086,d.bGs&amp;psig=AFQjCNGCnfIm5T0sn2AgCOIR6y92s9KrdQ&amp;ust=145778889330878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6"/>
          <p:cNvSpPr>
            <a:spLocks noGrp="1"/>
          </p:cNvSpPr>
          <p:nvPr>
            <p:ph idx="1"/>
          </p:nvPr>
        </p:nvSpPr>
        <p:spPr>
          <a:xfrm>
            <a:off x="1399903" y="2726962"/>
            <a:ext cx="10515600" cy="1678408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خطة توطين التدريب للمنهج الوطني القائم على الكفايات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السادس للصف الأول الابتدائي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الفصل الدراسي الثاني العام الدراسي 2016-2017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ربع نص 3"/>
          <p:cNvSpPr txBox="1"/>
          <p:nvPr/>
        </p:nvSpPr>
        <p:spPr>
          <a:xfrm>
            <a:off x="7093131" y="983162"/>
            <a:ext cx="4637316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وزارة التربية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التوجيه الفني العام للعلوم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اللجنة الفنية المشتركة للمرحلة الابتدائية</a:t>
            </a:r>
            <a:endParaRPr lang="ar-KW" sz="2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صور\خلفيات 2010\تزيين\k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53" y="128362"/>
            <a:ext cx="742951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5"/>
          <p:cNvSpPr/>
          <p:nvPr/>
        </p:nvSpPr>
        <p:spPr>
          <a:xfrm>
            <a:off x="3983766" y="5013177"/>
            <a:ext cx="45113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إعداد</a:t>
            </a:r>
          </a:p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منطقة حولي التعليمية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39452" y="1042737"/>
            <a:ext cx="9031706" cy="5325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39452" y="882316"/>
            <a:ext cx="9031706" cy="5293895"/>
          </a:xfrm>
        </p:spPr>
        <p:txBody>
          <a:bodyPr>
            <a:no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الكفاية العامة 3: </a:t>
            </a:r>
            <a:r>
              <a:rPr lang="ar-KW" sz="3600" dirty="0"/>
              <a:t>الربط بين الأفكار العلمية و المحاولات مع العمليات التكنولوجية و المنتجات من </a:t>
            </a:r>
            <a:r>
              <a:rPr lang="ar-KW" sz="3600" dirty="0" smtClean="0"/>
              <a:t>أجل </a:t>
            </a:r>
            <a:r>
              <a:rPr lang="ar-KW" sz="3600" dirty="0"/>
              <a:t>حماية و رفع </a:t>
            </a:r>
            <a:r>
              <a:rPr lang="ar-KW" sz="3600" dirty="0" smtClean="0"/>
              <a:t/>
            </a:r>
            <a:br>
              <a:rPr lang="ar-KW" sz="3600" dirty="0" smtClean="0"/>
            </a:br>
            <a:r>
              <a:rPr lang="ar-KW" sz="3600" dirty="0" smtClean="0"/>
              <a:t>و </a:t>
            </a:r>
            <a:r>
              <a:rPr lang="ar-KW" sz="3600" dirty="0"/>
              <a:t>تعزيز و </a:t>
            </a:r>
            <a:r>
              <a:rPr lang="ar-KW" sz="3600" dirty="0" smtClean="0"/>
              <a:t>استدامة </a:t>
            </a:r>
            <a:r>
              <a:rPr lang="ar-KW" sz="3600" dirty="0"/>
              <a:t>البيئة الطبيعية و المجتمعية.</a:t>
            </a:r>
            <a:br>
              <a:rPr lang="ar-KW" sz="3600" dirty="0"/>
            </a:br>
            <a:r>
              <a:rPr lang="ar-KW" sz="3600" dirty="0">
                <a:solidFill>
                  <a:srgbClr val="FF0000"/>
                </a:solidFill>
              </a:rPr>
              <a:t>الكفاية الخاصة:3-1 </a:t>
            </a:r>
            <a:r>
              <a:rPr lang="ar-KW" sz="3600" dirty="0"/>
              <a:t>يتعرف على ويشير الى استخدام التكنولوجيا المعروفة في المنزل و المدرسة.</a:t>
            </a:r>
            <a:br>
              <a:rPr lang="ar-KW" sz="3600" dirty="0"/>
            </a:br>
            <a:r>
              <a:rPr lang="ar-KW" sz="3600" b="1" dirty="0">
                <a:solidFill>
                  <a:srgbClr val="FF0000"/>
                </a:solidFill>
              </a:rPr>
              <a:t>عدد الحصص المقترحة (5) الحصة 4 من 5</a:t>
            </a:r>
            <a:br>
              <a:rPr lang="ar-KW" sz="3600" b="1" dirty="0">
                <a:solidFill>
                  <a:srgbClr val="FF0000"/>
                </a:solidFill>
              </a:rPr>
            </a:br>
            <a:r>
              <a:rPr lang="ar-KW" sz="3600" b="1" dirty="0">
                <a:solidFill>
                  <a:srgbClr val="FF0000"/>
                </a:solidFill>
              </a:rPr>
              <a:t>معيار المنهج 3-1 : </a:t>
            </a:r>
            <a:r>
              <a:rPr lang="ar-KW" sz="3600" dirty="0"/>
              <a:t>يشير الى طرق التشغيل الآمنة للتكنولوجيا المختلفة المستخدمة لتكوين الضوء و الحرارة ، التبريد في المنزل و المدرسة، التكنولوجيا مثل أضواء المرور التي تسمح بالمرور </a:t>
            </a:r>
            <a:r>
              <a:rPr lang="ar-KW" sz="3600" dirty="0" smtClean="0"/>
              <a:t>الآمن </a:t>
            </a:r>
            <a:r>
              <a:rPr lang="ar-KW" sz="3600" dirty="0"/>
              <a:t>على الطرق</a:t>
            </a:r>
            <a:r>
              <a:rPr lang="ar-KW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73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98821" y="989849"/>
            <a:ext cx="9144000" cy="2387600"/>
          </a:xfrm>
        </p:spPr>
        <p:txBody>
          <a:bodyPr/>
          <a:lstStyle/>
          <a:p>
            <a:r>
              <a:rPr lang="ar-KW" dirty="0"/>
              <a:t>استخدام التكنولوجيا ( إشارة المرور ) في عبور الطريق بأمان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711116" y="3730374"/>
            <a:ext cx="9144000" cy="2445837"/>
          </a:xfrm>
        </p:spPr>
        <p:txBody>
          <a:bodyPr>
            <a:norm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المفاهيم العلمية المتضمنة في الكفاية الخاصة: </a:t>
            </a:r>
          </a:p>
          <a:p>
            <a:r>
              <a:rPr lang="ar-KW" sz="2800" dirty="0"/>
              <a:t>1- </a:t>
            </a:r>
            <a:r>
              <a:rPr lang="ar-KW" sz="2800" dirty="0" smtClean="0"/>
              <a:t>لإشارة </a:t>
            </a:r>
            <a:r>
              <a:rPr lang="ar-KW" sz="2800" dirty="0"/>
              <a:t>المرور دور في تنظيم مرور السيارات.</a:t>
            </a:r>
          </a:p>
          <a:p>
            <a:r>
              <a:rPr lang="ar-KW" sz="2800" dirty="0"/>
              <a:t>2- التشغيل </a:t>
            </a:r>
            <a:r>
              <a:rPr lang="ar-KW" sz="2800" dirty="0" smtClean="0"/>
              <a:t>الآمن لإشارة المرور </a:t>
            </a:r>
            <a:r>
              <a:rPr lang="ar-KW" sz="2800" dirty="0"/>
              <a:t>يساعد في المحافظة على الحياة.</a:t>
            </a:r>
          </a:p>
          <a:p>
            <a:r>
              <a:rPr lang="ar-KW" sz="2800" b="1" dirty="0">
                <a:solidFill>
                  <a:srgbClr val="FF0000"/>
                </a:solidFill>
              </a:rPr>
              <a:t>مصادر التعلم: </a:t>
            </a:r>
            <a:r>
              <a:rPr lang="ar-KW" sz="2800" dirty="0"/>
              <a:t>فيديو ، حاسوب ، مسجل ، انترنت ، أوراق عمل.</a:t>
            </a:r>
          </a:p>
        </p:txBody>
      </p:sp>
    </p:spTree>
    <p:extLst>
      <p:ext uri="{BB962C8B-B14F-4D97-AF65-F5344CB8AC3E}">
        <p14:creationId xmlns:p14="http://schemas.microsoft.com/office/powerpoint/2010/main" val="10176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98647"/>
              </p:ext>
            </p:extLst>
          </p:nvPr>
        </p:nvGraphicFramePr>
        <p:xfrm>
          <a:off x="2983832" y="1138990"/>
          <a:ext cx="8855242" cy="5309936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5277853">
                  <a:extLst>
                    <a:ext uri="{9D8B030D-6E8A-4147-A177-3AD203B41FA5}">
                      <a16:colId xmlns="" xmlns:a16="http://schemas.microsoft.com/office/drawing/2014/main" val="3926080268"/>
                    </a:ext>
                  </a:extLst>
                </a:gridCol>
                <a:gridCol w="3577389">
                  <a:extLst>
                    <a:ext uri="{9D8B030D-6E8A-4147-A177-3AD203B41FA5}">
                      <a16:colId xmlns="" xmlns:a16="http://schemas.microsoft.com/office/drawing/2014/main" val="906917696"/>
                    </a:ext>
                  </a:extLst>
                </a:gridCol>
              </a:tblGrid>
              <a:tr h="1515429"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يستطيع المتعلم </a:t>
                      </a:r>
                      <a:r>
                        <a:rPr lang="ar-KW" sz="2000" dirty="0" smtClean="0"/>
                        <a:t>أن</a:t>
                      </a:r>
                      <a:r>
                        <a:rPr lang="ar-KW" sz="2000" dirty="0"/>
                        <a:t>:</a:t>
                      </a:r>
                    </a:p>
                    <a:p>
                      <a:pPr algn="ctr" rtl="1"/>
                      <a:r>
                        <a:rPr lang="ar-KW" sz="2000" dirty="0"/>
                        <a:t>( </a:t>
                      </a:r>
                      <a:r>
                        <a:rPr lang="ar-KW" sz="2000" dirty="0" smtClean="0"/>
                        <a:t>أمثلة </a:t>
                      </a:r>
                      <a:r>
                        <a:rPr lang="ar-KW" sz="2000" dirty="0"/>
                        <a:t>منوعة على الأنشطة الواردة في المنهج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ملاحظات عامة مهمة للمعلم عند تنفيذ النشاط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1318226"/>
                  </a:ext>
                </a:extLst>
              </a:tr>
              <a:tr h="3794507">
                <a:tc>
                  <a:txBody>
                    <a:bodyPr/>
                    <a:lstStyle/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نشاط تحفيزي مقترح :</a:t>
                      </a:r>
                    </a:p>
                    <a:p>
                      <a:pPr algn="just" rtl="1"/>
                      <a:r>
                        <a:rPr lang="ar-KW" sz="2000" dirty="0"/>
                        <a:t>اعرض </a:t>
                      </a:r>
                      <a:r>
                        <a:rPr lang="ar-KW" sz="2000" dirty="0" smtClean="0"/>
                        <a:t>أمام </a:t>
                      </a:r>
                      <a:r>
                        <a:rPr lang="ar-KW" sz="2000" dirty="0"/>
                        <a:t>المتعلمين صورة لشارع فيه مجموعة سيارات متداخلة . دع المتعلمين يكتشفون الخطأ في هذه الصورة </a:t>
                      </a:r>
                      <a:endParaRPr lang="ar-KW" sz="2000" dirty="0" smtClean="0"/>
                    </a:p>
                    <a:p>
                      <a:pPr algn="just" rtl="1"/>
                      <a:r>
                        <a:rPr lang="ar-KW" sz="2000" dirty="0" smtClean="0"/>
                        <a:t>و </a:t>
                      </a:r>
                      <a:r>
                        <a:rPr lang="ar-KW" sz="2000" dirty="0"/>
                        <a:t>يحلون المشكلة </a:t>
                      </a:r>
                      <a:r>
                        <a:rPr lang="ar-KW" sz="2000" dirty="0" smtClean="0"/>
                        <a:t>(إشارة </a:t>
                      </a:r>
                      <a:r>
                        <a:rPr lang="ar-KW" sz="2000" dirty="0"/>
                        <a:t>المرور في الصورة لا تعمل فهي معطلة</a:t>
                      </a:r>
                      <a:r>
                        <a:rPr lang="ar-KW" sz="2000" dirty="0" smtClean="0"/>
                        <a:t>).</a:t>
                      </a:r>
                      <a:endParaRPr lang="ar-KW" sz="2000" dirty="0"/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نوع النشاط: </a:t>
                      </a:r>
                      <a:r>
                        <a:rPr lang="ar-KW" sz="2000" dirty="0"/>
                        <a:t>عرض 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000" dirty="0"/>
                        <a:t>الملاحظة ، التواصل اللفظي ، التوقع.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000" dirty="0"/>
                        <a:t>مصور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زمن النشاط المقترح : </a:t>
                      </a:r>
                      <a:r>
                        <a:rPr lang="ar-KW" sz="2000" dirty="0"/>
                        <a:t>5 دقائق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استخدام استراتيجية العصف الذهني 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اعرض الصورة </a:t>
                      </a:r>
                      <a:r>
                        <a:rPr lang="ar-KW" sz="2000" dirty="0" smtClean="0"/>
                        <a:t>أمام </a:t>
                      </a:r>
                      <a:r>
                        <a:rPr lang="ar-KW" sz="2000" dirty="0"/>
                        <a:t>المتعلمين </a:t>
                      </a:r>
                      <a:endParaRPr lang="ar-KW" sz="2000" dirty="0" smtClean="0"/>
                    </a:p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ar-KW" sz="2000" dirty="0" smtClean="0"/>
                        <a:t>و</a:t>
                      </a:r>
                      <a:r>
                        <a:rPr lang="ar-KW" sz="2000" baseline="0" dirty="0" smtClean="0"/>
                        <a:t> </a:t>
                      </a:r>
                      <a:r>
                        <a:rPr lang="ar-KW" sz="2000" dirty="0" smtClean="0"/>
                        <a:t>اطلب </a:t>
                      </a:r>
                      <a:r>
                        <a:rPr lang="ar-KW" sz="2000" dirty="0"/>
                        <a:t>منهم اكتشاف الخطأ في هذه </a:t>
                      </a:r>
                      <a:r>
                        <a:rPr lang="ar-KW" sz="2000" dirty="0" smtClean="0"/>
                        <a:t>الصورة (عدم </a:t>
                      </a:r>
                      <a:r>
                        <a:rPr lang="ar-KW" sz="2000" dirty="0"/>
                        <a:t>وجود إشارات مرور تنظم السير – </a:t>
                      </a:r>
                      <a:r>
                        <a:rPr lang="ar-KW" sz="2000" dirty="0" smtClean="0"/>
                        <a:t>أو </a:t>
                      </a:r>
                      <a:r>
                        <a:rPr lang="ar-KW" sz="2000" dirty="0"/>
                        <a:t>وجود إشارات مرور لا </a:t>
                      </a:r>
                      <a:r>
                        <a:rPr lang="ar-KW" sz="2000" dirty="0" smtClean="0"/>
                        <a:t>تعمل).</a:t>
                      </a:r>
                      <a:endParaRPr lang="ar-KW" sz="2000" dirty="0"/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دع </a:t>
                      </a:r>
                      <a:r>
                        <a:rPr lang="ar-KW" sz="2000" dirty="0" smtClean="0"/>
                        <a:t>أحد </a:t>
                      </a:r>
                      <a:r>
                        <a:rPr lang="ar-KW" sz="2000" dirty="0"/>
                        <a:t>المتعلمين يرسم إشارة مرور على الصورة </a:t>
                      </a:r>
                      <a:r>
                        <a:rPr lang="ar-KW" sz="2000" dirty="0" smtClean="0"/>
                        <a:t>أو </a:t>
                      </a:r>
                      <a:r>
                        <a:rPr lang="ar-KW" sz="2000" dirty="0"/>
                        <a:t>يلون الإشارة بلون يدل على إمكانية العبور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224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37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14247"/>
              </p:ext>
            </p:extLst>
          </p:nvPr>
        </p:nvGraphicFramePr>
        <p:xfrm>
          <a:off x="3304674" y="930442"/>
          <a:ext cx="8550442" cy="5713083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5119015">
                  <a:extLst>
                    <a:ext uri="{9D8B030D-6E8A-4147-A177-3AD203B41FA5}">
                      <a16:colId xmlns="" xmlns:a16="http://schemas.microsoft.com/office/drawing/2014/main" val="3926080268"/>
                    </a:ext>
                  </a:extLst>
                </a:gridCol>
                <a:gridCol w="3431427">
                  <a:extLst>
                    <a:ext uri="{9D8B030D-6E8A-4147-A177-3AD203B41FA5}">
                      <a16:colId xmlns="" xmlns:a16="http://schemas.microsoft.com/office/drawing/2014/main" val="906917696"/>
                    </a:ext>
                  </a:extLst>
                </a:gridCol>
              </a:tblGrid>
              <a:tr h="1177929"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يستطيع المتعلم </a:t>
                      </a:r>
                      <a:r>
                        <a:rPr lang="ar-KW" sz="2000" dirty="0" smtClean="0"/>
                        <a:t>أن</a:t>
                      </a:r>
                      <a:r>
                        <a:rPr lang="ar-KW" sz="2000" dirty="0"/>
                        <a:t>:</a:t>
                      </a:r>
                    </a:p>
                    <a:p>
                      <a:pPr algn="ctr" rtl="1"/>
                      <a:r>
                        <a:rPr lang="ar-KW" sz="2000" dirty="0"/>
                        <a:t>( </a:t>
                      </a:r>
                      <a:r>
                        <a:rPr lang="ar-KW" sz="2000" dirty="0" smtClean="0"/>
                        <a:t>أمثلة </a:t>
                      </a:r>
                      <a:r>
                        <a:rPr lang="ar-KW" sz="2000" dirty="0"/>
                        <a:t>منوعة على الأنشطة الواردة في المنهج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ملاحظات عامة مهمة للمعلم عند تنفيذ النشاط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1318226"/>
                  </a:ext>
                </a:extLst>
              </a:tr>
              <a:tr h="4535154">
                <a:tc>
                  <a:txBody>
                    <a:bodyPr/>
                    <a:lstStyle/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نشاط1 : اصنع </a:t>
                      </a:r>
                      <a:r>
                        <a:rPr lang="ar-KW" sz="2000" b="1" dirty="0" smtClean="0">
                          <a:solidFill>
                            <a:srgbClr val="FF0000"/>
                          </a:solidFill>
                        </a:rPr>
                        <a:t>نموذجاً</a:t>
                      </a:r>
                      <a:endParaRPr lang="ar-KW" sz="2000" b="1" dirty="0">
                        <a:solidFill>
                          <a:srgbClr val="FF0000"/>
                        </a:solidFill>
                      </a:endParaRPr>
                    </a:p>
                    <a:p>
                      <a:pPr algn="just" rtl="1"/>
                      <a:r>
                        <a:rPr lang="ar-KW" sz="2000" dirty="0"/>
                        <a:t>اصنع </a:t>
                      </a:r>
                      <a:r>
                        <a:rPr lang="ar-KW" sz="2000" dirty="0" smtClean="0"/>
                        <a:t>نموذجاً </a:t>
                      </a:r>
                      <a:r>
                        <a:rPr lang="ar-KW" sz="2000" dirty="0"/>
                        <a:t>باستخدام الأدوات المناسبة </a:t>
                      </a:r>
                      <a:r>
                        <a:rPr lang="ar-KW" sz="2000" dirty="0" smtClean="0"/>
                        <a:t>(تقاطعات </a:t>
                      </a:r>
                      <a:r>
                        <a:rPr lang="ar-KW" sz="2000" dirty="0"/>
                        <a:t>طرق – إشارات مرور – </a:t>
                      </a:r>
                      <a:r>
                        <a:rPr lang="ar-KW" sz="2000" dirty="0" smtClean="0"/>
                        <a:t>سيارات).</a:t>
                      </a:r>
                      <a:endParaRPr lang="ar-KW" sz="2000" dirty="0"/>
                    </a:p>
                    <a:p>
                      <a:pPr algn="just" rtl="1"/>
                      <a:r>
                        <a:rPr lang="ar-KW" sz="2000" dirty="0"/>
                        <a:t>دع المتعلمين يصنعون نموذج تقاطع طرقات و إشارات مرور و نماذج سيارات مع الحرص على تنظيم المرور في هذا التقاطع.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نوع النشاط: </a:t>
                      </a:r>
                      <a:r>
                        <a:rPr lang="ar-KW" sz="2000" dirty="0"/>
                        <a:t>مجموعات (3 – 5) 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000" dirty="0"/>
                        <a:t>صنع النماذج – التمييز – التحليل – اتخاذ القرار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000" dirty="0"/>
                        <a:t>ورق مقوى </a:t>
                      </a:r>
                      <a:r>
                        <a:rPr lang="ar-KW" sz="2000" dirty="0" smtClean="0"/>
                        <a:t>أسود </a:t>
                      </a:r>
                      <a:r>
                        <a:rPr lang="ar-KW" sz="2000" dirty="0"/>
                        <a:t>اللون ، ورق لاصق </a:t>
                      </a:r>
                      <a:r>
                        <a:rPr lang="ar-KW" sz="2000" dirty="0" smtClean="0"/>
                        <a:t>أبيض </a:t>
                      </a:r>
                      <a:r>
                        <a:rPr lang="ar-KW" sz="2000" dirty="0"/>
                        <a:t>اللون ، </a:t>
                      </a:r>
                      <a:r>
                        <a:rPr lang="ar-KW" sz="2000" dirty="0" smtClean="0"/>
                        <a:t>أعواد </a:t>
                      </a:r>
                      <a:r>
                        <a:rPr lang="ar-KW" sz="2000" dirty="0"/>
                        <a:t>خشبية ، مقص بلاستيكي ، غراء ، أقلام تلوين ، نماذج سيارات صغيرة ، أشياء أخرى قد يحتاجها المتعلمون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زمن النشاط المقترح : </a:t>
                      </a:r>
                      <a:r>
                        <a:rPr lang="ar-KW" sz="2000" dirty="0"/>
                        <a:t>20 دقيقة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وزع على المتعلمين ورقة كبيرة تحتوي على خطوط أرضية </a:t>
                      </a:r>
                      <a:endParaRPr lang="ar-KW" sz="2000" dirty="0" smtClean="0"/>
                    </a:p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ar-KW" sz="2000" dirty="0" smtClean="0"/>
                        <a:t>و </a:t>
                      </a:r>
                      <a:r>
                        <a:rPr lang="ar-KW" sz="2000" dirty="0"/>
                        <a:t>تقاطعات أرضية مرسومة مختلفة . وزع عليهم أدوات كاملة لصنع نموذج تقاطع طرقات و إشارات مرور و نماذج سيارات.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اطلب منهم تنظيم المرور في هذا التقاطع من خلال استخدام إشارات المرور بألوانها الثلاث </a:t>
                      </a:r>
                      <a:r>
                        <a:rPr lang="ar-KW" sz="2000" dirty="0" smtClean="0"/>
                        <a:t>(أحمر -أصفر - أخضر</a:t>
                      </a:r>
                      <a:r>
                        <a:rPr lang="ar-KW" sz="2000" dirty="0"/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224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04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609804"/>
              </p:ext>
            </p:extLst>
          </p:nvPr>
        </p:nvGraphicFramePr>
        <p:xfrm>
          <a:off x="2908969" y="1072591"/>
          <a:ext cx="9079831" cy="518383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5234256">
                  <a:extLst>
                    <a:ext uri="{9D8B030D-6E8A-4147-A177-3AD203B41FA5}">
                      <a16:colId xmlns="" xmlns:a16="http://schemas.microsoft.com/office/drawing/2014/main" val="3926080268"/>
                    </a:ext>
                  </a:extLst>
                </a:gridCol>
                <a:gridCol w="3845575">
                  <a:extLst>
                    <a:ext uri="{9D8B030D-6E8A-4147-A177-3AD203B41FA5}">
                      <a16:colId xmlns="" xmlns:a16="http://schemas.microsoft.com/office/drawing/2014/main" val="906917696"/>
                    </a:ext>
                  </a:extLst>
                </a:gridCol>
              </a:tblGrid>
              <a:tr h="1225243">
                <a:tc>
                  <a:txBody>
                    <a:bodyPr/>
                    <a:lstStyle/>
                    <a:p>
                      <a:pPr algn="ctr" rtl="1"/>
                      <a:r>
                        <a:rPr lang="ar-KW" dirty="0"/>
                        <a:t>يستطيع المتعلم </a:t>
                      </a:r>
                      <a:r>
                        <a:rPr lang="ar-KW" dirty="0" smtClean="0"/>
                        <a:t>أن</a:t>
                      </a:r>
                      <a:r>
                        <a:rPr lang="ar-KW" dirty="0"/>
                        <a:t>:</a:t>
                      </a:r>
                    </a:p>
                    <a:p>
                      <a:pPr algn="ctr" rtl="1"/>
                      <a:r>
                        <a:rPr lang="ar-KW" dirty="0"/>
                        <a:t>( </a:t>
                      </a:r>
                      <a:r>
                        <a:rPr lang="ar-KW" dirty="0" smtClean="0"/>
                        <a:t>أمثلة </a:t>
                      </a:r>
                      <a:r>
                        <a:rPr lang="ar-KW" dirty="0"/>
                        <a:t>منوعة على الأنشطة الواردة في المنهج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dirty="0"/>
                        <a:t>ملاحظات عامة مهمة للمعلم عند تنفيذ النشاط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1318226"/>
                  </a:ext>
                </a:extLst>
              </a:tr>
              <a:tr h="3958587">
                <a:tc>
                  <a:txBody>
                    <a:bodyPr/>
                    <a:lstStyle/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نشاط2: </a:t>
                      </a:r>
                      <a:r>
                        <a:rPr lang="ar-KW" sz="2000" b="1" dirty="0" smtClean="0">
                          <a:solidFill>
                            <a:srgbClr val="FF0000"/>
                          </a:solidFill>
                        </a:rPr>
                        <a:t>أنا ألون </a:t>
                      </a:r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إشارة المرور</a:t>
                      </a:r>
                    </a:p>
                    <a:p>
                      <a:pPr algn="just" rtl="1"/>
                      <a:r>
                        <a:rPr lang="ar-KW" sz="2000" dirty="0"/>
                        <a:t>لون إشارة المرور باللون المناسب الذي تظهر به في الشارع. دع المتعلمين يلونون </a:t>
                      </a:r>
                      <a:r>
                        <a:rPr lang="ar-KW" sz="2000" dirty="0" smtClean="0"/>
                        <a:t>رسماً </a:t>
                      </a:r>
                      <a:r>
                        <a:rPr lang="ar-KW" sz="2000" dirty="0"/>
                        <a:t>لإشارة المرور و إشارة المشاة باللون المناسب لعبور الطريق </a:t>
                      </a:r>
                      <a:r>
                        <a:rPr lang="ar-KW" sz="2000" dirty="0" smtClean="0"/>
                        <a:t>(من </a:t>
                      </a:r>
                      <a:r>
                        <a:rPr lang="ar-KW" sz="2000" dirty="0"/>
                        <a:t>قبل السيارات و </a:t>
                      </a:r>
                      <a:r>
                        <a:rPr lang="ar-KW" sz="2000" dirty="0" smtClean="0"/>
                        <a:t>المشاة)، </a:t>
                      </a:r>
                      <a:r>
                        <a:rPr lang="ar-KW" sz="2000" dirty="0"/>
                        <a:t>ثم يلونون </a:t>
                      </a:r>
                      <a:r>
                        <a:rPr lang="ar-KW" sz="2000" dirty="0" smtClean="0"/>
                        <a:t>إضاءة </a:t>
                      </a:r>
                      <a:r>
                        <a:rPr lang="ar-KW" sz="2000" dirty="0"/>
                        <a:t>إشارة المرور عند عدم العبور في كتاب المتعلم .</a:t>
                      </a:r>
                    </a:p>
                    <a:p>
                      <a:pPr algn="just" rtl="1"/>
                      <a:endParaRPr lang="ar-KW" sz="2000" dirty="0"/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نوع النشاط: </a:t>
                      </a:r>
                      <a:r>
                        <a:rPr lang="ar-KW" sz="2000" dirty="0"/>
                        <a:t>فردي 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000" dirty="0"/>
                        <a:t>الملاحظة ، التحليل ، اتخاذ القرار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000" dirty="0"/>
                        <a:t>كتاب المتعلم ، أقلام تلوين خشبية، لوحة جاهزة تعبر عن مخطط لشارع و سيارات </a:t>
                      </a:r>
                      <a:endParaRPr lang="ar-KW" sz="2000" dirty="0" smtClean="0"/>
                    </a:p>
                    <a:p>
                      <a:pPr algn="just" rtl="1"/>
                      <a:r>
                        <a:rPr lang="ar-KW" sz="2000" dirty="0" smtClean="0"/>
                        <a:t>و </a:t>
                      </a:r>
                      <a:r>
                        <a:rPr lang="ar-KW" sz="2000" dirty="0"/>
                        <a:t>إشارات مرور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زمن النشاط المقترح : </a:t>
                      </a:r>
                      <a:r>
                        <a:rPr lang="ar-KW" sz="2000" dirty="0"/>
                        <a:t>10 دقائق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ناقش المتعلمين حول نتائجهم بعد إيجاد الحل .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نبه المتعلمين الى الربط بين صورة السيارة و </a:t>
                      </a:r>
                      <a:r>
                        <a:rPr lang="ar-KW" sz="2000" dirty="0" smtClean="0"/>
                        <a:t>إشارة </a:t>
                      </a:r>
                      <a:r>
                        <a:rPr lang="ar-KW" sz="2000" dirty="0"/>
                        <a:t>المرور والتأكيد على الخط الموجود في الصورة.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224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39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791326" y="1186530"/>
            <a:ext cx="9144000" cy="5182185"/>
          </a:xfrm>
        </p:spPr>
        <p:txBody>
          <a:bodyPr>
            <a:noAutofit/>
          </a:bodyPr>
          <a:lstStyle/>
          <a:p>
            <a:r>
              <a:rPr lang="ar-KW" sz="4400" b="1" dirty="0">
                <a:solidFill>
                  <a:srgbClr val="FF0000"/>
                </a:solidFill>
              </a:rPr>
              <a:t>القيم و </a:t>
            </a:r>
            <a:r>
              <a:rPr lang="ar-KW" sz="4400" b="1" dirty="0" smtClean="0">
                <a:solidFill>
                  <a:srgbClr val="FF0000"/>
                </a:solidFill>
              </a:rPr>
              <a:t>الأمن </a:t>
            </a:r>
            <a:r>
              <a:rPr lang="ar-KW" sz="4400" b="1" dirty="0">
                <a:solidFill>
                  <a:srgbClr val="FF0000"/>
                </a:solidFill>
              </a:rPr>
              <a:t>و السلامة </a:t>
            </a:r>
            <a:r>
              <a:rPr lang="ar-KW" sz="4400" dirty="0">
                <a:solidFill>
                  <a:srgbClr val="FF0000"/>
                </a:solidFill>
              </a:rPr>
              <a:t>: </a:t>
            </a:r>
            <a:r>
              <a:rPr lang="ar-KW" sz="4400" dirty="0"/>
              <a:t>نبه المتعلمين </a:t>
            </a:r>
            <a:r>
              <a:rPr lang="ar-KW" sz="4400" dirty="0" smtClean="0"/>
              <a:t>إلى </a:t>
            </a:r>
            <a:r>
              <a:rPr lang="ar-KW" sz="4400" dirty="0"/>
              <a:t>وضع حزام الأمان في السيارة و الالتزام بقواعد المرور </a:t>
            </a:r>
            <a:r>
              <a:rPr lang="ar-KW" sz="4400" dirty="0" smtClean="0"/>
              <a:t/>
            </a:r>
            <a:br>
              <a:rPr lang="ar-KW" sz="4400" dirty="0" smtClean="0"/>
            </a:br>
            <a:r>
              <a:rPr lang="ar-KW" sz="4400" dirty="0" smtClean="0"/>
              <a:t>و </a:t>
            </a:r>
            <a:r>
              <a:rPr lang="ar-KW" sz="4400" dirty="0"/>
              <a:t>التأكد من الإشارة قبل عبور الشارع و احترام شرطي المرور ومصاحبة الوالدين عند عبور الشارع</a:t>
            </a:r>
            <a:br>
              <a:rPr lang="ar-KW" sz="4400" dirty="0"/>
            </a:br>
            <a:r>
              <a:rPr lang="ar-KW" sz="4400" b="1" dirty="0">
                <a:solidFill>
                  <a:srgbClr val="FF0000"/>
                </a:solidFill>
              </a:rPr>
              <a:t>الكلمات الجديدة: </a:t>
            </a:r>
            <a:r>
              <a:rPr lang="ar-KW" sz="4400" dirty="0"/>
              <a:t>اعبر – لا اعبر – انطلق – استعد – قف – إشارة المرور</a:t>
            </a:r>
            <a:br>
              <a:rPr lang="ar-KW" sz="4400" dirty="0"/>
            </a:br>
            <a:r>
              <a:rPr lang="ar-KW" sz="4400" b="1" dirty="0">
                <a:solidFill>
                  <a:srgbClr val="FF0000"/>
                </a:solidFill>
              </a:rPr>
              <a:t>النشاط المنزلي: </a:t>
            </a:r>
            <a:r>
              <a:rPr lang="ar-KW" sz="4400" dirty="0"/>
              <a:t>بمساعدة </a:t>
            </a:r>
            <a:r>
              <a:rPr lang="ar-KW" sz="4400" dirty="0" smtClean="0"/>
              <a:t>الأهل </a:t>
            </a:r>
            <a:r>
              <a:rPr lang="ar-KW" sz="4400" dirty="0"/>
              <a:t>، قم بصنع إشارة المرور من مواد معاد استعمالها في </a:t>
            </a:r>
            <a:r>
              <a:rPr lang="ar-KW" sz="4400" dirty="0" smtClean="0"/>
              <a:t>المنزل.</a:t>
            </a:r>
            <a:endParaRPr lang="ar-KW" sz="4400" dirty="0"/>
          </a:p>
        </p:txBody>
      </p:sp>
    </p:spTree>
    <p:extLst>
      <p:ext uri="{BB962C8B-B14F-4D97-AF65-F5344CB8AC3E}">
        <p14:creationId xmlns:p14="http://schemas.microsoft.com/office/powerpoint/2010/main" val="3296748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03520" y="1162593"/>
            <a:ext cx="6074227" cy="4428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2975" y="2235815"/>
            <a:ext cx="42854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مقترح الدرس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39452" y="1042737"/>
            <a:ext cx="9031706" cy="5325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39452" y="882316"/>
            <a:ext cx="9031706" cy="5293895"/>
          </a:xfrm>
        </p:spPr>
        <p:txBody>
          <a:bodyPr>
            <a:no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الكفاية العامة 3: </a:t>
            </a:r>
            <a:r>
              <a:rPr lang="ar-KW" sz="3600" dirty="0"/>
              <a:t>الربط بين الأفكار العلمية و المحاولات مع العمليات التكنولوجية و المنتجات من </a:t>
            </a:r>
            <a:r>
              <a:rPr lang="ar-KW" sz="3600" dirty="0" smtClean="0"/>
              <a:t>أجل </a:t>
            </a:r>
            <a:r>
              <a:rPr lang="ar-KW" sz="3600" dirty="0"/>
              <a:t>حماية و رفع </a:t>
            </a:r>
            <a:r>
              <a:rPr lang="ar-KW" sz="3600" dirty="0" smtClean="0"/>
              <a:t/>
            </a:r>
            <a:br>
              <a:rPr lang="ar-KW" sz="3600" dirty="0" smtClean="0"/>
            </a:br>
            <a:r>
              <a:rPr lang="ar-KW" sz="3600" dirty="0" smtClean="0"/>
              <a:t>و </a:t>
            </a:r>
            <a:r>
              <a:rPr lang="ar-KW" sz="3600" dirty="0"/>
              <a:t>تعزيز و </a:t>
            </a:r>
            <a:r>
              <a:rPr lang="ar-KW" sz="3600" dirty="0" smtClean="0"/>
              <a:t>استدامة </a:t>
            </a:r>
            <a:r>
              <a:rPr lang="ar-KW" sz="3600" dirty="0"/>
              <a:t>البيئة الطبيعية و المجتمعية.</a:t>
            </a:r>
            <a:br>
              <a:rPr lang="ar-KW" sz="3600" dirty="0"/>
            </a:br>
            <a:r>
              <a:rPr lang="ar-KW" sz="3600" dirty="0"/>
              <a:t>الكفاية الخاصة:3-1 يتعرف على ويشير الى استخدام التكنولوجيا المعروفة في المنزل و المدرسة.</a:t>
            </a:r>
            <a:br>
              <a:rPr lang="ar-KW" sz="3600" dirty="0"/>
            </a:br>
            <a:r>
              <a:rPr lang="ar-KW" sz="3600" b="1" dirty="0">
                <a:solidFill>
                  <a:srgbClr val="FF0000"/>
                </a:solidFill>
              </a:rPr>
              <a:t>عدد الحصص المقترحة (5) الحصة 4 من 5</a:t>
            </a:r>
            <a:br>
              <a:rPr lang="ar-KW" sz="3600" b="1" dirty="0">
                <a:solidFill>
                  <a:srgbClr val="FF0000"/>
                </a:solidFill>
              </a:rPr>
            </a:br>
            <a:r>
              <a:rPr lang="ar-KW" sz="3600" b="1" dirty="0">
                <a:solidFill>
                  <a:srgbClr val="FF0000"/>
                </a:solidFill>
              </a:rPr>
              <a:t>معيار المنهج 3-1 : </a:t>
            </a:r>
            <a:r>
              <a:rPr lang="ar-KW" sz="3600" dirty="0"/>
              <a:t>يشير </a:t>
            </a:r>
            <a:r>
              <a:rPr lang="ar-KW" sz="3600" dirty="0" smtClean="0"/>
              <a:t>إلى </a:t>
            </a:r>
            <a:r>
              <a:rPr lang="ar-KW" sz="3600" dirty="0"/>
              <a:t>طرق التشغيل الآمنة للتكنولوجيا المختلفة المستخدمة لتكوين الضوء و الحرارة ، التبريد في المنزل و المدرسة، التكنولوجيا مثل أضواء المرور التي تسمح بالمرور </a:t>
            </a:r>
            <a:r>
              <a:rPr lang="ar-KW" sz="3600" dirty="0" smtClean="0"/>
              <a:t>الآمن </a:t>
            </a:r>
            <a:r>
              <a:rPr lang="ar-KW" sz="3600" dirty="0"/>
              <a:t>على الطرق</a:t>
            </a:r>
            <a:r>
              <a:rPr lang="ar-KW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73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98821" y="989849"/>
            <a:ext cx="9144000" cy="2387600"/>
          </a:xfrm>
        </p:spPr>
        <p:txBody>
          <a:bodyPr/>
          <a:lstStyle/>
          <a:p>
            <a:r>
              <a:rPr lang="ar-KW" dirty="0"/>
              <a:t>استخدام التكنولوجيا ( إشارة المرور ) في عبور الطريق بأمان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711116" y="3730374"/>
            <a:ext cx="9144000" cy="2445837"/>
          </a:xfrm>
        </p:spPr>
        <p:txBody>
          <a:bodyPr>
            <a:normAutofit/>
          </a:bodyPr>
          <a:lstStyle/>
          <a:p>
            <a:r>
              <a:rPr lang="ar-KW" sz="2800" b="1" dirty="0">
                <a:solidFill>
                  <a:srgbClr val="FF0000"/>
                </a:solidFill>
              </a:rPr>
              <a:t>المفاهيم العلمية المتضمنة في الكفاية الخاصة: </a:t>
            </a:r>
          </a:p>
          <a:p>
            <a:r>
              <a:rPr lang="ar-KW" sz="2800" dirty="0"/>
              <a:t>1- </a:t>
            </a:r>
            <a:r>
              <a:rPr lang="ar-KW" sz="2800" dirty="0" smtClean="0"/>
              <a:t>لإشارة </a:t>
            </a:r>
            <a:r>
              <a:rPr lang="ar-KW" sz="2800" dirty="0"/>
              <a:t>المرور دور في تنظيم مرور السيارات.</a:t>
            </a:r>
          </a:p>
          <a:p>
            <a:r>
              <a:rPr lang="ar-KW" sz="2800" dirty="0"/>
              <a:t>2- التشغيل </a:t>
            </a:r>
            <a:r>
              <a:rPr lang="ar-KW" sz="2800" dirty="0" smtClean="0"/>
              <a:t>الآمن لإشارة </a:t>
            </a:r>
            <a:r>
              <a:rPr lang="ar-KW" sz="2800" dirty="0"/>
              <a:t>المرور و يساعد في المحافظة على الحياة.</a:t>
            </a:r>
          </a:p>
          <a:p>
            <a:r>
              <a:rPr lang="ar-KW" sz="2800" b="1" dirty="0">
                <a:solidFill>
                  <a:srgbClr val="FF0000"/>
                </a:solidFill>
              </a:rPr>
              <a:t>مصادر التعلم: </a:t>
            </a:r>
            <a:r>
              <a:rPr lang="ar-KW" sz="2800" dirty="0"/>
              <a:t>فيديو ، حاسوب ، مسجل ، انترنت ، أوراق عمل.</a:t>
            </a:r>
          </a:p>
        </p:txBody>
      </p:sp>
    </p:spTree>
    <p:extLst>
      <p:ext uri="{BB962C8B-B14F-4D97-AF65-F5344CB8AC3E}">
        <p14:creationId xmlns:p14="http://schemas.microsoft.com/office/powerpoint/2010/main" val="101766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932"/>
              </p:ext>
            </p:extLst>
          </p:nvPr>
        </p:nvGraphicFramePr>
        <p:xfrm>
          <a:off x="2983832" y="1138990"/>
          <a:ext cx="8855242" cy="530993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277853">
                  <a:extLst>
                    <a:ext uri="{9D8B030D-6E8A-4147-A177-3AD203B41FA5}">
                      <a16:colId xmlns="" xmlns:a16="http://schemas.microsoft.com/office/drawing/2014/main" val="3926080268"/>
                    </a:ext>
                  </a:extLst>
                </a:gridCol>
                <a:gridCol w="3577389">
                  <a:extLst>
                    <a:ext uri="{9D8B030D-6E8A-4147-A177-3AD203B41FA5}">
                      <a16:colId xmlns="" xmlns:a16="http://schemas.microsoft.com/office/drawing/2014/main" val="906917696"/>
                    </a:ext>
                  </a:extLst>
                </a:gridCol>
              </a:tblGrid>
              <a:tr h="1515429"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يستطيع المتعلم </a:t>
                      </a:r>
                      <a:r>
                        <a:rPr lang="ar-KW" sz="2000" dirty="0" smtClean="0"/>
                        <a:t>أن</a:t>
                      </a:r>
                      <a:r>
                        <a:rPr lang="ar-KW" sz="2000" dirty="0"/>
                        <a:t>:</a:t>
                      </a:r>
                    </a:p>
                    <a:p>
                      <a:pPr algn="ctr" rtl="1"/>
                      <a:r>
                        <a:rPr lang="ar-KW" sz="2000" dirty="0"/>
                        <a:t>( </a:t>
                      </a:r>
                      <a:r>
                        <a:rPr lang="ar-KW" sz="2000" dirty="0" smtClean="0"/>
                        <a:t>أمثلة </a:t>
                      </a:r>
                      <a:r>
                        <a:rPr lang="ar-KW" sz="2000" dirty="0"/>
                        <a:t>منوعة على الأنشطة الواردة في المنهج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ملاحظات عامة مهمة للمعلم عند تنفيذ النشاط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1318226"/>
                  </a:ext>
                </a:extLst>
              </a:tr>
              <a:tr h="3794507">
                <a:tc>
                  <a:txBody>
                    <a:bodyPr/>
                    <a:lstStyle/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نشاط تحفيزي مقترح :</a:t>
                      </a:r>
                    </a:p>
                    <a:p>
                      <a:pPr algn="just" rtl="1"/>
                      <a:r>
                        <a:rPr lang="ar-KW" sz="2000" dirty="0"/>
                        <a:t>يتم استخدام لعبة تعلمية </a:t>
                      </a:r>
                      <a:r>
                        <a:rPr lang="ar-KW" sz="2000" dirty="0" smtClean="0"/>
                        <a:t>باستخدام الآيباد </a:t>
                      </a:r>
                      <a:r>
                        <a:rPr lang="ar-KW" sz="2000" dirty="0"/>
                        <a:t>عبارة عن مجموعة طرق مزدحمة بالسيارات ثم يتم </a:t>
                      </a:r>
                      <a:r>
                        <a:rPr lang="ar-KW" sz="2000" dirty="0" smtClean="0"/>
                        <a:t>أخذ </a:t>
                      </a:r>
                      <a:r>
                        <a:rPr lang="ar-KW" sz="2000" dirty="0"/>
                        <a:t>رأي المتعلمين حول الطرق السليمة لتنظيمها.</a:t>
                      </a:r>
                    </a:p>
                    <a:p>
                      <a:pPr algn="just" rtl="1"/>
                      <a:endParaRPr lang="ar-KW" sz="2000" dirty="0"/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نوع النشاط: </a:t>
                      </a:r>
                      <a:r>
                        <a:rPr lang="ar-KW" sz="2000" dirty="0"/>
                        <a:t>مجموعات 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000" dirty="0"/>
                        <a:t>الملاحظة ، التواصل اللفظي ، التوقع.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000" dirty="0"/>
                        <a:t>جهاز آ</a:t>
                      </a:r>
                      <a:r>
                        <a:rPr lang="ar-KW" sz="2000" dirty="0" smtClean="0"/>
                        <a:t>يباد</a:t>
                      </a:r>
                      <a:endParaRPr lang="ar-KW" sz="2000" dirty="0"/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زمن النشاط المقترح : </a:t>
                      </a:r>
                      <a:r>
                        <a:rPr lang="ar-KW" sz="2000" dirty="0"/>
                        <a:t>5 دقائق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استخدام استراتيجية اللعبة التعلمية </a:t>
                      </a:r>
                      <a:endParaRPr lang="ar-KW" sz="2000" dirty="0" smtClean="0"/>
                    </a:p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ar-KW" sz="2000" dirty="0" smtClean="0"/>
                        <a:t>و </a:t>
                      </a:r>
                      <a:r>
                        <a:rPr lang="ar-KW" sz="2000" dirty="0"/>
                        <a:t>العصف الذهني 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يقوم </a:t>
                      </a:r>
                      <a:r>
                        <a:rPr lang="ar-KW" sz="2000" dirty="0" smtClean="0"/>
                        <a:t>المتعلمون </a:t>
                      </a:r>
                      <a:r>
                        <a:rPr lang="ar-KW" sz="2000" dirty="0"/>
                        <a:t>بلعب اللعبة ثم مناقشة </a:t>
                      </a:r>
                      <a:r>
                        <a:rPr lang="ar-KW" sz="2000" dirty="0" smtClean="0"/>
                        <a:t>الطرق </a:t>
                      </a:r>
                      <a:r>
                        <a:rPr lang="ar-KW" sz="2000" dirty="0"/>
                        <a:t>المختارة من قبل كل مجموعة لحل الازدحام في الشارع.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224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37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3075" t="17766" r="21357" b="5397"/>
          <a:stretch/>
        </p:blipFill>
        <p:spPr>
          <a:xfrm>
            <a:off x="6897189" y="4062859"/>
            <a:ext cx="4344523" cy="240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4"/>
          <p:cNvGrpSpPr/>
          <p:nvPr/>
        </p:nvGrpSpPr>
        <p:grpSpPr>
          <a:xfrm>
            <a:off x="2248113" y="497848"/>
            <a:ext cx="8405036" cy="3335775"/>
            <a:chOff x="1366962" y="262735"/>
            <a:chExt cx="5921253" cy="256982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1366962" y="262735"/>
              <a:ext cx="5921253" cy="2338346"/>
            </a:xfrm>
            <a:prstGeom prst="roundRect">
              <a:avLst>
                <a:gd name="adj" fmla="val 10000"/>
              </a:avLst>
            </a:prstGeom>
            <a:grpFill/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412519" y="308292"/>
              <a:ext cx="5830139" cy="2524271"/>
            </a:xfrm>
            <a:prstGeom prst="rect">
              <a:avLst/>
            </a:prstGeom>
            <a:grpFill/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KW" sz="4400" b="1" dirty="0" smtClean="0">
                  <a:latin typeface="Arial" panose="020B0604020202020204" pitchFamily="34" charset="0"/>
                </a:rPr>
                <a:t>الكفاية </a:t>
              </a:r>
              <a:r>
                <a:rPr lang="ar-KW" sz="4400" b="1" dirty="0">
                  <a:latin typeface="Arial" panose="020B0604020202020204" pitchFamily="34" charset="0"/>
                </a:rPr>
                <a:t>الخاصة </a:t>
              </a:r>
              <a:r>
                <a:rPr lang="ar-KW" sz="4400" b="1" dirty="0" smtClean="0">
                  <a:latin typeface="Arial" panose="020B0604020202020204" pitchFamily="34" charset="0"/>
                </a:rPr>
                <a:t>3-1 للصف </a:t>
              </a:r>
              <a:r>
                <a:rPr lang="ar-KW" sz="4400" b="1" dirty="0">
                  <a:latin typeface="Arial" panose="020B0604020202020204" pitchFamily="34" charset="0"/>
                </a:rPr>
                <a:t>الأول </a:t>
              </a:r>
              <a:endParaRPr lang="ar-KW" sz="4400" b="1" dirty="0" smtClean="0">
                <a:latin typeface="Arial" panose="020B0604020202020204" pitchFamily="34" charset="0"/>
              </a:endParaRP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KW" sz="4400" b="1" dirty="0" smtClean="0">
                  <a:latin typeface="Arial" panose="020B0604020202020204" pitchFamily="34" charset="0"/>
                </a:rPr>
                <a:t>الحصة </a:t>
              </a:r>
              <a:r>
                <a:rPr lang="ar-KW" sz="4400" b="1" dirty="0" smtClean="0">
                  <a:latin typeface="Arial" panose="020B0604020202020204" pitchFamily="34" charset="0"/>
                </a:rPr>
                <a:t>(4من </a:t>
              </a:r>
              <a:r>
                <a:rPr lang="ar-KW" sz="4400" b="1" dirty="0" smtClean="0">
                  <a:latin typeface="Arial" panose="020B0604020202020204" pitchFamily="34" charset="0"/>
                </a:rPr>
                <a:t>5)</a:t>
              </a:r>
              <a:endParaRPr lang="ar-KW" sz="4400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8" descr="logo"/>
          <p:cNvPicPr/>
          <p:nvPr/>
        </p:nvPicPr>
        <p:blipFill rotWithShape="1">
          <a:blip r:embed="rId3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4"/>
          <a:stretch/>
        </p:blipFill>
        <p:spPr bwMode="auto">
          <a:xfrm>
            <a:off x="10737536" y="566483"/>
            <a:ext cx="983631" cy="86682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1857938" y="4711973"/>
            <a:ext cx="4322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KW" sz="3600" b="1" dirty="0"/>
              <a:t>إعداد </a:t>
            </a:r>
            <a:r>
              <a:rPr lang="ar-KW" sz="3600" b="1" dirty="0" smtClean="0"/>
              <a:t>التوجيه الفني للعلوم </a:t>
            </a:r>
          </a:p>
          <a:p>
            <a:pPr algn="ctr" rtl="1"/>
            <a:r>
              <a:rPr lang="ar-KW" sz="3600" b="1" dirty="0" smtClean="0"/>
              <a:t>منطقة حولي التعليمية</a:t>
            </a:r>
            <a:endParaRPr lang="ar-KW" sz="3600" b="1" dirty="0"/>
          </a:p>
        </p:txBody>
      </p:sp>
      <p:sp>
        <p:nvSpPr>
          <p:cNvPr id="11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62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296164"/>
              </p:ext>
            </p:extLst>
          </p:nvPr>
        </p:nvGraphicFramePr>
        <p:xfrm>
          <a:off x="3331029" y="1138990"/>
          <a:ext cx="8508045" cy="5653787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508045">
                  <a:extLst>
                    <a:ext uri="{9D8B030D-6E8A-4147-A177-3AD203B41FA5}">
                      <a16:colId xmlns="" xmlns:a16="http://schemas.microsoft.com/office/drawing/2014/main" val="3926080268"/>
                    </a:ext>
                  </a:extLst>
                </a:gridCol>
              </a:tblGrid>
              <a:tr h="1515429">
                <a:tc>
                  <a:txBody>
                    <a:bodyPr/>
                    <a:lstStyle/>
                    <a:p>
                      <a:pPr algn="ctr" rtl="1"/>
                      <a:r>
                        <a:rPr lang="ar-KW" sz="3600" dirty="0"/>
                        <a:t>صور اللعبة التعلمية </a:t>
                      </a:r>
                    </a:p>
                    <a:p>
                      <a:pPr algn="ctr" rtl="1"/>
                      <a:endParaRPr lang="ar-KW" sz="2000" dirty="0"/>
                    </a:p>
                    <a:p>
                      <a:pPr algn="ctr" rtl="1"/>
                      <a:r>
                        <a:rPr lang="en-US" sz="2000" dirty="0"/>
                        <a:t>Road crisis </a:t>
                      </a:r>
                    </a:p>
                    <a:p>
                      <a:pPr algn="ctr" rtl="1"/>
                      <a:r>
                        <a:rPr lang="en-US" sz="2000" dirty="0"/>
                        <a:t>Or</a:t>
                      </a:r>
                    </a:p>
                    <a:p>
                      <a:pPr algn="ctr" rtl="1"/>
                      <a:r>
                        <a:rPr lang="en-US" sz="2000" dirty="0"/>
                        <a:t>City rush</a:t>
                      </a:r>
                      <a:endParaRPr lang="ar-KW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1318226"/>
                  </a:ext>
                </a:extLst>
              </a:tr>
              <a:tr h="3794507">
                <a:tc>
                  <a:txBody>
                    <a:bodyPr/>
                    <a:lstStyle/>
                    <a:p>
                      <a:pPr rtl="1"/>
                      <a:endParaRPr lang="ar-KW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2247972"/>
                  </a:ext>
                </a:extLst>
              </a:tr>
            </a:tbl>
          </a:graphicData>
        </a:graphic>
      </p:graphicFrame>
      <p:pic>
        <p:nvPicPr>
          <p:cNvPr id="3" name="Picture 2" descr="IMG_0606.PNG"/>
          <p:cNvPicPr>
            <a:picLocks noChangeAspect="1"/>
          </p:cNvPicPr>
          <p:nvPr/>
        </p:nvPicPr>
        <p:blipFill>
          <a:blip r:embed="rId2"/>
          <a:srcRect l="26334" t="18857" r="64095" b="63238"/>
          <a:stretch>
            <a:fillRect/>
          </a:stretch>
        </p:blipFill>
        <p:spPr>
          <a:xfrm>
            <a:off x="4153987" y="3107598"/>
            <a:ext cx="2207623" cy="3097259"/>
          </a:xfrm>
          <a:prstGeom prst="rect">
            <a:avLst/>
          </a:prstGeom>
        </p:spPr>
      </p:pic>
      <p:pic>
        <p:nvPicPr>
          <p:cNvPr id="5" name="Picture 4" descr="IMG_0608.PNG"/>
          <p:cNvPicPr>
            <a:picLocks noChangeAspect="1"/>
          </p:cNvPicPr>
          <p:nvPr/>
        </p:nvPicPr>
        <p:blipFill>
          <a:blip r:embed="rId3"/>
          <a:srcRect l="26121" t="16860" r="63593" b="65235"/>
          <a:stretch>
            <a:fillRect/>
          </a:stretch>
        </p:blipFill>
        <p:spPr>
          <a:xfrm>
            <a:off x="8412481" y="3187337"/>
            <a:ext cx="2090058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72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303422"/>
              </p:ext>
            </p:extLst>
          </p:nvPr>
        </p:nvGraphicFramePr>
        <p:xfrm>
          <a:off x="3304674" y="930442"/>
          <a:ext cx="8550442" cy="5713083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119015">
                  <a:extLst>
                    <a:ext uri="{9D8B030D-6E8A-4147-A177-3AD203B41FA5}">
                      <a16:colId xmlns="" xmlns:a16="http://schemas.microsoft.com/office/drawing/2014/main" val="3926080268"/>
                    </a:ext>
                  </a:extLst>
                </a:gridCol>
                <a:gridCol w="3431427">
                  <a:extLst>
                    <a:ext uri="{9D8B030D-6E8A-4147-A177-3AD203B41FA5}">
                      <a16:colId xmlns="" xmlns:a16="http://schemas.microsoft.com/office/drawing/2014/main" val="906917696"/>
                    </a:ext>
                  </a:extLst>
                </a:gridCol>
              </a:tblGrid>
              <a:tr h="1177929"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يستطيع المتعلم </a:t>
                      </a:r>
                      <a:r>
                        <a:rPr lang="ar-KW" sz="2000" dirty="0" smtClean="0"/>
                        <a:t>أن</a:t>
                      </a:r>
                      <a:r>
                        <a:rPr lang="ar-KW" sz="2000" dirty="0"/>
                        <a:t>:</a:t>
                      </a:r>
                    </a:p>
                    <a:p>
                      <a:pPr algn="ctr" rtl="1"/>
                      <a:r>
                        <a:rPr lang="ar-KW" sz="2000" dirty="0"/>
                        <a:t>( </a:t>
                      </a:r>
                      <a:r>
                        <a:rPr lang="ar-KW" sz="2000" dirty="0" smtClean="0"/>
                        <a:t>أمثلة </a:t>
                      </a:r>
                      <a:r>
                        <a:rPr lang="ar-KW" sz="2000" dirty="0"/>
                        <a:t>منوعة على الأنشطة الواردة في المنهج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2000" dirty="0"/>
                        <a:t>ملاحظات عامة مهمة للمعلم عند تنفيذ النشاط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1318226"/>
                  </a:ext>
                </a:extLst>
              </a:tr>
              <a:tr h="4535154">
                <a:tc>
                  <a:txBody>
                    <a:bodyPr/>
                    <a:lstStyle/>
                    <a:p>
                      <a:pPr algn="just" rtl="1"/>
                      <a:r>
                        <a:rPr lang="ar-KW" sz="2000" b="1" dirty="0" smtClean="0">
                          <a:solidFill>
                            <a:srgbClr val="FF0000"/>
                          </a:solidFill>
                        </a:rPr>
                        <a:t>نشاط1 </a:t>
                      </a:r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: نشاط بديل مقترح : محاكاة الشوارع</a:t>
                      </a:r>
                    </a:p>
                    <a:p>
                      <a:pPr algn="just" rtl="1"/>
                      <a:r>
                        <a:rPr lang="ar-KW" sz="2000" dirty="0"/>
                        <a:t>وضع سجادة مرسوم عليها تقاطعات لطرق و شوارع و وضع الإشارات المناسبة.</a:t>
                      </a:r>
                    </a:p>
                    <a:p>
                      <a:pPr algn="just" rtl="1"/>
                      <a:r>
                        <a:rPr lang="ar-KW" sz="2000" dirty="0"/>
                        <a:t>نوع النشاط: مجموعات (3 – 5) 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000" dirty="0"/>
                        <a:t>صنع النماذج – التمييز – التحليل – اتخاذ القرار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المواد المستخدمة في النشاط: </a:t>
                      </a:r>
                      <a:r>
                        <a:rPr lang="ar-KW" sz="2000" dirty="0"/>
                        <a:t>سجادة مرسوم عليها طرق ، إشارة مرور </a:t>
                      </a:r>
                      <a:r>
                        <a:rPr lang="ar-KW" sz="2000" dirty="0" smtClean="0"/>
                        <a:t>إلكترونية </a:t>
                      </a:r>
                      <a:r>
                        <a:rPr lang="ar-KW" sz="2000" dirty="0"/>
                        <a:t>باستخدام الايباد، نماذج مصورة لإشارات المرور و سيارات </a:t>
                      </a:r>
                      <a:r>
                        <a:rPr lang="ar-KW" sz="2000" dirty="0" smtClean="0"/>
                        <a:t>.</a:t>
                      </a:r>
                      <a:endParaRPr lang="ar-KW" sz="2000" dirty="0"/>
                    </a:p>
                    <a:p>
                      <a:pPr algn="just" rtl="1"/>
                      <a:r>
                        <a:rPr lang="ar-KW" sz="2000" dirty="0"/>
                        <a:t>زمن النشاط المقترح : 20 دقيقة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استراتيجية لعب الأدوار.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يتم توزيع المتعلمين على السجادة بشكل عشوائي ثم يقوم المتعلمون بالتوجه </a:t>
                      </a:r>
                      <a:r>
                        <a:rPr lang="ar-KW" sz="2000" dirty="0" smtClean="0"/>
                        <a:t>إلى </a:t>
                      </a:r>
                      <a:r>
                        <a:rPr lang="ar-KW" sz="2000" dirty="0"/>
                        <a:t>المكان المناسب </a:t>
                      </a:r>
                      <a:r>
                        <a:rPr lang="ar-KW" sz="2000" dirty="0" smtClean="0"/>
                        <a:t>كلاً </a:t>
                      </a:r>
                      <a:r>
                        <a:rPr lang="ar-KW" sz="2000" dirty="0"/>
                        <a:t>حسب الإشارة المرورية الموجودة لديه و حسب توزيع السيارات. </a:t>
                      </a:r>
                      <a:r>
                        <a:rPr lang="ar-KW" sz="2000" dirty="0" smtClean="0"/>
                        <a:t>(يقوم </a:t>
                      </a:r>
                      <a:r>
                        <a:rPr lang="ar-KW" sz="2000" dirty="0"/>
                        <a:t>المتعلمون بلعب دور السيارات </a:t>
                      </a:r>
                      <a:endParaRPr lang="ar-KW" sz="2000" dirty="0" smtClean="0"/>
                    </a:p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ar-KW" sz="2000" dirty="0" smtClean="0"/>
                        <a:t>و </a:t>
                      </a:r>
                      <a:r>
                        <a:rPr lang="ar-KW" sz="2000" dirty="0"/>
                        <a:t>إشارات المرور).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endParaRPr lang="ar-KW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224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042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91287"/>
              </p:ext>
            </p:extLst>
          </p:nvPr>
        </p:nvGraphicFramePr>
        <p:xfrm>
          <a:off x="4010297" y="1138990"/>
          <a:ext cx="7828777" cy="530993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7828777">
                  <a:extLst>
                    <a:ext uri="{9D8B030D-6E8A-4147-A177-3AD203B41FA5}">
                      <a16:colId xmlns="" xmlns:a16="http://schemas.microsoft.com/office/drawing/2014/main" val="3926080268"/>
                    </a:ext>
                  </a:extLst>
                </a:gridCol>
              </a:tblGrid>
              <a:tr h="1515429">
                <a:tc>
                  <a:txBody>
                    <a:bodyPr/>
                    <a:lstStyle/>
                    <a:p>
                      <a:pPr algn="ctr" rtl="1"/>
                      <a:r>
                        <a:rPr lang="ar-KW" sz="3600" dirty="0"/>
                        <a:t>صورة السجادة و المصورات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1318226"/>
                  </a:ext>
                </a:extLst>
              </a:tr>
              <a:tr h="3794507">
                <a:tc>
                  <a:txBody>
                    <a:bodyPr/>
                    <a:lstStyle/>
                    <a:p>
                      <a:pPr rtl="1"/>
                      <a:endParaRPr lang="ar-KW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2247972"/>
                  </a:ext>
                </a:extLst>
              </a:tr>
            </a:tbl>
          </a:graphicData>
        </a:graphic>
      </p:graphicFrame>
      <p:pic>
        <p:nvPicPr>
          <p:cNvPr id="4" name="Picture 3" descr="02570953-roomshot-playtime_roomshot_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5149" y="2860764"/>
            <a:ext cx="4073434" cy="33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9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40946"/>
              </p:ext>
            </p:extLst>
          </p:nvPr>
        </p:nvGraphicFramePr>
        <p:xfrm>
          <a:off x="2908969" y="1072591"/>
          <a:ext cx="9079831" cy="518383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234256">
                  <a:extLst>
                    <a:ext uri="{9D8B030D-6E8A-4147-A177-3AD203B41FA5}">
                      <a16:colId xmlns="" xmlns:a16="http://schemas.microsoft.com/office/drawing/2014/main" val="3926080268"/>
                    </a:ext>
                  </a:extLst>
                </a:gridCol>
                <a:gridCol w="3845575">
                  <a:extLst>
                    <a:ext uri="{9D8B030D-6E8A-4147-A177-3AD203B41FA5}">
                      <a16:colId xmlns="" xmlns:a16="http://schemas.microsoft.com/office/drawing/2014/main" val="906917696"/>
                    </a:ext>
                  </a:extLst>
                </a:gridCol>
              </a:tblGrid>
              <a:tr h="1225243">
                <a:tc>
                  <a:txBody>
                    <a:bodyPr/>
                    <a:lstStyle/>
                    <a:p>
                      <a:pPr algn="ctr" rtl="1"/>
                      <a:r>
                        <a:rPr lang="ar-KW" dirty="0"/>
                        <a:t>يستطيع المتعلم </a:t>
                      </a:r>
                      <a:r>
                        <a:rPr lang="ar-KW" dirty="0" smtClean="0"/>
                        <a:t>أن</a:t>
                      </a:r>
                      <a:r>
                        <a:rPr lang="ar-KW" dirty="0"/>
                        <a:t>:</a:t>
                      </a:r>
                    </a:p>
                    <a:p>
                      <a:pPr algn="ctr" rtl="1"/>
                      <a:r>
                        <a:rPr lang="ar-KW" dirty="0"/>
                        <a:t>( </a:t>
                      </a:r>
                      <a:r>
                        <a:rPr lang="ar-KW" dirty="0" smtClean="0"/>
                        <a:t>أمثلة </a:t>
                      </a:r>
                      <a:r>
                        <a:rPr lang="ar-KW" dirty="0"/>
                        <a:t>منوعة على الأنشطة الواردة في المنهج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dirty="0"/>
                        <a:t>ملاحظات عامة مهمة للمعلم عند تنفيذ النشاط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1318226"/>
                  </a:ext>
                </a:extLst>
              </a:tr>
              <a:tr h="3958587">
                <a:tc>
                  <a:txBody>
                    <a:bodyPr/>
                    <a:lstStyle/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نشاط2: نشاط بديل مقترح  : اكتشف الخطأ</a:t>
                      </a:r>
                    </a:p>
                    <a:p>
                      <a:pPr algn="just" rtl="1"/>
                      <a:r>
                        <a:rPr lang="ar-KW" sz="2000" dirty="0"/>
                        <a:t>يتم </a:t>
                      </a:r>
                      <a:r>
                        <a:rPr lang="ar-KW" sz="2000" dirty="0" smtClean="0"/>
                        <a:t>توزيع </a:t>
                      </a:r>
                      <a:r>
                        <a:rPr lang="ar-KW" sz="2000" dirty="0"/>
                        <a:t>صور على المتعلمين و يكتشفون الخطأ فيها ثم يطبق نشاط رقم 2 في الكتاب ( يوجد نشاط مقترح)</a:t>
                      </a:r>
                    </a:p>
                    <a:p>
                      <a:pPr algn="just" rtl="1"/>
                      <a:endParaRPr lang="ar-KW" sz="2000" dirty="0"/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نوع النشاط: </a:t>
                      </a:r>
                      <a:r>
                        <a:rPr lang="ar-KW" sz="2000" dirty="0"/>
                        <a:t>مجموعات  ثم فردي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المهارات المكتسبة : </a:t>
                      </a:r>
                      <a:r>
                        <a:rPr lang="ar-KW" sz="2000" dirty="0"/>
                        <a:t>الملاحظة ، التحليل ، اتخاذ القرار</a:t>
                      </a:r>
                    </a:p>
                    <a:p>
                      <a:pPr algn="just" rtl="1"/>
                      <a:r>
                        <a:rPr lang="ar-KW" sz="2000" dirty="0"/>
                        <a:t>المواد المستخدمة في النشاط: كتاب المتعلم ، أقلام تلوين خشبية، مصورات</a:t>
                      </a:r>
                    </a:p>
                    <a:p>
                      <a:pPr algn="just" rtl="1"/>
                      <a:r>
                        <a:rPr lang="ar-KW" sz="2000" b="1" dirty="0">
                          <a:solidFill>
                            <a:srgbClr val="FF0000"/>
                          </a:solidFill>
                        </a:rPr>
                        <a:t>زمن النشاط المقترح : </a:t>
                      </a:r>
                      <a:r>
                        <a:rPr lang="ar-KW" sz="2000" dirty="0"/>
                        <a:t>10 دقائق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تراكيب </a:t>
                      </a:r>
                      <a:r>
                        <a:rPr lang="ar-KW" sz="2000" dirty="0" err="1"/>
                        <a:t>كيجن</a:t>
                      </a:r>
                      <a:r>
                        <a:rPr lang="ar-KW" sz="2000" dirty="0"/>
                        <a:t>.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يكتشف </a:t>
                      </a:r>
                      <a:r>
                        <a:rPr lang="ar-KW" sz="2000" dirty="0" smtClean="0"/>
                        <a:t>أن </a:t>
                      </a:r>
                      <a:r>
                        <a:rPr lang="ar-KW" sz="2000" dirty="0"/>
                        <a:t>إشارة المرور لونها غير مناسب للصورة </a:t>
                      </a:r>
                      <a:r>
                        <a:rPr lang="ar-KW" sz="2000" dirty="0" smtClean="0"/>
                        <a:t>(يتم </a:t>
                      </a:r>
                      <a:r>
                        <a:rPr lang="ar-KW" sz="2000" dirty="0"/>
                        <a:t>توزيع صور عن </a:t>
                      </a:r>
                      <a:r>
                        <a:rPr lang="ar-KW" sz="2000" dirty="0" smtClean="0"/>
                        <a:t>أشخاص </a:t>
                      </a:r>
                      <a:r>
                        <a:rPr lang="ar-KW" sz="2000" dirty="0"/>
                        <a:t>يعبرون الشارع و إشارة المرور خضراء</a:t>
                      </a:r>
                      <a:r>
                        <a:rPr lang="ar-KW" sz="2000" dirty="0" smtClean="0"/>
                        <a:t>).</a:t>
                      </a:r>
                      <a:endParaRPr lang="ar-KW" sz="2000" dirty="0"/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/>
                        <a:t>مقترح </a:t>
                      </a:r>
                      <a:r>
                        <a:rPr lang="ar-KW" sz="2000" dirty="0" smtClean="0"/>
                        <a:t>آخر </a:t>
                      </a:r>
                      <a:r>
                        <a:rPr lang="ar-KW" sz="2000" dirty="0"/>
                        <a:t>: </a:t>
                      </a:r>
                      <a:r>
                        <a:rPr lang="ar-KW" sz="2000" dirty="0" smtClean="0"/>
                        <a:t>(حل مشكلة) </a:t>
                      </a:r>
                      <a:r>
                        <a:rPr lang="ar-KW" sz="2000" dirty="0"/>
                        <a:t>تعرض ولد </a:t>
                      </a:r>
                      <a:r>
                        <a:rPr lang="ar-KW" sz="2000" dirty="0" smtClean="0"/>
                        <a:t>إلى </a:t>
                      </a:r>
                      <a:r>
                        <a:rPr lang="ar-KW" sz="2000" dirty="0"/>
                        <a:t>حادث اصطدام بسيارة و هو يعبر </a:t>
                      </a:r>
                      <a:r>
                        <a:rPr lang="ar-KW" sz="2000" dirty="0" smtClean="0"/>
                        <a:t>الشارع.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KW" sz="2000" dirty="0" smtClean="0"/>
                        <a:t>اطلب </a:t>
                      </a:r>
                      <a:r>
                        <a:rPr lang="ar-KW" sz="2000" dirty="0"/>
                        <a:t>من المتعلمين اكتشاف المسؤول باستخدام طريقة التدريس لعب الأدوار كمحققين ثم مناقشة ما توصلوا </a:t>
                      </a:r>
                      <a:r>
                        <a:rPr lang="ar-KW" sz="2000" dirty="0" smtClean="0"/>
                        <a:t>إليه</a:t>
                      </a:r>
                      <a:r>
                        <a:rPr lang="ar-KW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224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397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547" y="456565"/>
            <a:ext cx="2860766" cy="1325563"/>
          </a:xfrm>
        </p:spPr>
        <p:txBody>
          <a:bodyPr/>
          <a:lstStyle/>
          <a:p>
            <a:r>
              <a:rPr lang="ar-KW" dirty="0" err="1"/>
              <a:t>ا</a:t>
            </a:r>
            <a:r>
              <a:rPr lang="en-GB" dirty="0" err="1" smtClean="0"/>
              <a:t>كتشف</a:t>
            </a:r>
            <a:r>
              <a:rPr lang="en-GB" dirty="0" smtClean="0"/>
              <a:t> </a:t>
            </a:r>
            <a:r>
              <a:rPr lang="en-GB" dirty="0" err="1" smtClean="0"/>
              <a:t>الخطأ</a:t>
            </a:r>
            <a:r>
              <a:rPr lang="en-GB" dirty="0" smtClean="0"/>
              <a:t> : </a:t>
            </a:r>
            <a:endParaRPr lang="en-US" dirty="0"/>
          </a:p>
        </p:txBody>
      </p:sp>
      <p:pic>
        <p:nvPicPr>
          <p:cNvPr id="4" name="Picture 3" descr="imagesX630X5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203" y="2023653"/>
            <a:ext cx="4094140" cy="4377145"/>
          </a:xfrm>
          <a:prstGeom prst="rect">
            <a:avLst/>
          </a:prstGeom>
        </p:spPr>
      </p:pic>
      <p:pic>
        <p:nvPicPr>
          <p:cNvPr id="5" name="Picture 4" descr="imagesPRUW0XK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19" y="2021884"/>
            <a:ext cx="4436065" cy="44964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0767" y="674280"/>
            <a:ext cx="4062547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لاحظ وفسر ما تراه 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791326" y="850232"/>
            <a:ext cx="9144000" cy="5743073"/>
          </a:xfrm>
        </p:spPr>
        <p:txBody>
          <a:bodyPr>
            <a:noAutofit/>
          </a:bodyPr>
          <a:lstStyle/>
          <a:p>
            <a:r>
              <a:rPr lang="ar-KW" sz="4000" b="1" dirty="0">
                <a:solidFill>
                  <a:srgbClr val="FF0000"/>
                </a:solidFill>
              </a:rPr>
              <a:t>القيم و </a:t>
            </a:r>
            <a:r>
              <a:rPr lang="ar-KW" sz="4000" b="1" dirty="0" smtClean="0">
                <a:solidFill>
                  <a:srgbClr val="FF0000"/>
                </a:solidFill>
              </a:rPr>
              <a:t>الأمن </a:t>
            </a:r>
            <a:r>
              <a:rPr lang="ar-KW" sz="4000" b="1" dirty="0">
                <a:solidFill>
                  <a:srgbClr val="FF0000"/>
                </a:solidFill>
              </a:rPr>
              <a:t>و السلامة </a:t>
            </a:r>
            <a:r>
              <a:rPr lang="ar-KW" sz="4000" dirty="0">
                <a:solidFill>
                  <a:srgbClr val="FF0000"/>
                </a:solidFill>
              </a:rPr>
              <a:t>: </a:t>
            </a:r>
            <a:r>
              <a:rPr lang="ar-KW" sz="4000" dirty="0"/>
              <a:t>عرض </a:t>
            </a:r>
            <a:r>
              <a:rPr lang="ar-KW" sz="4000" dirty="0" smtClean="0"/>
              <a:t>أغنية </a:t>
            </a:r>
            <a:r>
              <a:rPr lang="ar-KW" sz="4000" dirty="0"/>
              <a:t>عن حزام الأمان و إشارات المرور ثم مناقشة </a:t>
            </a:r>
            <a:r>
              <a:rPr lang="ar-KW" sz="4000" dirty="0" smtClean="0"/>
              <a:t>المتعلمين </a:t>
            </a:r>
            <a:r>
              <a:rPr lang="ar-KW" sz="4000" dirty="0"/>
              <a:t>حول أهمية حزام الأمان و الالتزام بقواعد المرور و احترام شرطي المرور و </a:t>
            </a:r>
            <a:r>
              <a:rPr lang="ar-KW" sz="4000" dirty="0" smtClean="0"/>
              <a:t>مصاحبة </a:t>
            </a:r>
            <a:r>
              <a:rPr lang="ar-KW" sz="4000" dirty="0"/>
              <a:t>أ</a:t>
            </a:r>
            <a:r>
              <a:rPr lang="ar-KW" sz="4000" dirty="0" smtClean="0"/>
              <a:t>حد </a:t>
            </a:r>
            <a:r>
              <a:rPr lang="ar-KW" sz="4000" dirty="0"/>
              <a:t>الوالدين عند عبور الشارع</a:t>
            </a:r>
            <a:br>
              <a:rPr lang="ar-KW" sz="4000" dirty="0"/>
            </a:br>
            <a:r>
              <a:rPr lang="ar-KW" sz="4000" b="1" dirty="0">
                <a:solidFill>
                  <a:srgbClr val="FF0000"/>
                </a:solidFill>
              </a:rPr>
              <a:t>الكلمات الجديدة: مناقشة الكلمات الجديدة من خلال لعبة تعلمية </a:t>
            </a:r>
            <a:r>
              <a:rPr lang="ar-KW" sz="4000" b="1" dirty="0" smtClean="0">
                <a:solidFill>
                  <a:srgbClr val="FF0000"/>
                </a:solidFill>
              </a:rPr>
              <a:t>(السبورة الناطقة) </a:t>
            </a:r>
            <a:br>
              <a:rPr lang="ar-KW" sz="4000" b="1" dirty="0" smtClean="0">
                <a:solidFill>
                  <a:srgbClr val="FF0000"/>
                </a:solidFill>
              </a:rPr>
            </a:br>
            <a:r>
              <a:rPr lang="ar-KW" sz="4000" b="1" dirty="0" smtClean="0">
                <a:solidFill>
                  <a:srgbClr val="FF0000"/>
                </a:solidFill>
              </a:rPr>
              <a:t> </a:t>
            </a:r>
            <a:r>
              <a:rPr lang="ar-KW" sz="4000" dirty="0"/>
              <a:t>اعبر – لا اعبر – انطلق – استعد – قف – إشارة المرور</a:t>
            </a:r>
            <a:br>
              <a:rPr lang="ar-KW" sz="4000" dirty="0"/>
            </a:br>
            <a:r>
              <a:rPr lang="ar-KW" sz="4000" b="1" dirty="0">
                <a:solidFill>
                  <a:srgbClr val="FF0000"/>
                </a:solidFill>
              </a:rPr>
              <a:t>النشاط المنزلي: </a:t>
            </a:r>
            <a:r>
              <a:rPr lang="ar-KW" sz="4000" dirty="0"/>
              <a:t>بمساعدة </a:t>
            </a:r>
            <a:r>
              <a:rPr lang="ar-KW" sz="4000" dirty="0" smtClean="0"/>
              <a:t>الأهل </a:t>
            </a:r>
            <a:r>
              <a:rPr lang="ar-KW" sz="4000" dirty="0"/>
              <a:t>، قم بصنع إشارة المرور من مواد معاد استعمالها في المنزل</a:t>
            </a:r>
          </a:p>
        </p:txBody>
      </p:sp>
    </p:spTree>
    <p:extLst>
      <p:ext uri="{BB962C8B-B14F-4D97-AF65-F5344CB8AC3E}">
        <p14:creationId xmlns:p14="http://schemas.microsoft.com/office/powerpoint/2010/main" val="3296748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909" y="704760"/>
            <a:ext cx="3280953" cy="99341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ar-KW" b="1" dirty="0" smtClean="0">
                <a:solidFill>
                  <a:srgbClr val="FF0000"/>
                </a:solidFill>
              </a:rPr>
              <a:t>السبورة الناطقة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مءةمن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3467" y="1741011"/>
            <a:ext cx="6542857" cy="403277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2743199" y="770709"/>
            <a:ext cx="9258063" cy="1225256"/>
          </a:xfrm>
        </p:spPr>
        <p:txBody>
          <a:bodyPr>
            <a:noAutofit/>
          </a:bodyPr>
          <a:lstStyle/>
          <a:p>
            <a:r>
              <a:rPr lang="ar-KW" sz="1400" dirty="0"/>
              <a:t>وزارة التربية </a:t>
            </a:r>
            <a:br>
              <a:rPr lang="ar-KW" sz="1400" dirty="0"/>
            </a:br>
            <a:r>
              <a:rPr lang="ar-KW" sz="1400" dirty="0"/>
              <a:t>الإدارة العامة لمنطقة حولي التعليمية </a:t>
            </a:r>
            <a:br>
              <a:rPr lang="ar-KW" sz="1400" dirty="0"/>
            </a:br>
            <a:r>
              <a:rPr lang="ar-KW" sz="1400" dirty="0" smtClean="0"/>
              <a:t>                                                                                           </a:t>
            </a:r>
            <a:r>
              <a:rPr lang="ar-KW" sz="2000" dirty="0"/>
              <a:t>ورقة عمل                         الاسم: -------------------</a:t>
            </a:r>
            <a:br>
              <a:rPr lang="ar-KW" sz="2000" dirty="0"/>
            </a:br>
            <a:r>
              <a:rPr lang="ar-KW" sz="2000" dirty="0" smtClean="0"/>
              <a:t>                                                             الأقل من المعيار                        </a:t>
            </a:r>
            <a:r>
              <a:rPr lang="ar-KW" sz="2000" dirty="0"/>
              <a:t>الصف: 1/ ------</a:t>
            </a:r>
            <a:endParaRPr lang="ar-KW" sz="1400" dirty="0"/>
          </a:p>
        </p:txBody>
      </p:sp>
      <p:pic>
        <p:nvPicPr>
          <p:cNvPr id="5" name="Picture 4" descr="500x500_fitbox-tm132_37x13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029" y="2447109"/>
            <a:ext cx="2606116" cy="3768088"/>
          </a:xfrm>
          <a:prstGeom prst="rect">
            <a:avLst/>
          </a:prstGeom>
        </p:spPr>
      </p:pic>
      <p:pic>
        <p:nvPicPr>
          <p:cNvPr id="6" name="Picture 5" descr="500x500_fitbox-tm132_37x13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646" y="2390503"/>
            <a:ext cx="2606116" cy="3768088"/>
          </a:xfrm>
          <a:prstGeom prst="rect">
            <a:avLst/>
          </a:prstGeom>
        </p:spPr>
      </p:pic>
      <p:pic>
        <p:nvPicPr>
          <p:cNvPr id="7" name="Picture 6" descr="500x500_fitbox-tm132_37x13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915" y="2316481"/>
            <a:ext cx="2606116" cy="37680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54389" y="1881052"/>
            <a:ext cx="4310743" cy="640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chemeClr val="tx1"/>
                </a:solidFill>
              </a:rPr>
              <a:t>لون</a:t>
            </a:r>
            <a:r>
              <a:rPr lang="ar-KW" sz="2400" b="1" dirty="0" smtClean="0">
                <a:solidFill>
                  <a:schemeClr val="tx1"/>
                </a:solidFill>
              </a:rPr>
              <a:t> </a:t>
            </a:r>
            <a:r>
              <a:rPr lang="ar-KW" sz="2400" b="1" dirty="0">
                <a:solidFill>
                  <a:schemeClr val="tx1"/>
                </a:solidFill>
              </a:rPr>
              <a:t> </a:t>
            </a:r>
            <a:r>
              <a:rPr lang="ar-KW" sz="2400" b="1" dirty="0" smtClean="0">
                <a:solidFill>
                  <a:schemeClr val="tx1"/>
                </a:solidFill>
              </a:rPr>
              <a:t>إ</a:t>
            </a:r>
            <a:r>
              <a:rPr lang="en-GB" sz="2400" b="1" dirty="0" err="1" smtClean="0">
                <a:solidFill>
                  <a:schemeClr val="tx1"/>
                </a:solidFill>
              </a:rPr>
              <a:t>شارات</a:t>
            </a:r>
            <a:r>
              <a:rPr lang="en-GB" sz="2400" b="1" dirty="0" smtClean="0">
                <a:solidFill>
                  <a:schemeClr val="tx1"/>
                </a:solidFill>
              </a:rPr>
              <a:t> المرور </a:t>
            </a:r>
            <a:r>
              <a:rPr lang="en-GB" sz="2400" b="1" dirty="0" err="1" smtClean="0">
                <a:solidFill>
                  <a:schemeClr val="tx1"/>
                </a:solidFill>
              </a:rPr>
              <a:t>حسب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ar-KW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</a:rPr>
              <a:t>العبارات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ar-KW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</a:rPr>
              <a:t>المطلوبة</a:t>
            </a:r>
            <a:r>
              <a:rPr lang="en-GB" sz="2400" b="1" dirty="0" smtClean="0">
                <a:solidFill>
                  <a:schemeClr val="tx1"/>
                </a:solidFill>
              </a:rPr>
              <a:t> :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72100" y="6139543"/>
            <a:ext cx="23925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قف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4465" y="6133291"/>
            <a:ext cx="23925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استعد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8569" y="6043749"/>
            <a:ext cx="23925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انطلق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2730136" y="814093"/>
            <a:ext cx="9258063" cy="1325563"/>
          </a:xfrm>
        </p:spPr>
        <p:txBody>
          <a:bodyPr>
            <a:noAutofit/>
          </a:bodyPr>
          <a:lstStyle/>
          <a:p>
            <a:r>
              <a:rPr lang="ar-KW" sz="1400" dirty="0"/>
              <a:t>وزارة التربية </a:t>
            </a:r>
            <a:br>
              <a:rPr lang="ar-KW" sz="1400" dirty="0"/>
            </a:br>
            <a:r>
              <a:rPr lang="ar-KW" sz="1400" dirty="0"/>
              <a:t>الإدارة العامة لمنطقة حولي التعليمية </a:t>
            </a:r>
            <a:br>
              <a:rPr lang="ar-KW" sz="1400" dirty="0"/>
            </a:br>
            <a:r>
              <a:rPr lang="ar-KW" sz="1400" dirty="0" smtClean="0"/>
              <a:t>                                                                                          </a:t>
            </a:r>
            <a:r>
              <a:rPr lang="ar-KW" sz="2000" dirty="0" smtClean="0"/>
              <a:t>ورقة </a:t>
            </a:r>
            <a:r>
              <a:rPr lang="ar-KW" sz="2000" dirty="0"/>
              <a:t>عمل                         الاسم: -------------------</a:t>
            </a:r>
            <a:r>
              <a:rPr lang="ar-KW" sz="2000"/>
              <a:t/>
            </a:r>
            <a:br>
              <a:rPr lang="ar-KW" sz="2000"/>
            </a:br>
            <a:r>
              <a:rPr lang="ar-KW" sz="2000" smtClean="0"/>
              <a:t>                                                       الأعلى من المعيار                           الصف</a:t>
            </a:r>
            <a:r>
              <a:rPr lang="ar-KW" sz="2000" dirty="0"/>
              <a:t>: 1/ ------</a:t>
            </a:r>
            <a:endParaRPr lang="ar-KW" sz="1400" dirty="0"/>
          </a:p>
        </p:txBody>
      </p:sp>
      <p:pic>
        <p:nvPicPr>
          <p:cNvPr id="5" name="Picture 4" descr="fig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26" y="2416629"/>
            <a:ext cx="8868728" cy="4137251"/>
          </a:xfrm>
          <a:prstGeom prst="rect">
            <a:avLst/>
          </a:prstGeom>
        </p:spPr>
      </p:pic>
      <p:pic>
        <p:nvPicPr>
          <p:cNvPr id="6" name="Picture 5" descr="500x500_fitbox-tm132_37x13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455208" y="3998548"/>
            <a:ext cx="518975" cy="805861"/>
          </a:xfrm>
          <a:prstGeom prst="rect">
            <a:avLst/>
          </a:prstGeom>
        </p:spPr>
      </p:pic>
      <p:pic>
        <p:nvPicPr>
          <p:cNvPr id="7" name="Picture 6" descr="500x500_fitbox-tm132_37x13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969" y="4229326"/>
            <a:ext cx="518975" cy="805861"/>
          </a:xfrm>
          <a:prstGeom prst="rect">
            <a:avLst/>
          </a:prstGeom>
        </p:spPr>
      </p:pic>
      <p:pic>
        <p:nvPicPr>
          <p:cNvPr id="8" name="Picture 7" descr="500x500_fitbox-tm132_37x13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8150408" y="2481944"/>
            <a:ext cx="518975" cy="809897"/>
          </a:xfrm>
          <a:prstGeom prst="rect">
            <a:avLst/>
          </a:prstGeom>
        </p:spPr>
      </p:pic>
      <p:pic>
        <p:nvPicPr>
          <p:cNvPr id="9" name="Picture 8" descr="500x500_fitbox-tm132_37x13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80637" y="2740160"/>
            <a:ext cx="518975" cy="805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89566" y="2103119"/>
            <a:ext cx="6531428" cy="3265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/>
              <a:t>لون</a:t>
            </a:r>
            <a:r>
              <a:rPr lang="ar-KW" sz="2000" b="1" dirty="0"/>
              <a:t> </a:t>
            </a:r>
            <a:r>
              <a:rPr lang="ar-KW" sz="2000" b="1" dirty="0" smtClean="0"/>
              <a:t>إ</a:t>
            </a:r>
            <a:r>
              <a:rPr lang="en-GB" sz="2000" b="1" dirty="0" err="1" smtClean="0"/>
              <a:t>شارات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المرور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ال</a:t>
            </a:r>
            <a:r>
              <a:rPr lang="ar-KW" sz="2000" b="1" dirty="0" smtClean="0"/>
              <a:t>أ</a:t>
            </a:r>
            <a:r>
              <a:rPr lang="en-GB" sz="2000" b="1" dirty="0" err="1" smtClean="0"/>
              <a:t>ربع</a:t>
            </a:r>
            <a:r>
              <a:rPr lang="ar-KW" sz="2000" b="1" dirty="0" smtClean="0"/>
              <a:t>ة </a:t>
            </a:r>
            <a:r>
              <a:rPr lang="en-GB" sz="2000" b="1" dirty="0" smtClean="0"/>
              <a:t> بحيث </a:t>
            </a:r>
            <a:r>
              <a:rPr lang="en-GB" sz="2000" b="1" dirty="0" err="1" smtClean="0"/>
              <a:t>لا</a:t>
            </a:r>
            <a:r>
              <a:rPr lang="en-GB" sz="2000" b="1" dirty="0" smtClean="0"/>
              <a:t> تتصادم السيارات بعضها ببعض :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930536" y="3291839"/>
            <a:ext cx="2181497" cy="83602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6815" y="896117"/>
            <a:ext cx="5881738" cy="10895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SA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قوانين </a:t>
            </a:r>
            <a:r>
              <a:rPr lang="ar-SA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ورشة</a:t>
            </a:r>
            <a:r>
              <a:rPr lang="ar-KW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 </a:t>
            </a:r>
            <a:r>
              <a:rPr lang="ar-KW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العمل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67" y="2215623"/>
            <a:ext cx="9067800" cy="3948981"/>
          </a:xfrm>
          <a:prstGeom prst="rect">
            <a:avLst/>
          </a:prstGeom>
        </p:spPr>
      </p:pic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19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 descr="http://tuvantamly.com.vn/wp-content/uploads/2015/05/tr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83" y="257834"/>
            <a:ext cx="11452757" cy="635798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23083" y="5185769"/>
            <a:ext cx="38411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مجموعة---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40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7" name="صورة 6" descr="C:\Users\Nono\AppData\Local\Microsoft\Windows\Temporary Internet Files\Content.Word\Screenshot_٢٠١٧٠٢١٠-١٢٠٣٤٨.png"/>
          <p:cNvPicPr/>
          <p:nvPr/>
        </p:nvPicPr>
        <p:blipFill>
          <a:blip r:embed="rId3" cstate="print"/>
          <a:srcRect t="17323" r="9343" b="43902"/>
          <a:stretch>
            <a:fillRect/>
          </a:stretch>
        </p:blipFill>
        <p:spPr bwMode="auto">
          <a:xfrm>
            <a:off x="3226526" y="2168435"/>
            <a:ext cx="3866605" cy="323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719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56" y="1910316"/>
            <a:ext cx="6096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7684" y="623459"/>
            <a:ext cx="95734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</a:t>
            </a:r>
            <a:r>
              <a:rPr lang="ar-KW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مشاركة الفعالة</a:t>
            </a:r>
            <a:endParaRPr lang="ar-KW" sz="7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74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0863" y="1028700"/>
            <a:ext cx="60102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2974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5" name="صورة 4" descr="Always be positiv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662" y="1463039"/>
            <a:ext cx="6061166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719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778" y="2377439"/>
            <a:ext cx="3840479" cy="3840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7448" y="1305966"/>
            <a:ext cx="5682998" cy="3465243"/>
          </a:xfrm>
          <a:prstGeom prst="rect">
            <a:avLst/>
          </a:prstGeom>
        </p:spPr>
      </p:pic>
      <p:sp>
        <p:nvSpPr>
          <p:cNvPr id="7" name="إطار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14D2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11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1119</Words>
  <Application>Microsoft Office PowerPoint</Application>
  <PresentationFormat>Custom</PresentationFormat>
  <Paragraphs>128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الكفاية العامة 3: الربط بين الأفكار العلمية و المحاولات مع العمليات التكنولوجية و المنتجات من أجل حماية و رفع  و تعزيز و استدامة البيئة الطبيعية و المجتمعية. الكفاية الخاصة:3-1 يتعرف على ويشير الى استخدام التكنولوجيا المعروفة في المنزل و المدرسة. عدد الحصص المقترحة (5) الحصة 4 من 5 معيار المنهج 3-1 : يشير الى طرق التشغيل الآمنة للتكنولوجيا المختلفة المستخدمة لتكوين الضوء و الحرارة ، التبريد في المنزل و المدرسة، التكنولوجيا مثل أضواء المرور التي تسمح بالمرور الآمن على الطرق.</vt:lpstr>
      <vt:lpstr>استخدام التكنولوجيا ( إشارة المرور ) في عبور الطريق بأمان</vt:lpstr>
      <vt:lpstr>PowerPoint Presentation</vt:lpstr>
      <vt:lpstr>PowerPoint Presentation</vt:lpstr>
      <vt:lpstr>PowerPoint Presentation</vt:lpstr>
      <vt:lpstr>القيم و الأمن و السلامة : نبه المتعلمين إلى وضع حزام الأمان في السيارة و الالتزام بقواعد المرور  و التأكد من الإشارة قبل عبور الشارع و احترام شرطي المرور ومصاحبة الوالدين عند عبور الشارع الكلمات الجديدة: اعبر – لا اعبر – انطلق – استعد – قف – إشارة المرور النشاط المنزلي: بمساعدة الأهل ، قم بصنع إشارة المرور من مواد معاد استعمالها في المنزل.</vt:lpstr>
      <vt:lpstr>PowerPoint Presentation</vt:lpstr>
      <vt:lpstr>الكفاية العامة 3: الربط بين الأفكار العلمية و المحاولات مع العمليات التكنولوجية و المنتجات من أجل حماية و رفع  و تعزيز و استدامة البيئة الطبيعية و المجتمعية. الكفاية الخاصة:3-1 يتعرف على ويشير الى استخدام التكنولوجيا المعروفة في المنزل و المدرسة. عدد الحصص المقترحة (5) الحصة 4 من 5 معيار المنهج 3-1 : يشير إلى طرق التشغيل الآمنة للتكنولوجيا المختلفة المستخدمة لتكوين الضوء و الحرارة ، التبريد في المنزل و المدرسة، التكنولوجيا مثل أضواء المرور التي تسمح بالمرور الآمن على الطرق.</vt:lpstr>
      <vt:lpstr>استخدام التكنولوجيا ( إشارة المرور ) في عبور الطريق بأمان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اكتشف الخطأ : </vt:lpstr>
      <vt:lpstr>القيم و الأمن و السلامة : عرض أغنية عن حزام الأمان و إشارات المرور ثم مناقشة المتعلمين حول أهمية حزام الأمان و الالتزام بقواعد المرور و احترام شرطي المرور و مصاحبة أحد الوالدين عند عبور الشارع الكلمات الجديدة: مناقشة الكلمات الجديدة من خلال لعبة تعلمية (السبورة الناطقة)   اعبر – لا اعبر – انطلق – استعد – قف – إشارة المرور النشاط المنزلي: بمساعدة الأهل ، قم بصنع إشارة المرور من مواد معاد استعمالها في المنزل</vt:lpstr>
      <vt:lpstr>السبورة الناطقة </vt:lpstr>
      <vt:lpstr>وزارة التربية  الإدارة العامة لمنطقة حولي التعليمية                                                                                             ورقة عمل                         الاسم: -------------------                                                              الأقل من المعيار                        الصف: 1/ ------</vt:lpstr>
      <vt:lpstr>وزارة التربية  الإدارة العامة لمنطقة حولي التعليمية                                                                                            ورقة عمل                         الاسم: -------------------                                                        الأعلى من المعيار                           الصف: 1/ ------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الكفاية العامة 3: الربط بين الأفكار العلمية و المحاولات مع العمليات التكنولوجية و المنتجات من اجل حماية و رفع و تعزيز و استدامه البيئة الطبيعية و المجتمعية. الكفاية الخاصة:3-1 يتعرف على ويشير الى استخدام التكنولوجيا المعروفة في المنزل و المدرسة. عدد الحصص المقترحة (5) الحصة 4 من 5 معيار المنهج 3-1 : يشير الى طرق التغشيل الامنه</dc:title>
  <dc:creator>altaf mohammed</dc:creator>
  <cp:lastModifiedBy>lenovo</cp:lastModifiedBy>
  <cp:revision>38</cp:revision>
  <dcterms:created xsi:type="dcterms:W3CDTF">2017-01-12T06:47:49Z</dcterms:created>
  <dcterms:modified xsi:type="dcterms:W3CDTF">2017-02-11T18:23:13Z</dcterms:modified>
</cp:coreProperties>
</file>