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77" r:id="rId2"/>
    <p:sldId id="278" r:id="rId3"/>
    <p:sldId id="279" r:id="rId4"/>
    <p:sldId id="280" r:id="rId5"/>
    <p:sldId id="283" r:id="rId6"/>
    <p:sldId id="281" r:id="rId7"/>
    <p:sldId id="284" r:id="rId8"/>
    <p:sldId id="285" r:id="rId9"/>
    <p:sldId id="282" r:id="rId10"/>
    <p:sldId id="263" r:id="rId11"/>
    <p:sldId id="257" r:id="rId12"/>
    <p:sldId id="258" r:id="rId13"/>
    <p:sldId id="259" r:id="rId14"/>
    <p:sldId id="260" r:id="rId15"/>
    <p:sldId id="261" r:id="rId16"/>
    <p:sldId id="262" r:id="rId17"/>
    <p:sldId id="276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6" r:id="rId29"/>
    <p:sldId id="274" r:id="rId3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55E6-50B5-4E06-95FC-85E4C2345520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21B2-4F8C-4176-A6BB-57AEA01B2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3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5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8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871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538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235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79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865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708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604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71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80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587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957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98C2-DBCB-4187-A21A-FB134F48108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915D-5107-470F-9042-70B03E939D4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8641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google.com.kw/url?url=http://ar.ikea.com/kw/ar/%D8%A7%D9%84%D9%83%D8%A4%D9%88%D8%B3%D8%8C-%D8%A7%D9%84%D8%A3%D9%88%D8%A7%D9%86%D9%8A-%D8%A7%D9%84%D8%B2%D8%AC%D8%A7%D8%AC%D9%8A%D8%A9-kxwq/&amp;rct=j&amp;frm=1&amp;q=&amp;esrc=s&amp;sa=U&amp;ved=0ahUKEwijpJqagobSAhWEApoKHUKnDVwQwW4IKzAK&amp;usg=AFQjCNEeYAfURoAaLe2rZ9qeirdjJjZX9g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www.google.com.kw/url?url=http://albait.me/%D8%A7%D8%AD%D8%AF%D8%AB-%D9%83%D8%B1%D8%A7%D8%B3%D9%8A-%D8%B7%D8%A7%D9%88%D9%84%D8%A9-%D8%A7%D9%84%D8%B7%D8%B9%D8%A7%D9%85-%D9%85%D9%86-%D8%A7%D9%8A%D9%83%D9%8A%D8%A7/&amp;rct=j&amp;frm=1&amp;q=&amp;esrc=s&amp;sa=U&amp;ved=0ahUKEwipsb-qrIXSAhXhQJoKHfWdDCk4PBDBbggbMAI&amp;usg=AFQjCNG5EM4R_JSeQOmKMaLCLP_u6z-pAA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hyperlink" Target="http://www.google.com.kw/url?url=http://www.mosta2bal.com/vb/showthread.php?t=769&amp;rct=j&amp;frm=1&amp;q=&amp;esrc=s&amp;sa=U&amp;ved=0ahUKEwj23pbQgIbSAhXlF5oKHeRUCRs4FBDBbggdMAM&amp;usg=AFQjCNFrmHWLPzalNhq63zIUVJrFD5p3ag" TargetMode="External"/><Relationship Id="rId5" Type="http://schemas.openxmlformats.org/officeDocument/2006/relationships/image" Target="../media/image26.png"/><Relationship Id="rId15" Type="http://schemas.openxmlformats.org/officeDocument/2006/relationships/hyperlink" Target="http://www.google.com.kw/url?url=http://ar.seaicons.com/171823/&amp;rct=j&amp;frm=1&amp;q=&amp;esrc=s&amp;sa=U&amp;ved=0ahUKEwjXraahhobSAhWlE5oKHbPQBVoQwW4IGTAA&amp;usg=AFQjCNE2zg065cxrO7QlUQSPUQffNfb6Nw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hyperlink" Target="http://www.google.com.kw/url?url=http://ar.ikea.com/sa/ar/BJURSTA-%D8%B7%D8%A7%D9%88%D9%84%D8%A9-%D9%82%D8%A7%D8%A8%D9%84%D8%A9-%D9%84%D9%84%D8%AA%D9%85%D8%AF%D9%8A%D8%AF-%D8%8C-%D8%A8%D9%86%D9%8A-%D8%A3%D8%B3%D9%88%D8%AF-1d1fq/&amp;rct=j&amp;frm=1&amp;q=&amp;esrc=s&amp;sa=U&amp;ved=0ahUKEwjY7-rZrYXSAhXEDZoKHVrtBUYQwW4IJTAH&amp;usg=AFQjCNHIt_WPOQShWWgbqwFr1PMI3klibg" TargetMode="External"/><Relationship Id="rId1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6"/>
          <p:cNvSpPr>
            <a:spLocks noGrp="1"/>
          </p:cNvSpPr>
          <p:nvPr>
            <p:ph idx="1"/>
          </p:nvPr>
        </p:nvSpPr>
        <p:spPr>
          <a:xfrm>
            <a:off x="746760" y="2753088"/>
            <a:ext cx="10515600" cy="1678408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السادس للصف الأول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7093131" y="983162"/>
            <a:ext cx="4637316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3" y="128362"/>
            <a:ext cx="7429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5"/>
          <p:cNvSpPr/>
          <p:nvPr/>
        </p:nvSpPr>
        <p:spPr>
          <a:xfrm>
            <a:off x="3983766" y="5013177"/>
            <a:ext cx="45113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حولي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545690"/>
            <a:ext cx="9847006" cy="589935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4000" dirty="0">
                <a:solidFill>
                  <a:srgbClr val="FF0000"/>
                </a:solidFill>
              </a:rPr>
              <a:t>الكفاية العامة : (3) </a:t>
            </a:r>
            <a:r>
              <a:rPr lang="ar-KW" sz="4000" dirty="0"/>
              <a:t>الربط بين الأفكار العلمية و المحاولات مع العمليات التكنولوجية و المنتجات من </a:t>
            </a:r>
            <a:r>
              <a:rPr lang="ar-KW" sz="4000" dirty="0" smtClean="0"/>
              <a:t>أجل </a:t>
            </a:r>
            <a:r>
              <a:rPr lang="ar-KW" sz="4000" dirty="0"/>
              <a:t>حماية ورفع </a:t>
            </a:r>
            <a:r>
              <a:rPr lang="ar-KW" sz="4000" dirty="0" smtClean="0"/>
              <a:t/>
            </a:r>
            <a:br>
              <a:rPr lang="ar-KW" sz="4000" dirty="0" smtClean="0"/>
            </a:br>
            <a:r>
              <a:rPr lang="ar-KW" sz="4000" dirty="0" smtClean="0"/>
              <a:t>و </a:t>
            </a:r>
            <a:r>
              <a:rPr lang="ar-KW" sz="4000" dirty="0"/>
              <a:t>تعزيز و استدامة البيئة الطبيعية و المجتمعية .</a:t>
            </a:r>
            <a:br>
              <a:rPr lang="ar-KW" sz="4000" dirty="0"/>
            </a:br>
            <a:r>
              <a:rPr lang="ar-KW" sz="4000" dirty="0">
                <a:solidFill>
                  <a:srgbClr val="FF0000"/>
                </a:solidFill>
              </a:rPr>
              <a:t>الكفاية الخاصة : 3-2 </a:t>
            </a:r>
            <a:r>
              <a:rPr lang="ar-KW" sz="4000" dirty="0"/>
              <a:t>يوضح الطريقة التي بها نستخدم التكنولوجيا البسيطة في المنزل و المدرسة.</a:t>
            </a:r>
            <a:br>
              <a:rPr lang="ar-KW" sz="4000" dirty="0"/>
            </a:br>
            <a:r>
              <a:rPr lang="ar-KW" sz="4000" dirty="0">
                <a:solidFill>
                  <a:srgbClr val="FF0000"/>
                </a:solidFill>
              </a:rPr>
              <a:t>عدد الحصص المقترحة : </a:t>
            </a:r>
            <a:r>
              <a:rPr lang="ar-KW" sz="4000" dirty="0"/>
              <a:t>(5) الحصة 1 من 5 </a:t>
            </a:r>
            <a:br>
              <a:rPr lang="ar-KW" sz="4000" dirty="0"/>
            </a:br>
            <a:r>
              <a:rPr lang="ar-KW" sz="4000" dirty="0">
                <a:solidFill>
                  <a:srgbClr val="FF0000"/>
                </a:solidFill>
              </a:rPr>
              <a:t>معيار المنهج : </a:t>
            </a:r>
            <a:r>
              <a:rPr lang="ar-KW" sz="4000" dirty="0" smtClean="0">
                <a:solidFill>
                  <a:srgbClr val="FF0000"/>
                </a:solidFill>
              </a:rPr>
              <a:t>3-2 </a:t>
            </a:r>
            <a:r>
              <a:rPr lang="ar-KW" sz="4000" dirty="0" smtClean="0"/>
              <a:t>يشرح </a:t>
            </a:r>
            <a:r>
              <a:rPr lang="ar-KW" sz="4000" dirty="0"/>
              <a:t>القدرة على تشغيل التكنولوجيا المعروفة بصورة مفيدة ، مثل البطاريات و المغناطيسيات </a:t>
            </a:r>
            <a:r>
              <a:rPr lang="ar-KW" sz="4000" dirty="0" smtClean="0"/>
              <a:t/>
            </a:r>
            <a:br>
              <a:rPr lang="ar-KW" sz="4000" dirty="0" smtClean="0"/>
            </a:br>
            <a:r>
              <a:rPr lang="ar-KW" sz="4000" dirty="0" smtClean="0"/>
              <a:t>و </a:t>
            </a:r>
            <a:r>
              <a:rPr lang="ar-KW" sz="4000" dirty="0"/>
              <a:t>الأدوات المنزلية البسيطة.</a:t>
            </a:r>
          </a:p>
        </p:txBody>
      </p:sp>
    </p:spTree>
    <p:extLst>
      <p:ext uri="{BB962C8B-B14F-4D97-AF65-F5344CB8AC3E}">
        <p14:creationId xmlns:p14="http://schemas.microsoft.com/office/powerpoint/2010/main" val="235647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0542" y="1814052"/>
            <a:ext cx="9847006" cy="2566219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ar-KW" sz="7200" dirty="0"/>
              <a:t>عنوان الدرس</a:t>
            </a:r>
            <a:br>
              <a:rPr lang="ar-KW" sz="7200" dirty="0"/>
            </a:br>
            <a:r>
              <a:rPr lang="ar-KW" sz="8800" dirty="0">
                <a:solidFill>
                  <a:srgbClr val="FF0000"/>
                </a:solidFill>
              </a:rPr>
              <a:t>ماذا يجذب المغناطيس؟</a:t>
            </a:r>
            <a:endParaRPr lang="ar-KW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545690"/>
            <a:ext cx="9847006" cy="589935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4000" dirty="0">
                <a:solidFill>
                  <a:srgbClr val="FF0000"/>
                </a:solidFill>
              </a:rPr>
              <a:t>المفاهيم العلمية المتضمنة في الكفاية الخاصة :</a:t>
            </a:r>
            <a:br>
              <a:rPr lang="ar-KW" sz="4000" dirty="0">
                <a:solidFill>
                  <a:srgbClr val="FF0000"/>
                </a:solidFill>
              </a:rPr>
            </a:br>
            <a:r>
              <a:rPr lang="ar-KW" sz="4000" dirty="0"/>
              <a:t>1- هناك أشياء يجذبها المغناطيس و أشياء لا يجذبها المغناطيس.</a:t>
            </a:r>
            <a:br>
              <a:rPr lang="ar-KW" sz="4000" dirty="0"/>
            </a:br>
            <a:r>
              <a:rPr lang="ar-KW" sz="4000" dirty="0" smtClean="0"/>
              <a:t>2- يوجد </a:t>
            </a:r>
            <a:r>
              <a:rPr lang="ar-KW" sz="4000" dirty="0"/>
              <a:t>حولنا العديد من المواد </a:t>
            </a:r>
            <a:r>
              <a:rPr lang="ar-KW" sz="4000" dirty="0" smtClean="0"/>
              <a:t>(الحديد</a:t>
            </a:r>
            <a:r>
              <a:rPr lang="ar-KW" sz="4000" dirty="0"/>
              <a:t>) التي يجذبها المغناطيس.</a:t>
            </a:r>
            <a:br>
              <a:rPr lang="ar-KW" sz="4000" dirty="0"/>
            </a:br>
            <a:r>
              <a:rPr lang="ar-KW" sz="4000" dirty="0" smtClean="0"/>
              <a:t>3- للمغناطيس </a:t>
            </a:r>
            <a:r>
              <a:rPr lang="ar-KW" sz="4000" dirty="0"/>
              <a:t>فائدة كبيرة في حياتنا، و يوجد في العديد من الأشياء حولنا.</a:t>
            </a:r>
            <a:br>
              <a:rPr lang="ar-KW" sz="4000" dirty="0"/>
            </a:br>
            <a:r>
              <a:rPr lang="ar-KW" sz="4000" dirty="0">
                <a:solidFill>
                  <a:srgbClr val="FF0000"/>
                </a:solidFill>
              </a:rPr>
              <a:t>مصادر التعلم : </a:t>
            </a:r>
            <a:r>
              <a:rPr lang="ar-KW" sz="4000" dirty="0"/>
              <a:t>فيديو – حاسوب – مسجل – انترنت </a:t>
            </a:r>
            <a:r>
              <a:rPr lang="ar-KW" sz="4000" dirty="0" smtClean="0"/>
              <a:t>- أوراق </a:t>
            </a:r>
            <a:r>
              <a:rPr lang="ar-KW" sz="4000" dirty="0"/>
              <a:t>عمل.</a:t>
            </a:r>
          </a:p>
        </p:txBody>
      </p:sp>
    </p:spTree>
    <p:extLst>
      <p:ext uri="{BB962C8B-B14F-4D97-AF65-F5344CB8AC3E}">
        <p14:creationId xmlns:p14="http://schemas.microsoft.com/office/powerpoint/2010/main" val="170552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48378"/>
              </p:ext>
            </p:extLst>
          </p:nvPr>
        </p:nvGraphicFramePr>
        <p:xfrm>
          <a:off x="1010653" y="719665"/>
          <a:ext cx="10138609" cy="5407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47410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292744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923170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تحفيزي مقترح:</a:t>
                      </a:r>
                    </a:p>
                    <a:p>
                      <a:pPr algn="just" rtl="1"/>
                      <a:r>
                        <a:rPr lang="ar-KW" sz="2400" dirty="0"/>
                        <a:t>دع المتعلمين يفكرون في </a:t>
                      </a:r>
                      <a:r>
                        <a:rPr lang="ar-KW" sz="2400" dirty="0" smtClean="0"/>
                        <a:t>التالي "ما هي </a:t>
                      </a:r>
                      <a:r>
                        <a:rPr lang="ar-KW" sz="2400" dirty="0"/>
                        <a:t>الأشياء التي يمكن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نخرجها من الحوض من دون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نبلل أيدينا؟"</a:t>
                      </a:r>
                    </a:p>
                    <a:p>
                      <a:pPr algn="just" rtl="1"/>
                      <a:endParaRPr lang="ar-KW" sz="2400" dirty="0"/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400" dirty="0"/>
                        <a:t>عرض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حوض ماء ، دبابيس حديدية ، قطع خشب، فلين ، أوراق ، مسامير حديدية.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400" dirty="0"/>
                        <a:t>5 دقائق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اعرض </a:t>
                      </a:r>
                      <a:r>
                        <a:rPr lang="ar-KW" sz="2400" dirty="0" smtClean="0"/>
                        <a:t>أمام </a:t>
                      </a:r>
                      <a:r>
                        <a:rPr lang="ar-KW" sz="2400" dirty="0"/>
                        <a:t>المتعلمين حوض ماء فيه قطع خشبية ، دبابيس حديدية ، قطع من الفلين، أوراق، مسامير حديدية ، اطلب من المتعلمين التفكير في الأشياء التي يمكن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يخرجوها من الحوض من دون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يبللوا أيديهم.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استخدم استراتيجية العصف الذهني لتوليد الأفكار </a:t>
                      </a:r>
                      <a:r>
                        <a:rPr lang="ar-KW" sz="2400" dirty="0" smtClean="0"/>
                        <a:t>لإيجاد </a:t>
                      </a:r>
                      <a:r>
                        <a:rPr lang="ar-KW" sz="2400" dirty="0"/>
                        <a:t>طريقة استخراج القطع الحديدية من حوض الماء، اترك للمتعلمين الفرصة الكافية للتوصل </a:t>
                      </a:r>
                      <a:r>
                        <a:rPr lang="ar-KW" sz="2400" dirty="0" smtClean="0"/>
                        <a:t>إلى </a:t>
                      </a:r>
                      <a:r>
                        <a:rPr lang="ar-KW" sz="2400" dirty="0"/>
                        <a:t>الطريقة الصحيحة من دون مساعدتهم.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5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29966"/>
              </p:ext>
            </p:extLst>
          </p:nvPr>
        </p:nvGraphicFramePr>
        <p:xfrm>
          <a:off x="1010653" y="719665"/>
          <a:ext cx="10138609" cy="56513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47410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292744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923170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1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: جرب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المغناطيس</a:t>
                      </a:r>
                    </a:p>
                    <a:p>
                      <a:pPr algn="just" rtl="1"/>
                      <a:r>
                        <a:rPr lang="ar-KW" sz="2000" dirty="0"/>
                        <a:t>دع المتعلمين يستخدمون المغناطيس لتصنيف الأشياء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مجموعتين : أشياء يجذبها المغناطيس و أشياء لا يجذبها </a:t>
                      </a:r>
                      <a:r>
                        <a:rPr lang="ar-KW" sz="2000" dirty="0" smtClean="0"/>
                        <a:t>المغناطيس.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dirty="0"/>
                        <a:t>اترك المجال للمتعلمين لتجريب المواد الموجودة في الحوض </a:t>
                      </a:r>
                      <a:endParaRPr lang="ar-KW" sz="2000" dirty="0" smtClean="0"/>
                    </a:p>
                    <a:p>
                      <a:pPr algn="just" rtl="1"/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تصنيفها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مجموعتين : أشياء يجذبها المغناطيس و أشياء لا يجذبها المغناطيس.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000" dirty="0"/>
                        <a:t>مجموعات (3-5)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التصنيف ، اتباع السلامة، تداول الأدوات.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قطعة مغناطيسية مجهولة الأقطاب، أشياء يجذبها المغناطيس ( مشبك ورق حديد – قطعة حديد – </a:t>
                      </a:r>
                      <a:r>
                        <a:rPr lang="ar-KW" sz="2000" dirty="0" smtClean="0"/>
                        <a:t>دبابيس</a:t>
                      </a:r>
                      <a:r>
                        <a:rPr lang="ar-KW" sz="2000" baseline="0" dirty="0" smtClean="0"/>
                        <a:t> </a:t>
                      </a:r>
                      <a:r>
                        <a:rPr lang="ar-KW" sz="2000" dirty="0" smtClean="0"/>
                        <a:t>) </a:t>
                      </a:r>
                      <a:r>
                        <a:rPr lang="ar-KW" sz="2000" dirty="0"/>
                        <a:t>أشياء لا يجذبها المغناطيس ( قلم رصاص- فلين - مطاط – كرة ) حوض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20 دقيقة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تأكد من صلاحية المغناطيسات قبل الدرس. 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وزع على كل متعلم قطعة مغناطيسية مجهولة الأقطاب، و اطلب منهم تقريبها من المواد التي </a:t>
                      </a:r>
                      <a:r>
                        <a:rPr lang="ar-KW" sz="2000" dirty="0" smtClean="0"/>
                        <a:t>أمامهم </a:t>
                      </a:r>
                      <a:r>
                        <a:rPr lang="ar-KW" sz="2000" dirty="0"/>
                        <a:t>بهدف تصنيف الأدوات.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اطرح السؤال التالي ليجيب عنه المتعلمون عن طريق التجريب: " ما هي هذه القطعة المعدنية؟"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7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54190"/>
              </p:ext>
            </p:extLst>
          </p:nvPr>
        </p:nvGraphicFramePr>
        <p:xfrm>
          <a:off x="1058779" y="719665"/>
          <a:ext cx="10138609" cy="52159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47410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292744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/>
                        <a:t>( </a:t>
                      </a:r>
                      <a:r>
                        <a:rPr lang="ar-KW" sz="2400" dirty="0" smtClean="0"/>
                        <a:t>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923170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2: ماذا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يجذب المغناطيس؟</a:t>
                      </a:r>
                    </a:p>
                    <a:p>
                      <a:pPr algn="just" rtl="1"/>
                      <a:r>
                        <a:rPr lang="ar-KW" sz="2000" dirty="0"/>
                        <a:t>ارسم دائرة حول الأشياء التي يجذبها المغناطيس، و </a:t>
                      </a:r>
                      <a:r>
                        <a:rPr lang="ar-KW" sz="2000" dirty="0" smtClean="0"/>
                        <a:t>مثلثاً </a:t>
                      </a:r>
                      <a:r>
                        <a:rPr lang="ar-KW" sz="2000" dirty="0"/>
                        <a:t>حول الأشياء التي لا يجذبها المغناطيس.</a:t>
                      </a:r>
                    </a:p>
                    <a:p>
                      <a:pPr algn="just" rtl="1"/>
                      <a:r>
                        <a:rPr lang="ar-KW" sz="2000" dirty="0"/>
                        <a:t>اطلب من المتعلمين </a:t>
                      </a:r>
                      <a:r>
                        <a:rPr lang="ar-KW" sz="2000" dirty="0" smtClean="0"/>
                        <a:t>أن </a:t>
                      </a:r>
                      <a:r>
                        <a:rPr lang="ar-KW" sz="2000" dirty="0"/>
                        <a:t>يضعوا دائرة حول الأشياء التي يجذبها المغناطيس و </a:t>
                      </a:r>
                      <a:r>
                        <a:rPr lang="ar-KW" sz="2000" dirty="0" smtClean="0"/>
                        <a:t>مثلثاً </a:t>
                      </a:r>
                      <a:r>
                        <a:rPr lang="ar-KW" sz="2000" dirty="0"/>
                        <a:t>حول الأشياء التي لا يجذبها المغناطيس ، من خلال تنفيذ ورقة العمل في كتاب المتعلم.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000" dirty="0"/>
                        <a:t>فردي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التصنيف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كتاب المتعلم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10 دقائق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ناقش المتعلمين في نتائجهم بعد تنفيذ النشاط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0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84421" y="850232"/>
            <a:ext cx="9208168" cy="563231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القيم و </a:t>
            </a:r>
            <a:r>
              <a:rPr lang="ar-KW" sz="3600" b="1" dirty="0" smtClean="0">
                <a:solidFill>
                  <a:srgbClr val="FF0000"/>
                </a:solidFill>
              </a:rPr>
              <a:t>الأمن </a:t>
            </a:r>
            <a:r>
              <a:rPr lang="ar-KW" sz="3600" b="1" dirty="0">
                <a:solidFill>
                  <a:srgbClr val="FF0000"/>
                </a:solidFill>
              </a:rPr>
              <a:t>و السلامة:</a:t>
            </a:r>
          </a:p>
          <a:p>
            <a:r>
              <a:rPr lang="ar-KW" sz="3600" dirty="0"/>
              <a:t>احرص على تنبيه المتعلمين </a:t>
            </a:r>
            <a:r>
              <a:rPr lang="ar-KW" sz="3600" dirty="0" smtClean="0"/>
              <a:t>إلى </a:t>
            </a:r>
            <a:r>
              <a:rPr lang="ar-KW" sz="3600" dirty="0"/>
              <a:t>عدم وضع مغناطيس في الفم </a:t>
            </a:r>
            <a:endParaRPr lang="ar-KW" sz="3600" dirty="0" smtClean="0"/>
          </a:p>
          <a:p>
            <a:r>
              <a:rPr lang="ar-KW" sz="3600" dirty="0" smtClean="0"/>
              <a:t>و </a:t>
            </a:r>
            <a:r>
              <a:rPr lang="ar-KW" sz="3600" dirty="0"/>
              <a:t>المحافظة على أدوات </a:t>
            </a:r>
            <a:r>
              <a:rPr lang="ar-KW" sz="3600" dirty="0" smtClean="0"/>
              <a:t>المختبر (المغناطيس</a:t>
            </a:r>
            <a:r>
              <a:rPr lang="ar-KW" sz="3600" dirty="0"/>
              <a:t>) و </a:t>
            </a:r>
            <a:r>
              <a:rPr lang="ar-KW" sz="3600" dirty="0" smtClean="0"/>
              <a:t>إرجاعها </a:t>
            </a:r>
            <a:r>
              <a:rPr lang="ar-KW" sz="3600" dirty="0"/>
              <a:t>إ</a:t>
            </a:r>
            <a:r>
              <a:rPr lang="ar-KW" sz="3600" dirty="0" smtClean="0"/>
              <a:t>لى </a:t>
            </a:r>
            <a:r>
              <a:rPr lang="ar-KW" sz="3600" dirty="0"/>
              <a:t>مكانها عند الانتهاء منها.</a:t>
            </a:r>
          </a:p>
          <a:p>
            <a:r>
              <a:rPr lang="ar-KW" sz="3600" b="1" dirty="0">
                <a:solidFill>
                  <a:srgbClr val="FF0000"/>
                </a:solidFill>
              </a:rPr>
              <a:t>الكلمات الجديدة: </a:t>
            </a:r>
            <a:r>
              <a:rPr lang="ar-KW" sz="3600" dirty="0"/>
              <a:t>المغناطيس – يجذب – لا يجذب</a:t>
            </a:r>
          </a:p>
          <a:p>
            <a:r>
              <a:rPr lang="ar-KW" sz="3600" b="1" dirty="0">
                <a:solidFill>
                  <a:srgbClr val="FF0000"/>
                </a:solidFill>
              </a:rPr>
              <a:t>النشاط المنزلي : </a:t>
            </a:r>
            <a:r>
              <a:rPr lang="ar-KW" sz="3600" dirty="0"/>
              <a:t>بمساعدة </a:t>
            </a:r>
            <a:r>
              <a:rPr lang="ar-KW" sz="3600" dirty="0" smtClean="0"/>
              <a:t>الأهل</a:t>
            </a:r>
            <a:r>
              <a:rPr lang="ar-KW" sz="3600" dirty="0"/>
              <a:t>، وجه المتعلمين </a:t>
            </a:r>
            <a:r>
              <a:rPr lang="ar-KW" sz="3600" dirty="0" smtClean="0"/>
              <a:t>إلى </a:t>
            </a:r>
            <a:r>
              <a:rPr lang="ar-KW" sz="3600" dirty="0"/>
              <a:t>البحث عن أجهزة في المنزل تحتوي على المغناطيس </a:t>
            </a:r>
            <a:r>
              <a:rPr lang="ar-KW" sz="3600" dirty="0" smtClean="0"/>
              <a:t>أو </a:t>
            </a:r>
            <a:r>
              <a:rPr lang="ar-KW" sz="3600" dirty="0"/>
              <a:t>يجذبها المغناطيس.</a:t>
            </a:r>
          </a:p>
          <a:p>
            <a:r>
              <a:rPr lang="ar-KW" sz="3600" dirty="0"/>
              <a:t>اسألهم </a:t>
            </a:r>
            <a:r>
              <a:rPr lang="ar-KW" sz="3600" dirty="0" smtClean="0"/>
              <a:t>أن </a:t>
            </a:r>
            <a:r>
              <a:rPr lang="ar-KW" sz="3600" dirty="0"/>
              <a:t>يسجلوا قائمة بالأشياء الموجودة في المنزل يجذبها المغناطيس و أخرى لا يجذبها المغناطيس.</a:t>
            </a:r>
          </a:p>
        </p:txBody>
      </p:sp>
    </p:spTree>
    <p:extLst>
      <p:ext uri="{BB962C8B-B14F-4D97-AF65-F5344CB8AC3E}">
        <p14:creationId xmlns:p14="http://schemas.microsoft.com/office/powerpoint/2010/main" val="419918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5189" y="1672045"/>
            <a:ext cx="7241177" cy="334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3632" y="2470955"/>
            <a:ext cx="559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مقترح </a:t>
            </a:r>
            <a:r>
              <a:rPr lang="ar-KW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الدرس </a:t>
            </a:r>
            <a:endParaRPr lang="en-US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1235" y="755374"/>
            <a:ext cx="9847006" cy="539363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4000" b="1" dirty="0">
                <a:solidFill>
                  <a:srgbClr val="FF0000"/>
                </a:solidFill>
              </a:rPr>
              <a:t>الكفاية العامة : (3) </a:t>
            </a:r>
            <a:r>
              <a:rPr lang="ar-KW" sz="4000" dirty="0"/>
              <a:t>الربط بين الأفكار العلمية و المحاولات مع العمليات التكنولوجية و المنتجات من </a:t>
            </a:r>
            <a:r>
              <a:rPr lang="ar-KW" sz="4000" dirty="0"/>
              <a:t>أ</a:t>
            </a:r>
            <a:r>
              <a:rPr lang="ar-KW" sz="4000" dirty="0" smtClean="0"/>
              <a:t>جل </a:t>
            </a:r>
            <a:r>
              <a:rPr lang="ar-KW" sz="4000" dirty="0"/>
              <a:t>حماية ورفع </a:t>
            </a:r>
            <a:r>
              <a:rPr lang="ar-KW" sz="4000" dirty="0" smtClean="0"/>
              <a:t/>
            </a:r>
            <a:br>
              <a:rPr lang="ar-KW" sz="4000" dirty="0" smtClean="0"/>
            </a:br>
            <a:r>
              <a:rPr lang="ar-KW" sz="4000" dirty="0" smtClean="0"/>
              <a:t>و </a:t>
            </a:r>
            <a:r>
              <a:rPr lang="ar-KW" sz="4000" dirty="0"/>
              <a:t>تعزيز و استدامة البيئة الطبيعية و </a:t>
            </a:r>
            <a:r>
              <a:rPr lang="ar-KW" sz="4000" dirty="0" smtClean="0"/>
              <a:t>المجتمعية.</a:t>
            </a:r>
            <a:r>
              <a:rPr lang="ar-KW" sz="4000" dirty="0"/>
              <a:t/>
            </a:r>
            <a:br>
              <a:rPr lang="ar-KW" sz="4000" dirty="0"/>
            </a:br>
            <a:r>
              <a:rPr lang="ar-KW" sz="4000" b="1" dirty="0">
                <a:solidFill>
                  <a:srgbClr val="FF0000"/>
                </a:solidFill>
              </a:rPr>
              <a:t>الكفاية الخاصة : 3-2 </a:t>
            </a:r>
            <a:r>
              <a:rPr lang="ar-KW" sz="4000" dirty="0"/>
              <a:t>يوضح الطريقة التي بها نستخدم التكنولوجيا البسيطة في المنزل و </a:t>
            </a:r>
            <a:r>
              <a:rPr lang="ar-KW" sz="4000" dirty="0" smtClean="0"/>
              <a:t>المدرسة.</a:t>
            </a:r>
            <a:r>
              <a:rPr lang="ar-KW" sz="4000" dirty="0"/>
              <a:t/>
            </a:r>
            <a:br>
              <a:rPr lang="ar-KW" sz="4000" dirty="0"/>
            </a:br>
            <a:r>
              <a:rPr lang="ar-KW" sz="4000" b="1" dirty="0">
                <a:solidFill>
                  <a:srgbClr val="FF0000"/>
                </a:solidFill>
              </a:rPr>
              <a:t>عدد الحصص المقترحة : (5) الحصة 1 من 5 </a:t>
            </a:r>
            <a:r>
              <a:rPr lang="ar-KW" sz="4000" dirty="0"/>
              <a:t/>
            </a:r>
            <a:br>
              <a:rPr lang="ar-KW" sz="4000" dirty="0"/>
            </a:br>
            <a:r>
              <a:rPr lang="ar-KW" sz="4000" b="1" dirty="0">
                <a:solidFill>
                  <a:srgbClr val="FF0000"/>
                </a:solidFill>
              </a:rPr>
              <a:t>معيار المنهج : </a:t>
            </a:r>
            <a:r>
              <a:rPr lang="ar-KW" sz="4000" b="1" dirty="0" smtClean="0">
                <a:solidFill>
                  <a:srgbClr val="FF0000"/>
                </a:solidFill>
              </a:rPr>
              <a:t>3-2 </a:t>
            </a:r>
            <a:r>
              <a:rPr lang="ar-KW" sz="4000" dirty="0" smtClean="0"/>
              <a:t>يشرح </a:t>
            </a:r>
            <a:r>
              <a:rPr lang="ar-KW" sz="4000" dirty="0"/>
              <a:t>القدرة على تشغيل التكنولوجيا المعروفة بصورة مفيدة ، مثل البطاريات و المغناطيسيات </a:t>
            </a:r>
            <a:r>
              <a:rPr lang="ar-KW" sz="4000" dirty="0" smtClean="0"/>
              <a:t/>
            </a:r>
            <a:br>
              <a:rPr lang="ar-KW" sz="4000" dirty="0" smtClean="0"/>
            </a:br>
            <a:r>
              <a:rPr lang="ar-KW" sz="4000" dirty="0" smtClean="0"/>
              <a:t>و </a:t>
            </a:r>
            <a:r>
              <a:rPr lang="ar-KW" sz="4000" dirty="0"/>
              <a:t>الأدوات المنزلية </a:t>
            </a:r>
            <a:r>
              <a:rPr lang="ar-KW" sz="4000" dirty="0" smtClean="0"/>
              <a:t>البسيطة.</a:t>
            </a:r>
            <a:endParaRPr lang="ar-KW" sz="4000" dirty="0"/>
          </a:p>
        </p:txBody>
      </p:sp>
    </p:spTree>
    <p:extLst>
      <p:ext uri="{BB962C8B-B14F-4D97-AF65-F5344CB8AC3E}">
        <p14:creationId xmlns:p14="http://schemas.microsoft.com/office/powerpoint/2010/main" val="235647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58594" y="1721287"/>
            <a:ext cx="9847006" cy="2566219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ar-KW" sz="7200" dirty="0"/>
              <a:t>عنوان الدرس</a:t>
            </a:r>
            <a:br>
              <a:rPr lang="ar-KW" sz="7200" dirty="0"/>
            </a:br>
            <a:r>
              <a:rPr lang="ar-KW" sz="9600" dirty="0">
                <a:solidFill>
                  <a:srgbClr val="FF0000"/>
                </a:solidFill>
              </a:rPr>
              <a:t>ماذا يجذب المغناطيس؟</a:t>
            </a:r>
            <a:endParaRPr lang="ar-KW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075" t="17766" r="21357" b="5397"/>
          <a:stretch/>
        </p:blipFill>
        <p:spPr>
          <a:xfrm>
            <a:off x="6897189" y="4062859"/>
            <a:ext cx="4344523" cy="24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"/>
          <p:cNvGrpSpPr/>
          <p:nvPr/>
        </p:nvGrpSpPr>
        <p:grpSpPr>
          <a:xfrm>
            <a:off x="1921541" y="523974"/>
            <a:ext cx="8405036" cy="3348838"/>
            <a:chOff x="1366962" y="262735"/>
            <a:chExt cx="5921253" cy="257989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366962" y="262735"/>
              <a:ext cx="5921253" cy="2338346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412519" y="318355"/>
              <a:ext cx="5830139" cy="2524272"/>
            </a:xfrm>
            <a:prstGeom prst="rect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الكفاية </a:t>
              </a:r>
              <a:r>
                <a:rPr lang="ar-KW" sz="4400" b="1" dirty="0">
                  <a:latin typeface="Arial" panose="020B0604020202020204" pitchFamily="34" charset="0"/>
                </a:rPr>
                <a:t>الخاصة </a:t>
              </a:r>
              <a:r>
                <a:rPr lang="ar-KW" sz="4400" b="1" dirty="0" smtClean="0">
                  <a:latin typeface="Arial" panose="020B0604020202020204" pitchFamily="34" charset="0"/>
                </a:rPr>
                <a:t>3-</a:t>
              </a:r>
              <a:r>
                <a:rPr lang="en-GB" sz="4400" b="1" dirty="0" smtClean="0">
                  <a:latin typeface="Arial" panose="020B0604020202020204" pitchFamily="34" charset="0"/>
                </a:rPr>
                <a:t>2</a:t>
              </a:r>
              <a:r>
                <a:rPr lang="ar-KW" sz="4400" b="1" dirty="0" smtClean="0">
                  <a:latin typeface="Arial" panose="020B0604020202020204" pitchFamily="34" charset="0"/>
                </a:rPr>
                <a:t> للصف </a:t>
              </a:r>
              <a:r>
                <a:rPr lang="ar-KW" sz="4400" b="1" dirty="0">
                  <a:latin typeface="Arial" panose="020B0604020202020204" pitchFamily="34" charset="0"/>
                </a:rPr>
                <a:t>الأول </a:t>
              </a:r>
              <a:endParaRPr lang="ar-KW" sz="4400" b="1" dirty="0" smtClean="0">
                <a:latin typeface="Arial" panose="020B0604020202020204" pitchFamily="34" charset="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الحصة (</a:t>
              </a:r>
              <a:r>
                <a:rPr lang="en-GB" sz="4400" b="1" dirty="0" smtClean="0">
                  <a:latin typeface="Arial" panose="020B0604020202020204" pitchFamily="34" charset="0"/>
                </a:rPr>
                <a:t>1من </a:t>
              </a:r>
              <a:r>
                <a:rPr lang="ar-KW" sz="4400" b="1" dirty="0" smtClean="0">
                  <a:latin typeface="Arial" panose="020B0604020202020204" pitchFamily="34" charset="0"/>
                </a:rPr>
                <a:t>5)</a:t>
              </a:r>
              <a:endParaRPr lang="ar-KW" sz="44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logo"/>
          <p:cNvPicPr/>
          <p:nvPr/>
        </p:nvPicPr>
        <p:blipFill rotWithShape="1"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4"/>
          <a:stretch/>
        </p:blipFill>
        <p:spPr bwMode="auto">
          <a:xfrm>
            <a:off x="10737536" y="566483"/>
            <a:ext cx="983631" cy="86682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878224" y="4463779"/>
            <a:ext cx="432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3600" b="1" dirty="0"/>
              <a:t>إعداد </a:t>
            </a:r>
            <a:r>
              <a:rPr lang="ar-KW" sz="3600" b="1" dirty="0" smtClean="0"/>
              <a:t>التوجيه الفني للعلوم </a:t>
            </a:r>
          </a:p>
          <a:p>
            <a:pPr algn="ctr" rtl="1"/>
            <a:r>
              <a:rPr lang="ar-KW" sz="3600" b="1" dirty="0" smtClean="0"/>
              <a:t>منطقة حولي التعليمية</a:t>
            </a:r>
            <a:endParaRPr lang="ar-KW" sz="3600" b="1" dirty="0"/>
          </a:p>
        </p:txBody>
      </p:sp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2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-298371"/>
            <a:ext cx="10222144" cy="589935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4000" dirty="0">
                <a:solidFill>
                  <a:srgbClr val="FF0000"/>
                </a:solidFill>
              </a:rPr>
              <a:t>المفاهيم العلمية المتضمنة في الكفاية الخاصة :</a:t>
            </a:r>
            <a:br>
              <a:rPr lang="ar-KW" sz="4000" dirty="0">
                <a:solidFill>
                  <a:srgbClr val="FF0000"/>
                </a:solidFill>
              </a:rPr>
            </a:br>
            <a:r>
              <a:rPr lang="ar-KW" sz="4000" dirty="0"/>
              <a:t>1- هناك أشياء يجذبها المغناطيس و أشياء لا يجذبها المغناطيس.</a:t>
            </a:r>
            <a:br>
              <a:rPr lang="ar-KW" sz="4000" dirty="0"/>
            </a:br>
            <a:r>
              <a:rPr lang="ar-KW" sz="4000" dirty="0"/>
              <a:t>يوجد حولنا العديد من المواد ( الحديد) التي يجذبها المغناطيس.</a:t>
            </a:r>
            <a:br>
              <a:rPr lang="ar-KW" sz="4000" dirty="0"/>
            </a:br>
            <a:r>
              <a:rPr lang="ar-KW" sz="4000" dirty="0"/>
              <a:t>للمغناطيس فائدة كبيرة في حياتنا، و يوجد في العديد من الأشياء حولنا</a:t>
            </a:r>
            <a:r>
              <a:rPr lang="ar-KW" sz="4000" dirty="0" smtClean="0"/>
              <a:t>.</a:t>
            </a:r>
            <a:br>
              <a:rPr lang="ar-KW" sz="4000" dirty="0" smtClean="0"/>
            </a:br>
            <a:r>
              <a:rPr lang="ar-KW" sz="4000" dirty="0"/>
              <a:t/>
            </a:r>
            <a:br>
              <a:rPr lang="ar-KW" sz="4000" dirty="0"/>
            </a:br>
            <a:r>
              <a:rPr lang="ar-KW" sz="4000" dirty="0">
                <a:solidFill>
                  <a:srgbClr val="FF0000"/>
                </a:solidFill>
              </a:rPr>
              <a:t>مصادر التعلم : </a:t>
            </a:r>
            <a:r>
              <a:rPr lang="ar-KW" sz="4000" dirty="0"/>
              <a:t>فيديو – حاسوب – مسجل – انترنت </a:t>
            </a:r>
            <a:r>
              <a:rPr lang="ar-KW" sz="4000" dirty="0" smtClean="0"/>
              <a:t>- أوراق </a:t>
            </a:r>
            <a:r>
              <a:rPr lang="ar-KW" sz="4000" dirty="0"/>
              <a:t>عمل.</a:t>
            </a:r>
          </a:p>
        </p:txBody>
      </p:sp>
    </p:spTree>
    <p:extLst>
      <p:ext uri="{BB962C8B-B14F-4D97-AF65-F5344CB8AC3E}">
        <p14:creationId xmlns:p14="http://schemas.microsoft.com/office/powerpoint/2010/main" val="1705523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20086"/>
              </p:ext>
            </p:extLst>
          </p:nvPr>
        </p:nvGraphicFramePr>
        <p:xfrm>
          <a:off x="1010653" y="719665"/>
          <a:ext cx="10138609" cy="52159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47410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292744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923170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تحفيزي مقترح:</a:t>
                      </a:r>
                    </a:p>
                    <a:p>
                      <a:pPr algn="just" rtl="1"/>
                      <a:r>
                        <a:rPr lang="ar-KW" sz="2400" dirty="0"/>
                        <a:t>من خلال طريقة التدريس "حل المشكلات" لولد سقطت منه علبة دبابيس على </a:t>
                      </a:r>
                      <a:r>
                        <a:rPr lang="ar-KW" sz="2400" dirty="0" smtClean="0"/>
                        <a:t>الأرض.</a:t>
                      </a:r>
                      <a:endParaRPr lang="ar-KW" sz="2400" dirty="0"/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400" dirty="0"/>
                        <a:t>عرض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مصور، دبابيس حديدية ، تراب.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400" dirty="0"/>
                        <a:t>5 دقائق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طريقة التدريس " حل المشكلات</a:t>
                      </a:r>
                      <a:r>
                        <a:rPr lang="ar-KW" sz="2400" dirty="0" smtClean="0"/>
                        <a:t>".</a:t>
                      </a:r>
                      <a:endParaRPr lang="ar-KW" sz="2400" dirty="0"/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يتم عرض صورة لولد طلب منه والده احضار علبه دبابيس ، فسقطت على التراب فتبعثرت على التراب، ساعد </a:t>
                      </a:r>
                      <a:r>
                        <a:rPr lang="ar-KW" sz="2400" dirty="0" smtClean="0"/>
                        <a:t>أحمد </a:t>
                      </a:r>
                      <a:r>
                        <a:rPr lang="ar-KW" sz="2400" dirty="0"/>
                        <a:t>على جمعها دون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تتسخ يداه </a:t>
                      </a:r>
                      <a:endParaRPr lang="ar-KW" sz="2400" dirty="0" smtClean="0"/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400" baseline="0" dirty="0" smtClean="0"/>
                        <a:t>    </a:t>
                      </a:r>
                      <a:r>
                        <a:rPr lang="ar-KW" sz="2400" dirty="0" smtClean="0"/>
                        <a:t>و </a:t>
                      </a:r>
                      <a:r>
                        <a:rPr lang="ar-KW" sz="2400" dirty="0"/>
                        <a:t>تنجرح من الدبابيس.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مناقشة المتعلمين </a:t>
                      </a:r>
                      <a:r>
                        <a:rPr lang="ar-KW" sz="2400" dirty="0" smtClean="0"/>
                        <a:t>في</a:t>
                      </a:r>
                      <a:r>
                        <a:rPr lang="ar-KW" sz="2400" baseline="0" dirty="0" smtClean="0"/>
                        <a:t> إ</a:t>
                      </a:r>
                      <a:r>
                        <a:rPr lang="ar-KW" sz="2400" dirty="0" smtClean="0"/>
                        <a:t>جاباتهم </a:t>
                      </a:r>
                      <a:r>
                        <a:rPr lang="ar-KW" sz="2400" dirty="0"/>
                        <a:t>ومقترحاتهم.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5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279448.jpg"/>
          <p:cNvPicPr>
            <a:picLocks noChangeAspect="1"/>
          </p:cNvPicPr>
          <p:nvPr/>
        </p:nvPicPr>
        <p:blipFill>
          <a:blip r:embed="rId2"/>
          <a:srcRect l="3468" b="10174"/>
          <a:stretch>
            <a:fillRect/>
          </a:stretch>
        </p:blipFill>
        <p:spPr>
          <a:xfrm>
            <a:off x="261257" y="1561397"/>
            <a:ext cx="10907485" cy="5074535"/>
          </a:xfrm>
          <a:prstGeom prst="rect">
            <a:avLst/>
          </a:prstGeom>
        </p:spPr>
      </p:pic>
      <p:pic>
        <p:nvPicPr>
          <p:cNvPr id="6" name="Picture 5" descr="worried-child-clipart-worried-clip-art-worried-clip-LQxgJu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5225" y="248195"/>
            <a:ext cx="3227404" cy="3579222"/>
          </a:xfrm>
          <a:prstGeom prst="rect">
            <a:avLst/>
          </a:prstGeom>
        </p:spPr>
      </p:pic>
      <p:pic>
        <p:nvPicPr>
          <p:cNvPr id="9" name="Picture 8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2073" y="5316582"/>
            <a:ext cx="988364" cy="326572"/>
          </a:xfrm>
          <a:prstGeom prst="rect">
            <a:avLst/>
          </a:prstGeom>
        </p:spPr>
      </p:pic>
      <p:pic>
        <p:nvPicPr>
          <p:cNvPr id="10" name="Picture 9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037610">
            <a:off x="6918382" y="5077097"/>
            <a:ext cx="988364" cy="326572"/>
          </a:xfrm>
          <a:prstGeom prst="rect">
            <a:avLst/>
          </a:prstGeom>
        </p:spPr>
      </p:pic>
      <p:pic>
        <p:nvPicPr>
          <p:cNvPr id="11" name="Picture 10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4828" y="4641669"/>
            <a:ext cx="988364" cy="326572"/>
          </a:xfrm>
          <a:prstGeom prst="rect">
            <a:avLst/>
          </a:prstGeom>
        </p:spPr>
      </p:pic>
      <p:pic>
        <p:nvPicPr>
          <p:cNvPr id="12" name="Picture 11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736" y="4284617"/>
            <a:ext cx="988364" cy="326572"/>
          </a:xfrm>
          <a:prstGeom prst="rect">
            <a:avLst/>
          </a:prstGeom>
        </p:spPr>
      </p:pic>
      <p:pic>
        <p:nvPicPr>
          <p:cNvPr id="13" name="Picture 12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74595">
            <a:off x="5363902" y="5325291"/>
            <a:ext cx="988364" cy="326572"/>
          </a:xfrm>
          <a:prstGeom prst="rect">
            <a:avLst/>
          </a:prstGeom>
        </p:spPr>
      </p:pic>
      <p:pic>
        <p:nvPicPr>
          <p:cNvPr id="14" name="Picture 13" descr="nail-clip-art-13889586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412055">
            <a:off x="4950245" y="4598126"/>
            <a:ext cx="988364" cy="326572"/>
          </a:xfrm>
          <a:prstGeom prst="rect">
            <a:avLst/>
          </a:prstGeom>
        </p:spPr>
      </p:pic>
      <p:pic>
        <p:nvPicPr>
          <p:cNvPr id="15" name="Picture 14" descr="nail-clip-art-13889586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868896" y="3775166"/>
            <a:ext cx="988364" cy="335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01292" y="1541417"/>
            <a:ext cx="577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/>
                </a:solidFill>
              </a:rPr>
              <a:t>لنساعد</a:t>
            </a:r>
            <a:r>
              <a:rPr lang="en-GB" sz="4400" b="1" dirty="0" smtClean="0">
                <a:solidFill>
                  <a:schemeClr val="accent1"/>
                </a:solidFill>
              </a:rPr>
              <a:t> </a:t>
            </a:r>
            <a:r>
              <a:rPr lang="en-GB" sz="4400" b="1" dirty="0" err="1" smtClean="0">
                <a:solidFill>
                  <a:schemeClr val="accent1"/>
                </a:solidFill>
              </a:rPr>
              <a:t>أحمد</a:t>
            </a:r>
            <a:r>
              <a:rPr lang="en-GB" sz="4400" b="1" dirty="0" smtClean="0">
                <a:solidFill>
                  <a:schemeClr val="accent1"/>
                </a:solidFill>
              </a:rPr>
              <a:t> </a:t>
            </a:r>
            <a:r>
              <a:rPr lang="en-GB" sz="4400" b="1" dirty="0" err="1" smtClean="0">
                <a:solidFill>
                  <a:schemeClr val="accent1"/>
                </a:solidFill>
              </a:rPr>
              <a:t>في</a:t>
            </a:r>
            <a:r>
              <a:rPr lang="en-GB" sz="4400" b="1" dirty="0" smtClean="0">
                <a:solidFill>
                  <a:schemeClr val="accent1"/>
                </a:solidFill>
              </a:rPr>
              <a:t> </a:t>
            </a:r>
            <a:r>
              <a:rPr lang="en-GB" sz="4400" b="1" dirty="0" err="1" smtClean="0">
                <a:solidFill>
                  <a:schemeClr val="accent1"/>
                </a:solidFill>
              </a:rPr>
              <a:t>مشكلته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0419"/>
              </p:ext>
            </p:extLst>
          </p:nvPr>
        </p:nvGraphicFramePr>
        <p:xfrm>
          <a:off x="1010653" y="719665"/>
          <a:ext cx="10138609" cy="5407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47410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292744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923170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1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: جرب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المغناطيس</a:t>
                      </a:r>
                    </a:p>
                    <a:p>
                      <a:pPr algn="just" rtl="1"/>
                      <a:r>
                        <a:rPr lang="ar-KW" sz="2000" dirty="0"/>
                        <a:t>تقسيم المتعلمين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مجموعات ثنائية لاستكشاف الأشياء التي يجذبها المغناطيس و الأشياء التي لا يجذبها المغناطيس في المختبر.</a:t>
                      </a:r>
                    </a:p>
                    <a:p>
                      <a:pPr algn="just" rtl="1"/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000" dirty="0"/>
                        <a:t>مجموعات ثنائية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التصنيف ، اتباع السلامة، تداول الأدوات.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قطعة مغناطيسية مجهولة الأقطاب، محتويات المختبر ، ورقة عمل 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15 دقيقة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تأكد من صلاحية المغناطيسات قبل الدرس. 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يتم تقسيم المتعلمين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مجموعات ثنائية مع كل متعلم مغناطيس و </a:t>
                      </a:r>
                      <a:r>
                        <a:rPr lang="ar-KW" sz="2000" dirty="0" smtClean="0"/>
                        <a:t>الآخر </a:t>
                      </a:r>
                      <a:r>
                        <a:rPr lang="ar-KW" sz="2000" dirty="0"/>
                        <a:t>ورقة عمل لرسم ما يجذبه المغناطيس من أشياء في المختبر </a:t>
                      </a:r>
                      <a:r>
                        <a:rPr lang="ar-KW" sz="2000" dirty="0" smtClean="0"/>
                        <a:t>وأشياء </a:t>
                      </a:r>
                      <a:r>
                        <a:rPr lang="ar-KW" sz="2000" dirty="0"/>
                        <a:t>لا يجذبها المغناطيس.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بعد ذلك يتم مناقشة النشاط  وتسجيل النتائج في نشاط رقم 1 في كتاب المتعلم.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ملاحظات </a:t>
                      </a:r>
                      <a:r>
                        <a:rPr lang="ar-KW" sz="2400" b="1" dirty="0" smtClean="0">
                          <a:solidFill>
                            <a:srgbClr val="FF0000"/>
                          </a:solidFill>
                        </a:rPr>
                        <a:t>أمان</a:t>
                      </a:r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لا تقرب المغناطيس من أجهزة الكمبيوتر.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لا تركض في </a:t>
                      </a:r>
                      <a:r>
                        <a:rPr lang="ar-KW" sz="2000" dirty="0" smtClean="0"/>
                        <a:t>المختبر.</a:t>
                      </a:r>
                      <a:endParaRPr lang="ar-KW" sz="2000" dirty="0"/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حافظ على الهدوء.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endParaRPr lang="ar-KW" sz="2000" dirty="0"/>
                    </a:p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endParaRPr lang="ar-KW" sz="2000" dirty="0"/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7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88987"/>
              </p:ext>
            </p:extLst>
          </p:nvPr>
        </p:nvGraphicFramePr>
        <p:xfrm>
          <a:off x="1011116" y="635053"/>
          <a:ext cx="10205569" cy="56873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29447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76122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562025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4125349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إضافي: حاول 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أن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تخرجني 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(لعبة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تعلمية)</a:t>
                      </a:r>
                    </a:p>
                    <a:p>
                      <a:pPr algn="just" rtl="1"/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اخرج المحتويات التي يجذبها المغناطيس من </a:t>
                      </a:r>
                      <a:r>
                        <a:rPr lang="ar-KW" sz="2000" b="0" dirty="0" smtClean="0">
                          <a:solidFill>
                            <a:schemeClr val="tx1"/>
                          </a:solidFill>
                        </a:rPr>
                        <a:t>القنينة. </a:t>
                      </a:r>
                      <a:endParaRPr lang="ar-KW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1"/>
                      <a:endParaRPr lang="ar-KW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000" dirty="0"/>
                        <a:t>مجموعات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التصنيف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قنينة ماء بلاستيكية فارغة، أشياء صغيرة يجذبها المغناطيس </a:t>
                      </a:r>
                      <a:r>
                        <a:rPr lang="ar-KW" sz="2000" dirty="0" smtClean="0"/>
                        <a:t>(دبابيس- </a:t>
                      </a:r>
                      <a:r>
                        <a:rPr lang="ar-KW" sz="2000" dirty="0"/>
                        <a:t>مشابك </a:t>
                      </a:r>
                      <a:r>
                        <a:rPr lang="ar-KW" sz="2000" dirty="0" smtClean="0"/>
                        <a:t>ورقية) </a:t>
                      </a:r>
                      <a:r>
                        <a:rPr lang="ar-KW" sz="2000" dirty="0"/>
                        <a:t>أشياء لا يجذبها المغناطيس </a:t>
                      </a:r>
                      <a:r>
                        <a:rPr lang="ar-KW" sz="2000" dirty="0" smtClean="0"/>
                        <a:t>(ممحاة </a:t>
                      </a:r>
                      <a:r>
                        <a:rPr lang="ar-KW" sz="2000" dirty="0"/>
                        <a:t>– قلم رصاص – بالونات)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5 دقائق</a:t>
                      </a:r>
                    </a:p>
                    <a:p>
                      <a:pPr rtl="1"/>
                      <a:endParaRPr lang="ar-KW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طريقة التدريس </a:t>
                      </a:r>
                      <a:r>
                        <a:rPr lang="ar-KW" sz="2000" dirty="0" smtClean="0"/>
                        <a:t>"التعلم </a:t>
                      </a:r>
                      <a:r>
                        <a:rPr lang="ar-KW" sz="2000" dirty="0"/>
                        <a:t>باللعب"</a:t>
                      </a:r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من خلال توزيع قنينة ماء بلاستيكية فارغة تحتوي على أشياء يجذبها المغناطيس و أشياء لا يجذبها المغناطيس </a:t>
                      </a:r>
                      <a:r>
                        <a:rPr lang="ar-KW" sz="2000" dirty="0" smtClean="0"/>
                        <a:t>(ممحاة </a:t>
                      </a:r>
                      <a:r>
                        <a:rPr lang="ar-KW" sz="2000" dirty="0"/>
                        <a:t>– دبابيس – بالونات – مشابك ورقية - .......) و مسطرة مثبت عليها مغناطيس يحاول المتعلم </a:t>
                      </a:r>
                      <a:r>
                        <a:rPr lang="ar-KW" sz="2000" dirty="0" smtClean="0"/>
                        <a:t>إخراج </a:t>
                      </a:r>
                      <a:r>
                        <a:rPr lang="ar-KW" sz="2000" dirty="0"/>
                        <a:t>ما يجذبه المغناطيس خارج </a:t>
                      </a:r>
                      <a:r>
                        <a:rPr lang="ar-KW" sz="2000" dirty="0" smtClean="0"/>
                        <a:t>القنينة.</a:t>
                      </a:r>
                      <a:endParaRPr lang="ar-KW" sz="2000" dirty="0"/>
                    </a:p>
                    <a:p>
                      <a:pPr marL="342900" indent="-34290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مناقشة المتعلمين بنتائج النشاط.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520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0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thumbnail_IMG_4604.jpg"/>
          <p:cNvPicPr>
            <a:picLocks noChangeAspect="1"/>
          </p:cNvPicPr>
          <p:nvPr/>
        </p:nvPicPr>
        <p:blipFill>
          <a:blip r:embed="rId2"/>
          <a:srcRect t="9379" r="32598"/>
          <a:stretch>
            <a:fillRect/>
          </a:stretch>
        </p:blipFill>
        <p:spPr>
          <a:xfrm>
            <a:off x="326571" y="130626"/>
            <a:ext cx="7093132" cy="65967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47166" y="1776549"/>
            <a:ext cx="3174274" cy="29783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لعبة تعلمية : </a:t>
            </a: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حاول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KW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 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تخرجني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80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99691"/>
              </p:ext>
            </p:extLst>
          </p:nvPr>
        </p:nvGraphicFramePr>
        <p:xfrm>
          <a:off x="1102226" y="1218858"/>
          <a:ext cx="10205569" cy="47838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29447">
                  <a:extLst>
                    <a:ext uri="{9D8B030D-6E8A-4147-A177-3AD203B41FA5}">
                      <a16:colId xmlns="" xmlns:a16="http://schemas.microsoft.com/office/drawing/2014/main" val="842243005"/>
                    </a:ext>
                  </a:extLst>
                </a:gridCol>
                <a:gridCol w="4376122">
                  <a:extLst>
                    <a:ext uri="{9D8B030D-6E8A-4147-A177-3AD203B41FA5}">
                      <a16:colId xmlns="" xmlns:a16="http://schemas.microsoft.com/office/drawing/2014/main" val="246551034"/>
                    </a:ext>
                  </a:extLst>
                </a:gridCol>
              </a:tblGrid>
              <a:tr h="1184651"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يستطيع المتعلم </a:t>
                      </a:r>
                      <a:r>
                        <a:rPr lang="ar-KW" sz="2400" dirty="0" smtClean="0"/>
                        <a:t>أن </a:t>
                      </a:r>
                      <a:r>
                        <a:rPr lang="ar-KW" sz="2400" dirty="0"/>
                        <a:t>:</a:t>
                      </a:r>
                    </a:p>
                    <a:p>
                      <a:pPr algn="ctr" rtl="1"/>
                      <a:r>
                        <a:rPr lang="ar-KW" sz="2400" dirty="0" smtClean="0"/>
                        <a:t>(أمثلة </a:t>
                      </a:r>
                      <a:r>
                        <a:rPr lang="ar-KW" sz="2400" dirty="0"/>
                        <a:t>منوعة على الأنشطة الواردة في المنهج)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2400" dirty="0"/>
                    </a:p>
                    <a:p>
                      <a:pPr algn="ctr" rtl="1"/>
                      <a:r>
                        <a:rPr lang="ar-KW" sz="24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chemeClr val="accent1"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070877"/>
                  </a:ext>
                </a:extLst>
              </a:tr>
              <a:tr h="3595132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2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: ماذا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يجذب المغناطيس؟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dirty="0"/>
                        <a:t>ارسم دائرة حول الأشياء التي يجذبها المغناطيس، و </a:t>
                      </a:r>
                      <a:r>
                        <a:rPr lang="ar-KW" sz="2000" dirty="0" smtClean="0"/>
                        <a:t>مثلثاً </a:t>
                      </a:r>
                      <a:r>
                        <a:rPr lang="ar-KW" sz="2000" dirty="0"/>
                        <a:t>حول الأشياء التي لا يجذبها المغناطيس.</a:t>
                      </a:r>
                    </a:p>
                    <a:p>
                      <a:pPr algn="just" rtl="1"/>
                      <a:r>
                        <a:rPr lang="ar-KW" sz="2000" dirty="0"/>
                        <a:t>اطلب من المتعلمين </a:t>
                      </a:r>
                      <a:r>
                        <a:rPr lang="ar-KW" sz="2000" dirty="0" smtClean="0"/>
                        <a:t>أن </a:t>
                      </a:r>
                      <a:r>
                        <a:rPr lang="ar-KW" sz="2000" dirty="0"/>
                        <a:t>يضعوا دائرة حول الأشياء التي يجذبها المغناطيس و </a:t>
                      </a:r>
                      <a:r>
                        <a:rPr lang="ar-KW" sz="2000" dirty="0" smtClean="0"/>
                        <a:t>مثلثاً </a:t>
                      </a:r>
                      <a:r>
                        <a:rPr lang="ar-KW" sz="2000" dirty="0"/>
                        <a:t>حول الأشياء التي لا يجذبها المغناطيس ، من خلال تنفيذ ورقة العمل في كتاب المتعلم.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 : </a:t>
                      </a:r>
                      <a:r>
                        <a:rPr lang="ar-KW" sz="2000" dirty="0"/>
                        <a:t>فردي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التصنيف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كتاب المتعلم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المقترح: </a:t>
                      </a:r>
                      <a:r>
                        <a:rPr lang="ar-KW" sz="2000" b="0" dirty="0">
                          <a:solidFill>
                            <a:schemeClr val="tx1"/>
                          </a:solidFill>
                        </a:rPr>
                        <a:t>10 دقائق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ناقش المتعلمين في نتائجهم بعد تنفيذ النشاط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50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84421" y="850232"/>
            <a:ext cx="9208168" cy="563231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القيم و </a:t>
            </a:r>
            <a:r>
              <a:rPr lang="ar-KW" sz="3600" b="1" dirty="0" smtClean="0">
                <a:solidFill>
                  <a:srgbClr val="FF0000"/>
                </a:solidFill>
              </a:rPr>
              <a:t>الأمن </a:t>
            </a:r>
            <a:r>
              <a:rPr lang="ar-KW" sz="3600" b="1" dirty="0">
                <a:solidFill>
                  <a:srgbClr val="FF0000"/>
                </a:solidFill>
              </a:rPr>
              <a:t>و السلامة:</a:t>
            </a:r>
          </a:p>
          <a:p>
            <a:r>
              <a:rPr lang="ar-KW" sz="3600" dirty="0"/>
              <a:t>احرص على تنبيه المتعلمين </a:t>
            </a:r>
            <a:r>
              <a:rPr lang="ar-KW" sz="3600" dirty="0" smtClean="0"/>
              <a:t>إلى </a:t>
            </a:r>
            <a:r>
              <a:rPr lang="ar-KW" sz="3600" dirty="0"/>
              <a:t>عدم وضع مغناطيس في الفم </a:t>
            </a:r>
            <a:endParaRPr lang="ar-KW" sz="3600" dirty="0" smtClean="0"/>
          </a:p>
          <a:p>
            <a:r>
              <a:rPr lang="ar-KW" sz="3600" dirty="0" smtClean="0"/>
              <a:t>و </a:t>
            </a:r>
            <a:r>
              <a:rPr lang="ar-KW" sz="3600" dirty="0"/>
              <a:t>المحافظة على أدوات </a:t>
            </a:r>
            <a:r>
              <a:rPr lang="ar-KW" sz="3600" dirty="0" smtClean="0"/>
              <a:t>المختبر(المغناطيس</a:t>
            </a:r>
            <a:r>
              <a:rPr lang="ar-KW" sz="3600" dirty="0"/>
              <a:t>) و </a:t>
            </a:r>
            <a:r>
              <a:rPr lang="ar-KW" sz="3600" dirty="0" smtClean="0"/>
              <a:t>إرجاعها </a:t>
            </a:r>
            <a:r>
              <a:rPr lang="ar-KW" sz="3600" dirty="0"/>
              <a:t>إ</a:t>
            </a:r>
            <a:r>
              <a:rPr lang="ar-KW" sz="3600" dirty="0" smtClean="0"/>
              <a:t>لى </a:t>
            </a:r>
            <a:r>
              <a:rPr lang="ar-KW" sz="3600" dirty="0"/>
              <a:t>مكانها عند الانتهاء منها.</a:t>
            </a:r>
          </a:p>
          <a:p>
            <a:r>
              <a:rPr lang="ar-KW" sz="3600" b="1" dirty="0">
                <a:solidFill>
                  <a:srgbClr val="FF0000"/>
                </a:solidFill>
              </a:rPr>
              <a:t>الكلمات الجديدة: </a:t>
            </a:r>
            <a:r>
              <a:rPr lang="ar-KW" sz="3600" dirty="0"/>
              <a:t>المغناطيس – يجذب – لا يجذب</a:t>
            </a:r>
          </a:p>
          <a:p>
            <a:r>
              <a:rPr lang="ar-KW" sz="3600" b="1" dirty="0">
                <a:solidFill>
                  <a:srgbClr val="FF0000"/>
                </a:solidFill>
              </a:rPr>
              <a:t>النشاط المنزلي : </a:t>
            </a:r>
            <a:r>
              <a:rPr lang="ar-KW" sz="3600" dirty="0"/>
              <a:t>بمساعدة </a:t>
            </a:r>
            <a:r>
              <a:rPr lang="ar-KW" sz="3600" dirty="0" smtClean="0"/>
              <a:t>الأهل</a:t>
            </a:r>
            <a:r>
              <a:rPr lang="ar-KW" sz="3600" dirty="0"/>
              <a:t>، وجه المتعلمين </a:t>
            </a:r>
            <a:r>
              <a:rPr lang="ar-KW" sz="3600" dirty="0" smtClean="0"/>
              <a:t>إلى </a:t>
            </a:r>
            <a:r>
              <a:rPr lang="ar-KW" sz="3600" dirty="0"/>
              <a:t>البحث عن أجهزة في المنزل تحتوي على المغناطيس </a:t>
            </a:r>
            <a:r>
              <a:rPr lang="ar-KW" sz="3600" dirty="0" smtClean="0"/>
              <a:t>أو </a:t>
            </a:r>
            <a:r>
              <a:rPr lang="ar-KW" sz="3600" dirty="0"/>
              <a:t>يجذبها المغناطيس.</a:t>
            </a:r>
          </a:p>
          <a:p>
            <a:r>
              <a:rPr lang="ar-KW" sz="3600" dirty="0"/>
              <a:t>اسألهم </a:t>
            </a:r>
            <a:r>
              <a:rPr lang="ar-KW" sz="3600" dirty="0" smtClean="0"/>
              <a:t>أن </a:t>
            </a:r>
            <a:r>
              <a:rPr lang="ar-KW" sz="3600" dirty="0"/>
              <a:t>يسجلوا قائمة بالأشياء الموجودة في المنزل يجذبها المغناطيس و أخرى لا يجذبها المغناطيس.</a:t>
            </a:r>
          </a:p>
        </p:txBody>
      </p:sp>
    </p:spTree>
    <p:extLst>
      <p:ext uri="{BB962C8B-B14F-4D97-AF65-F5344CB8AC3E}">
        <p14:creationId xmlns:p14="http://schemas.microsoft.com/office/powerpoint/2010/main" val="419918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0573" y="187623"/>
            <a:ext cx="11475685" cy="120032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b="1" dirty="0"/>
              <a:t>وزارة التربية </a:t>
            </a:r>
          </a:p>
          <a:p>
            <a:r>
              <a:rPr lang="ar-KW" b="1" dirty="0"/>
              <a:t>الإدارة العامة لمنطقة حولي التعليمية</a:t>
            </a:r>
          </a:p>
          <a:p>
            <a:r>
              <a:rPr lang="ar-KW" b="1" dirty="0" smtClean="0"/>
              <a:t>                                                                                           </a:t>
            </a:r>
            <a:r>
              <a:rPr lang="ar-KW" b="1" dirty="0"/>
              <a:t>ورقة عمل                                الاسم: ---------- </a:t>
            </a:r>
          </a:p>
          <a:p>
            <a:pPr algn="ctr"/>
            <a:r>
              <a:rPr lang="ar-KW" b="1" dirty="0" smtClean="0"/>
              <a:t>                                                              الأقل من </a:t>
            </a:r>
            <a:r>
              <a:rPr lang="ar-KW" b="1" dirty="0"/>
              <a:t>المعيار                            الصف: 1/----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46825" y="1272591"/>
            <a:ext cx="11475685" cy="83099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sz="2400" u="sng" dirty="0"/>
              <a:t>من خلال ملاحظتك للصور قم باختيار الوجه المناسب لكل صورة حيث </a:t>
            </a:r>
            <a:r>
              <a:rPr lang="ar-KW" sz="2400" u="sng" dirty="0" smtClean="0"/>
              <a:t>أن </a:t>
            </a:r>
            <a:r>
              <a:rPr lang="ar-KW" sz="2400" u="sng" dirty="0">
                <a:sym typeface="Wingdings" panose="05000000000000000000" pitchFamily="2" charset="2"/>
              </a:rPr>
              <a:t> </a:t>
            </a:r>
            <a:r>
              <a:rPr lang="ar-KW" sz="2400" u="sng" dirty="0" smtClean="0">
                <a:sym typeface="Wingdings" panose="05000000000000000000" pitchFamily="2" charset="2"/>
              </a:rPr>
              <a:t>للشيء </a:t>
            </a:r>
            <a:r>
              <a:rPr lang="ar-KW" sz="2400" u="sng" dirty="0">
                <a:sym typeface="Wingdings" panose="05000000000000000000" pitchFamily="2" charset="2"/>
              </a:rPr>
              <a:t>الذي يجذبه المغناطيس و  </a:t>
            </a:r>
            <a:r>
              <a:rPr lang="ar-KW" sz="2400" u="sng" dirty="0" smtClean="0">
                <a:sym typeface="Wingdings" panose="05000000000000000000" pitchFamily="2" charset="2"/>
              </a:rPr>
              <a:t>للشيء </a:t>
            </a:r>
            <a:r>
              <a:rPr lang="ar-KW" sz="2400" u="sng" dirty="0">
                <a:sym typeface="Wingdings" panose="05000000000000000000" pitchFamily="2" charset="2"/>
              </a:rPr>
              <a:t>الذي لا يجذبه المغناطيس:</a:t>
            </a:r>
            <a:endParaRPr lang="ar-KW" sz="2400" u="sng" dirty="0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16647"/>
              </p:ext>
            </p:extLst>
          </p:nvPr>
        </p:nvGraphicFramePr>
        <p:xfrm>
          <a:off x="1909485" y="1688090"/>
          <a:ext cx="5823726" cy="51035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5706">
                  <a:extLst>
                    <a:ext uri="{9D8B030D-6E8A-4147-A177-3AD203B41FA5}">
                      <a16:colId xmlns="" xmlns:a16="http://schemas.microsoft.com/office/drawing/2014/main" val="1203190422"/>
                    </a:ext>
                  </a:extLst>
                </a:gridCol>
                <a:gridCol w="1995381">
                  <a:extLst>
                    <a:ext uri="{9D8B030D-6E8A-4147-A177-3AD203B41FA5}">
                      <a16:colId xmlns="" xmlns:a16="http://schemas.microsoft.com/office/drawing/2014/main" val="1573608829"/>
                    </a:ext>
                  </a:extLst>
                </a:gridCol>
                <a:gridCol w="2152639">
                  <a:extLst>
                    <a:ext uri="{9D8B030D-6E8A-4147-A177-3AD203B41FA5}">
                      <a16:colId xmlns="" xmlns:a16="http://schemas.microsoft.com/office/drawing/2014/main" val="1612593098"/>
                    </a:ext>
                  </a:extLst>
                </a:gridCol>
              </a:tblGrid>
              <a:tr h="843550">
                <a:tc>
                  <a:txBody>
                    <a:bodyPr/>
                    <a:lstStyle/>
                    <a:p>
                      <a:pPr algn="ctr" rtl="1"/>
                      <a:r>
                        <a:rPr lang="ar-KW" dirty="0"/>
                        <a:t>الاشياء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dirty="0"/>
                        <a:t>يجذبه المغناطيس</a:t>
                      </a:r>
                    </a:p>
                    <a:p>
                      <a:pPr algn="ctr" rtl="1"/>
                      <a:r>
                        <a:rPr lang="ar-KW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ar-KW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لا</a:t>
                      </a:r>
                      <a:r>
                        <a:rPr lang="ar-KW" sz="1800" dirty="0"/>
                        <a:t> يجذبه المغناطيس</a:t>
                      </a:r>
                    </a:p>
                    <a:p>
                      <a:pPr algn="ctr" rtl="1"/>
                      <a:r>
                        <a:rPr lang="ar-KW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ar-KW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6325665"/>
                  </a:ext>
                </a:extLst>
              </a:tr>
              <a:tr h="872638">
                <a:tc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5400" dirty="0">
                          <a:sym typeface="Wingdings" panose="05000000000000000000" pitchFamily="2" charset="2"/>
                        </a:rPr>
                        <a:t></a:t>
                      </a:r>
                      <a:endParaRPr lang="ar-KW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800" dirty="0">
                          <a:sym typeface="Wingdings" panose="05000000000000000000" pitchFamily="2" charset="2"/>
                        </a:rPr>
                        <a:t></a:t>
                      </a:r>
                      <a:endParaRPr lang="ar-KW" sz="4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5871934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800" dirty="0">
                          <a:sym typeface="Wingdings" panose="05000000000000000000" pitchFamily="2" charset="2"/>
                        </a:rPr>
                        <a:t></a:t>
                      </a:r>
                      <a:endParaRPr lang="ar-KW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3034427"/>
                  </a:ext>
                </a:extLst>
              </a:tr>
              <a:tr h="785374">
                <a:tc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800" dirty="0">
                          <a:sym typeface="Wingdings" panose="05000000000000000000" pitchFamily="2" charset="2"/>
                        </a:rPr>
                        <a:t></a:t>
                      </a:r>
                      <a:endParaRPr lang="ar-KW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438363"/>
                  </a:ext>
                </a:extLst>
              </a:tr>
              <a:tr h="785374">
                <a:tc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6435023"/>
                  </a:ext>
                </a:extLst>
              </a:tr>
              <a:tr h="785374">
                <a:tc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endParaRPr kumimoji="0" lang="ar-KW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340160"/>
                  </a:ext>
                </a:extLst>
              </a:tr>
            </a:tbl>
          </a:graphicData>
        </a:graphic>
      </p:graphicFrame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6" y="2668192"/>
            <a:ext cx="881842" cy="6227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99" y="3556788"/>
            <a:ext cx="1035562" cy="77990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06" y="4471148"/>
            <a:ext cx="1031602" cy="54602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62" y="5321037"/>
            <a:ext cx="753889" cy="67496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4" y="6163284"/>
            <a:ext cx="469231" cy="5330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8179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/>
          <a:stretch>
            <a:fillRect/>
          </a:stretch>
        </p:blipFill>
        <p:spPr>
          <a:xfrm>
            <a:off x="5277396" y="1267096"/>
            <a:ext cx="6405153" cy="540802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76699" y="0"/>
            <a:ext cx="11475685" cy="126188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sz="1600" b="1" dirty="0"/>
              <a:t>وزارة التربية </a:t>
            </a:r>
            <a:r>
              <a:rPr lang="ar-KW" sz="1600" b="1" dirty="0" smtClean="0"/>
              <a:t>                                                                             ورقة عمل </a:t>
            </a:r>
            <a:endParaRPr lang="ar-KW" sz="1600" b="1" dirty="0"/>
          </a:p>
          <a:p>
            <a:r>
              <a:rPr lang="ar-KW" sz="1600" b="1" dirty="0"/>
              <a:t>الإدارة العامة لمنطقة حولي </a:t>
            </a:r>
            <a:r>
              <a:rPr lang="ar-KW" sz="1600" b="1" dirty="0" smtClean="0"/>
              <a:t>التعليمية                                                الأعلى من المعيار                                                          </a:t>
            </a:r>
            <a:r>
              <a:rPr lang="ar-KW" sz="2000" b="1" dirty="0" smtClean="0"/>
              <a:t>الاسم: ---------- </a:t>
            </a:r>
            <a:endParaRPr lang="ar-KW" sz="2000" b="1" dirty="0"/>
          </a:p>
          <a:p>
            <a:r>
              <a:rPr lang="ar-KW" sz="2000" b="1" dirty="0" smtClean="0"/>
              <a:t>                                                                                                                                         الصف: 1/----</a:t>
            </a:r>
          </a:p>
          <a:p>
            <a:r>
              <a:rPr lang="ar-KW" sz="2000" b="1" dirty="0" smtClean="0"/>
              <a:t>               </a:t>
            </a:r>
            <a:endParaRPr lang="ar-KW" sz="20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76699" y="682348"/>
            <a:ext cx="11475685" cy="46166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KW" sz="2400" u="sng" dirty="0"/>
              <a:t>احذف الصورة التي لا تنتمي لباقي الصور و </a:t>
            </a:r>
            <a:r>
              <a:rPr lang="ar-KW" sz="2400" u="sng" dirty="0" err="1"/>
              <a:t>اضف</a:t>
            </a:r>
            <a:r>
              <a:rPr lang="ar-KW" sz="2400" u="sng" dirty="0"/>
              <a:t> </a:t>
            </a:r>
            <a:r>
              <a:rPr lang="ar-KW" sz="2400" u="sng" dirty="0" smtClean="0"/>
              <a:t>صور بديلة لها من </a:t>
            </a:r>
            <a:r>
              <a:rPr lang="ar-KW" sz="2400" u="sng" dirty="0"/>
              <a:t>خلال الرسم </a:t>
            </a:r>
            <a:r>
              <a:rPr lang="ar-KW" sz="2400" u="sng" dirty="0" smtClean="0"/>
              <a:t>في المربع المجاور :</a:t>
            </a:r>
            <a:endParaRPr lang="ar-KW" sz="2400" u="sng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01" y="5409030"/>
            <a:ext cx="1062098" cy="799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3513909"/>
            <a:ext cx="806017" cy="8881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6" y="4496434"/>
            <a:ext cx="913654" cy="9166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50" y="3512228"/>
            <a:ext cx="888787" cy="7957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196" name="Picture 4" descr="نتيجة بحث الصور عن طاولة خشب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85603" y="2401480"/>
            <a:ext cx="908820" cy="908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نتيجة بحث الصور عن طاولة خشب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51619" y="4456657"/>
            <a:ext cx="859925" cy="85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نتيجة بحث الصور عن تيشرتات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91001" y="5302294"/>
            <a:ext cx="1028127" cy="87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نتيجة بحث الصور عن كوب زجاجي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03140" y="2538321"/>
            <a:ext cx="850357" cy="850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نتيجة بحث الصور عن ممحاة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10765" y="5451337"/>
            <a:ext cx="941796" cy="94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مستطيل 16"/>
          <p:cNvSpPr/>
          <p:nvPr/>
        </p:nvSpPr>
        <p:spPr>
          <a:xfrm>
            <a:off x="1067697" y="1638237"/>
            <a:ext cx="3762101" cy="41539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3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815" y="896117"/>
            <a:ext cx="5881738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قوانين </a:t>
            </a:r>
            <a:r>
              <a:rPr lang="ar-S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ورشة</a:t>
            </a:r>
            <a:r>
              <a:rPr lang="ar-KW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KW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العمل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7" y="2215623"/>
            <a:ext cx="9067800" cy="3948981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http://tuvantamly.com.vn/wp-content/uploads/2015/05/t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83" y="257834"/>
            <a:ext cx="11452757" cy="6357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23083" y="5185769"/>
            <a:ext cx="3841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مجموعة---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7" name="صورة 6" descr="C:\Users\Nono\AppData\Local\Microsoft\Windows\Temporary Internet Files\Content.Word\Screenshot_٢٠١٧٠٢١٠-١٢٠٣٤٨.png"/>
          <p:cNvPicPr/>
          <p:nvPr/>
        </p:nvPicPr>
        <p:blipFill>
          <a:blip r:embed="rId3" cstate="print"/>
          <a:srcRect t="17323" r="9343" b="43902"/>
          <a:stretch>
            <a:fillRect/>
          </a:stretch>
        </p:blipFill>
        <p:spPr bwMode="auto">
          <a:xfrm>
            <a:off x="3226526" y="2168435"/>
            <a:ext cx="3866605" cy="323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56" y="1910316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684" y="623459"/>
            <a:ext cx="95734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</a:t>
            </a:r>
            <a:r>
              <a:rPr lang="ar-KW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مشاركة الفعالة</a:t>
            </a:r>
            <a:endParaRPr lang="ar-KW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863" y="1028700"/>
            <a:ext cx="6010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5" name="صورة 4" descr="Always be positiv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2" y="1463039"/>
            <a:ext cx="606116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258" y="1578428"/>
            <a:ext cx="4169228" cy="416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991" y="1551214"/>
            <a:ext cx="6159138" cy="3755572"/>
          </a:xfrm>
          <a:prstGeom prst="rect">
            <a:avLst/>
          </a:prstGeom>
        </p:spPr>
      </p:pic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1327</Words>
  <Application>Microsoft Office PowerPoint</Application>
  <PresentationFormat>Custom</PresentationFormat>
  <Paragraphs>169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الكفاية العامة : (3) الربط بين الأفكار العلمية و المحاولات مع العمليات التكنولوجية و المنتجات من أجل حماية ورفع  و تعزيز و استدامة البيئة الطبيعية و المجتمعية . الكفاية الخاصة : 3-2 يوضح الطريقة التي بها نستخدم التكنولوجيا البسيطة في المنزل و المدرسة. عدد الحصص المقترحة : (5) الحصة 1 من 5  معيار المنهج : 3-2 يشرح القدرة على تشغيل التكنولوجيا المعروفة بصورة مفيدة ، مثل البطاريات و المغناطيسيات  و الأدوات المنزلية البسيطة.</vt:lpstr>
      <vt:lpstr>عنوان الدرس ماذا يجذب المغناطيس؟</vt:lpstr>
      <vt:lpstr>المفاهيم العلمية المتضمنة في الكفاية الخاصة : 1- هناك أشياء يجذبها المغناطيس و أشياء لا يجذبها المغناطيس. 2- يوجد حولنا العديد من المواد (الحديد) التي يجذبها المغناطيس. 3- للمغناطيس فائدة كبيرة في حياتنا، و يوجد في العديد من الأشياء حولنا. مصادر التعلم : فيديو – حاسوب – مسجل – انترنت - أوراق عمل.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الكفاية العامة : (3) الربط بين الأفكار العلمية و المحاولات مع العمليات التكنولوجية و المنتجات من أجل حماية ورفع  و تعزيز و استدامة البيئة الطبيعية و المجتمعية. الكفاية الخاصة : 3-2 يوضح الطريقة التي بها نستخدم التكنولوجيا البسيطة في المنزل و المدرسة. عدد الحصص المقترحة : (5) الحصة 1 من 5  معيار المنهج : 3-2 يشرح القدرة على تشغيل التكنولوجيا المعروفة بصورة مفيدة ، مثل البطاريات و المغناطيسيات  و الأدوات المنزلية البسيطة.</vt:lpstr>
      <vt:lpstr>عنوان الدرس ماذا يجذب المغناطيس؟</vt:lpstr>
      <vt:lpstr>المفاهيم العلمية المتضمنة في الكفاية الخاصة : 1- هناك أشياء يجذبها المغناطيس و أشياء لا يجذبها المغناطيس. يوجد حولنا العديد من المواد ( الحديد) التي يجذبها المغناطيس. للمغناطيس فائدة كبيرة في حياتنا، و يوجد في العديد من الأشياء حولنا.  مصادر التعلم : فيديو – حاسوب – مسجل – انترنت - أوراق عمل.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: (3) الربط بين الأفكار العلمية و المحاولات مع العمليات التكنولوجية و المنتجات من اجل حماية ورفع و تعزيز و استدامة البيئة الطبيعية و المج</dc:title>
  <dc:creator>altaf mohammed</dc:creator>
  <cp:lastModifiedBy>lenovo</cp:lastModifiedBy>
  <cp:revision>36</cp:revision>
  <dcterms:created xsi:type="dcterms:W3CDTF">2017-01-12T22:06:16Z</dcterms:created>
  <dcterms:modified xsi:type="dcterms:W3CDTF">2017-02-11T18:09:20Z</dcterms:modified>
</cp:coreProperties>
</file>