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70" r:id="rId2"/>
    <p:sldId id="271" r:id="rId3"/>
    <p:sldId id="272" r:id="rId4"/>
    <p:sldId id="273" r:id="rId5"/>
    <p:sldId id="282" r:id="rId6"/>
    <p:sldId id="274" r:id="rId7"/>
    <p:sldId id="283" r:id="rId8"/>
    <p:sldId id="284" r:id="rId9"/>
    <p:sldId id="275" r:id="rId10"/>
    <p:sldId id="277" r:id="rId11"/>
    <p:sldId id="278" r:id="rId12"/>
    <p:sldId id="279" r:id="rId13"/>
    <p:sldId id="280" r:id="rId14"/>
    <p:sldId id="281" r:id="rId15"/>
    <p:sldId id="276" r:id="rId16"/>
    <p:sldId id="256" r:id="rId17"/>
    <p:sldId id="257" r:id="rId18"/>
    <p:sldId id="258" r:id="rId19"/>
    <p:sldId id="264" r:id="rId20"/>
    <p:sldId id="259" r:id="rId21"/>
    <p:sldId id="265" r:id="rId22"/>
    <p:sldId id="260" r:id="rId23"/>
    <p:sldId id="261" r:id="rId24"/>
    <p:sldId id="262" r:id="rId25"/>
    <p:sldId id="267" r:id="rId26"/>
    <p:sldId id="269" r:id="rId27"/>
    <p:sldId id="285" r:id="rId28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1AF31-FAEB-4276-B894-D11CB05BFEA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1DEE4-5B06-44B5-808F-7272CCBF6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3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5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8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5363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963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7982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980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8604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4904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9326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719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2489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2433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806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B413F-FD7F-4836-8678-E434D4BD9360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900-0239-4758-B67B-38B98327FE1F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701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kw/url?sa=i&amp;rct=j&amp;q=&amp;esrc=s&amp;source=images&amp;cd=&amp;cad=rja&amp;uact=8&amp;ved=0ahUKEwi78Ozyq8LRAhVMuhQKHb_LAWsQjRwIBw&amp;url=http://www.clipartpanda.com/categories/traffic-sign-clipart&amp;psig=AFQjCNFIteJeVoVNqZZcoHdHDeEv652YnQ&amp;ust=148450754156143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google.com.kw/url?sa=i&amp;rct=j&amp;q=&amp;esrc=s&amp;source=images&amp;cd=&amp;cad=rja&amp;uact=8&amp;ved=0ahUKEwih44n_q8LRAhVGPxQKHR5qAGwQjRwIBw&amp;url=https://commons.wikimedia.org/wiki/File:Jamaica_road_sign_R37.svg&amp;psig=AFQjCNFIteJeVoVNqZZcoHdHDeEv652YnQ&amp;ust=1484507541561431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ono\Desktop\&#1575;&#1604;&#1573;&#1587;&#1576;&#1608;&#1593;%20&#1575;&#1604;&#1587;&#1575;&#1583;&#1587;%20&#1605;&#1606;&#1591;&#1602;&#1577;%20&#1581;&#1608;&#1604;&#1610;%20&#1575;&#1604;&#1578;&#1593;&#1604;&#1610;&#1605;&#1610;&#1577;\&#1575;&#1604;&#1573;&#1587;&#1576;&#1608;&#1593;%20&#1575;&#1604;&#1587;&#1575;&#1583;&#1587;%20&#1605;&#1606;&#1591;&#1602;&#1577;%20&#1581;&#1608;&#1604;&#1610;%20&#1575;&#1604;&#1578;&#1593;&#1604;&#1610;&#1605;&#1610;&#1577;\&#1571;&#1594;&#1606;&#1610;&#1577;%20&#1605;&#1585;&#1608;&#1585;&#1610;&#1577;%20&#1578;&#1608;&#1593;&#1608;&#1610;&#1577;%20&#1604;&#1601;&#1585;&#1602;&#1577;%20&#1605;&#1610;&#1575;&#1605;&#1610;%20&#1608;&#1575;&#1604;&#1601;&#1606;&#1575;&#1606;%20&#1608;&#1604;&#1583;%20&#1575;&#1604;&#1583;&#1610;&#1585;&#1577;%20-%20YouTube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ono\Desktop\&#1575;&#1604;&#1573;&#1587;&#1576;&#1608;&#1593;%20&#1575;&#1604;&#1587;&#1575;&#1583;&#1587;%20&#1605;&#1606;&#1591;&#1602;&#1577;%20&#1581;&#1608;&#1604;&#1610;%20&#1575;&#1604;&#1578;&#1593;&#1604;&#1610;&#1605;&#1610;&#1577;\&#1575;&#1604;&#1573;&#1587;&#1576;&#1608;&#1593;%20&#1575;&#1604;&#1587;&#1575;&#1583;&#1587;%20&#1605;&#1606;&#1591;&#1602;&#1577;%20&#1581;&#1608;&#1604;&#1610;%20&#1575;&#1604;&#1578;&#1593;&#1604;&#1610;&#1605;&#1610;&#1577;\&#1605;&#1608;&#1602;&#1601;%20&#1575;&#1604;&#1605;&#1593;&#1575;&#1602;&#1610;&#1606;%20-%20YouTube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kw/url?sa=i&amp;rct=j&amp;q=&amp;esrc=s&amp;source=images&amp;cd=&amp;cad=rja&amp;uact=8&amp;ved=0ahUKEwj7iNSX3bjLAhWEApoKHeA-DQsQjRwIBw&amp;url=http://tuvantamly.com.vn/dao-tao-ung-dung-tam-ly-hoc/&amp;bvm=bv.116573086,d.bGs&amp;psig=AFQjCNGCnfIm5T0sn2AgCOIR6y92s9KrdQ&amp;ust=145778889330878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6"/>
          <p:cNvSpPr>
            <a:spLocks noGrp="1"/>
          </p:cNvSpPr>
          <p:nvPr>
            <p:ph idx="1"/>
          </p:nvPr>
        </p:nvSpPr>
        <p:spPr>
          <a:xfrm>
            <a:off x="746760" y="2753088"/>
            <a:ext cx="10515600" cy="1678408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السادس للصف الأول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ربع نص 3"/>
          <p:cNvSpPr txBox="1"/>
          <p:nvPr/>
        </p:nvSpPr>
        <p:spPr>
          <a:xfrm>
            <a:off x="7093131" y="983162"/>
            <a:ext cx="4637316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53" y="128362"/>
            <a:ext cx="74295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5"/>
          <p:cNvSpPr/>
          <p:nvPr/>
        </p:nvSpPr>
        <p:spPr>
          <a:xfrm>
            <a:off x="3983766" y="5013177"/>
            <a:ext cx="45113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حولي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84242" y="583096"/>
            <a:ext cx="9819861" cy="6042991"/>
          </a:xfrm>
          <a:solidFill>
            <a:schemeClr val="bg1">
              <a:alpha val="36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KW" sz="3600" b="1" dirty="0">
                <a:solidFill>
                  <a:srgbClr val="FF0000"/>
                </a:solidFill>
              </a:rPr>
              <a:t>الكفاية العامة 3: </a:t>
            </a:r>
            <a:r>
              <a:rPr lang="ar-KW" sz="3600" dirty="0"/>
              <a:t>الربط بين الأفكار العلمية و المحاولات مع العمليات التكنولوجية و المنتجات من </a:t>
            </a:r>
            <a:r>
              <a:rPr lang="ar-KW" sz="3600" dirty="0" smtClean="0"/>
              <a:t>أجل </a:t>
            </a:r>
            <a:r>
              <a:rPr lang="ar-KW" sz="3600" dirty="0"/>
              <a:t>حماية و رفع و تعزيز </a:t>
            </a:r>
            <a:r>
              <a:rPr lang="ar-KW" sz="3600" dirty="0" smtClean="0"/>
              <a:t/>
            </a:r>
            <a:br>
              <a:rPr lang="ar-KW" sz="3600" dirty="0" smtClean="0"/>
            </a:br>
            <a:r>
              <a:rPr lang="ar-KW" sz="3600" dirty="0" smtClean="0"/>
              <a:t>و استدامة </a:t>
            </a:r>
            <a:r>
              <a:rPr lang="ar-KW" sz="3600" dirty="0"/>
              <a:t>البيئة الطبيعية و المجتمعية.</a:t>
            </a:r>
            <a:br>
              <a:rPr lang="ar-KW" sz="3600" dirty="0"/>
            </a:br>
            <a:r>
              <a:rPr lang="ar-KW" sz="3600" b="1" dirty="0">
                <a:solidFill>
                  <a:srgbClr val="FF0000"/>
                </a:solidFill>
              </a:rPr>
              <a:t>الكفاية الخاصة:3-1 </a:t>
            </a:r>
            <a:r>
              <a:rPr lang="ar-KW" sz="3600" dirty="0"/>
              <a:t>يتعرف على ويشير الى استخدام التكنولوجيا المعروفة في المنزل و المدرسة.</a:t>
            </a:r>
            <a:br>
              <a:rPr lang="ar-KW" sz="3600" dirty="0"/>
            </a:br>
            <a:r>
              <a:rPr lang="ar-KW" sz="3600" b="1" dirty="0">
                <a:solidFill>
                  <a:srgbClr val="FF0000"/>
                </a:solidFill>
              </a:rPr>
              <a:t>عدد الحصص المقترحة (5) الحصة 5 من 5</a:t>
            </a:r>
            <a:br>
              <a:rPr lang="ar-KW" sz="3600" b="1" dirty="0">
                <a:solidFill>
                  <a:srgbClr val="FF0000"/>
                </a:solidFill>
              </a:rPr>
            </a:br>
            <a:r>
              <a:rPr lang="ar-KW" sz="3600" b="1" dirty="0">
                <a:solidFill>
                  <a:srgbClr val="FF0000"/>
                </a:solidFill>
              </a:rPr>
              <a:t/>
            </a:r>
            <a:br>
              <a:rPr lang="ar-KW" sz="3600" b="1" dirty="0">
                <a:solidFill>
                  <a:srgbClr val="FF0000"/>
                </a:solidFill>
              </a:rPr>
            </a:br>
            <a:r>
              <a:rPr lang="ar-KW" sz="3600" b="1" dirty="0">
                <a:solidFill>
                  <a:srgbClr val="FF0000"/>
                </a:solidFill>
              </a:rPr>
              <a:t>معيار المنهج 3-1 : </a:t>
            </a:r>
            <a:r>
              <a:rPr lang="ar-KW" sz="3600" dirty="0"/>
              <a:t>يشير الى طرق التشغيل الآمنة للتكنولوجيا المختلفة المستخدمة لتكوين الضوء و الحرارة ، التبريد في المنزل </a:t>
            </a:r>
            <a:r>
              <a:rPr lang="ar-KW" sz="3600" dirty="0" smtClean="0"/>
              <a:t/>
            </a:r>
            <a:br>
              <a:rPr lang="ar-KW" sz="3600" dirty="0" smtClean="0"/>
            </a:br>
            <a:r>
              <a:rPr lang="ar-KW" sz="3600" dirty="0" smtClean="0"/>
              <a:t>و </a:t>
            </a:r>
            <a:r>
              <a:rPr lang="ar-KW" sz="3600" dirty="0"/>
              <a:t>المدرسة، التكنولوجيا مثل أضواء المرور التي تسمح بالمرور </a:t>
            </a:r>
            <a:r>
              <a:rPr lang="ar-KW" sz="3600" dirty="0" smtClean="0"/>
              <a:t>الآمن </a:t>
            </a:r>
            <a:r>
              <a:rPr lang="ar-KW" sz="3600" dirty="0"/>
              <a:t>على الطرق</a:t>
            </a:r>
            <a:r>
              <a:rPr lang="ar-KW" sz="4000" dirty="0"/>
              <a:t>.</a:t>
            </a:r>
            <a:endParaRPr lang="ar-KW" sz="3600" dirty="0"/>
          </a:p>
        </p:txBody>
      </p:sp>
    </p:spTree>
    <p:extLst>
      <p:ext uri="{BB962C8B-B14F-4D97-AF65-F5344CB8AC3E}">
        <p14:creationId xmlns:p14="http://schemas.microsoft.com/office/powerpoint/2010/main" val="407910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18402"/>
              </p:ext>
            </p:extLst>
          </p:nvPr>
        </p:nvGraphicFramePr>
        <p:xfrm>
          <a:off x="1696065" y="480443"/>
          <a:ext cx="9164913" cy="5309936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462421">
                  <a:extLst>
                    <a:ext uri="{9D8B030D-6E8A-4147-A177-3AD203B41FA5}">
                      <a16:colId xmlns:a16="http://schemas.microsoft.com/office/drawing/2014/main" xmlns="" val="3926080268"/>
                    </a:ext>
                  </a:extLst>
                </a:gridCol>
                <a:gridCol w="3702492">
                  <a:extLst>
                    <a:ext uri="{9D8B030D-6E8A-4147-A177-3AD203B41FA5}">
                      <a16:colId xmlns:a16="http://schemas.microsoft.com/office/drawing/2014/main" xmlns="" val="906917696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 smtClean="0"/>
                        <a:t>(أمثلة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318226"/>
                  </a:ext>
                </a:extLst>
              </a:tr>
              <a:tr h="3794507">
                <a:tc>
                  <a:txBody>
                    <a:bodyPr/>
                    <a:lstStyle/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نشاط تحفيزي مقترح :</a:t>
                      </a:r>
                    </a:p>
                    <a:p>
                      <a:pPr algn="just" rtl="1"/>
                      <a:r>
                        <a:rPr lang="ar-KW" sz="2400" dirty="0"/>
                        <a:t>دع المتعلمين يبدون </a:t>
                      </a:r>
                      <a:r>
                        <a:rPr lang="ar-KW" sz="2400" dirty="0" smtClean="0"/>
                        <a:t>الرأي </a:t>
                      </a:r>
                      <a:r>
                        <a:rPr lang="ar-KW" sz="2400" dirty="0"/>
                        <a:t>حول مدلولات إشارات السير المعروضة </a:t>
                      </a:r>
                      <a:r>
                        <a:rPr lang="ar-KW" sz="2400" dirty="0" smtClean="0"/>
                        <a:t>أمامهم. </a:t>
                      </a:r>
                      <a:endParaRPr lang="ar-KW" sz="2400" dirty="0"/>
                    </a:p>
                    <a:p>
                      <a:pPr algn="just" rtl="1"/>
                      <a:endParaRPr lang="ar-KW" sz="2400" dirty="0"/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400" dirty="0"/>
                        <a:t>عرض 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400" dirty="0"/>
                        <a:t>الملاحظة ، التواصل اللفظي.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400" dirty="0"/>
                        <a:t> مصور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400" dirty="0"/>
                        <a:t>5 دقائق</a:t>
                      </a:r>
                    </a:p>
                  </a:txBody>
                  <a:tcPr>
                    <a:solidFill>
                      <a:srgbClr val="00B0F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وزع على المتعلمين نماذج صغيرة </a:t>
                      </a:r>
                      <a:r>
                        <a:rPr lang="ar-KW" sz="2400" dirty="0" smtClean="0"/>
                        <a:t>لإشارات </a:t>
                      </a:r>
                      <a:r>
                        <a:rPr lang="ar-KW" sz="2400" dirty="0"/>
                        <a:t>السير ، وتواصل معهم </a:t>
                      </a:r>
                      <a:r>
                        <a:rPr lang="ar-KW" sz="2400" dirty="0" smtClean="0"/>
                        <a:t>لفظياً </a:t>
                      </a:r>
                      <a:r>
                        <a:rPr lang="ar-KW" sz="2400" dirty="0"/>
                        <a:t>حول مدلولات هذه الإشارات من دون </a:t>
                      </a:r>
                      <a:r>
                        <a:rPr lang="ar-KW" sz="2400" dirty="0" smtClean="0"/>
                        <a:t>إبداء الرأي </a:t>
                      </a:r>
                      <a:r>
                        <a:rPr lang="ar-KW" sz="2400" dirty="0"/>
                        <a:t>أ</a:t>
                      </a:r>
                      <a:r>
                        <a:rPr lang="ar-KW" sz="2400" dirty="0" smtClean="0"/>
                        <a:t>و </a:t>
                      </a:r>
                      <a:r>
                        <a:rPr lang="ar-KW" sz="2400" dirty="0"/>
                        <a:t>التلميح بصحة المدلول </a:t>
                      </a:r>
                      <a:r>
                        <a:rPr lang="ar-KW" sz="2400" dirty="0" smtClean="0"/>
                        <a:t>أو خطئه.</a:t>
                      </a:r>
                      <a:endParaRPr lang="ar-KW" sz="2400" dirty="0"/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endParaRPr lang="ar-KW" sz="2400" dirty="0"/>
                    </a:p>
                  </a:txBody>
                  <a:tcPr>
                    <a:solidFill>
                      <a:srgbClr val="00B0F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23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7684"/>
              </p:ext>
            </p:extLst>
          </p:nvPr>
        </p:nvGraphicFramePr>
        <p:xfrm>
          <a:off x="1696065" y="480443"/>
          <a:ext cx="9164913" cy="5295264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462421">
                  <a:extLst>
                    <a:ext uri="{9D8B030D-6E8A-4147-A177-3AD203B41FA5}">
                      <a16:colId xmlns:a16="http://schemas.microsoft.com/office/drawing/2014/main" xmlns="" val="3926080268"/>
                    </a:ext>
                  </a:extLst>
                </a:gridCol>
                <a:gridCol w="3702492">
                  <a:extLst>
                    <a:ext uri="{9D8B030D-6E8A-4147-A177-3AD203B41FA5}">
                      <a16:colId xmlns:a16="http://schemas.microsoft.com/office/drawing/2014/main" xmlns="" val="906917696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 smtClean="0"/>
                        <a:t>(أمثلة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318226"/>
                  </a:ext>
                </a:extLst>
              </a:tr>
              <a:tr h="3779835">
                <a:tc>
                  <a:txBody>
                    <a:bodyPr/>
                    <a:lstStyle/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نشاط </a:t>
                      </a:r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دع المتعلمين يشاهدون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فلماً </a:t>
                      </a:r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عن أهمية إشارات السير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أثناء </a:t>
                      </a:r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القيام برحلة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أو </a:t>
                      </a:r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في طريقهم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إلى </a:t>
                      </a:r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المدرسة ثم ناقشهم حوله.</a:t>
                      </a:r>
                    </a:p>
                    <a:p>
                      <a:pPr algn="just" rtl="1"/>
                      <a:endParaRPr lang="ar-KW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just" rtl="1"/>
                      <a:r>
                        <a:rPr lang="ar-KW" sz="2400" dirty="0"/>
                        <a:t>نوع النشاط: عرض 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400" dirty="0"/>
                        <a:t>الملاحظة ، التواصل اللفظي</a:t>
                      </a:r>
                    </a:p>
                    <a:p>
                      <a:pPr algn="just" rtl="1"/>
                      <a:r>
                        <a:rPr lang="ar-KW" sz="2400" dirty="0"/>
                        <a:t>المواد المستخدمة في النشاط: فلم تعليمي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400" dirty="0"/>
                        <a:t>10 دقائق</a:t>
                      </a:r>
                    </a:p>
                  </a:txBody>
                  <a:tcPr>
                    <a:solidFill>
                      <a:srgbClr val="00B0F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اعرض </a:t>
                      </a:r>
                      <a:r>
                        <a:rPr lang="ar-KW" sz="2400" dirty="0" smtClean="0"/>
                        <a:t>فلماً تعليمياً كرتونياً </a:t>
                      </a:r>
                      <a:r>
                        <a:rPr lang="ar-KW" sz="2400" dirty="0"/>
                        <a:t>بمحتوى مناسب يوضح أهمية إشارات السير </a:t>
                      </a:r>
                      <a:r>
                        <a:rPr lang="ar-KW" sz="2400" dirty="0" smtClean="0"/>
                        <a:t>أثناء </a:t>
                      </a:r>
                      <a:r>
                        <a:rPr lang="ar-KW" sz="2400" dirty="0"/>
                        <a:t>القيام برحلة </a:t>
                      </a:r>
                      <a:r>
                        <a:rPr lang="ar-KW" sz="2400" dirty="0" smtClean="0"/>
                        <a:t>أو </a:t>
                      </a:r>
                      <a:r>
                        <a:rPr lang="ar-KW" sz="2400" dirty="0"/>
                        <a:t>الطريق </a:t>
                      </a:r>
                      <a:r>
                        <a:rPr lang="ar-KW" sz="2400" dirty="0" smtClean="0"/>
                        <a:t>إلى </a:t>
                      </a:r>
                      <a:r>
                        <a:rPr lang="ar-KW" sz="2400" dirty="0"/>
                        <a:t>المدرسة.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KW" sz="2400" dirty="0"/>
                    </a:p>
                  </a:txBody>
                  <a:tcPr>
                    <a:solidFill>
                      <a:srgbClr val="00B0F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95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87005"/>
              </p:ext>
            </p:extLst>
          </p:nvPr>
        </p:nvGraphicFramePr>
        <p:xfrm>
          <a:off x="1696065" y="480443"/>
          <a:ext cx="9164913" cy="5995989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462421">
                  <a:extLst>
                    <a:ext uri="{9D8B030D-6E8A-4147-A177-3AD203B41FA5}">
                      <a16:colId xmlns:a16="http://schemas.microsoft.com/office/drawing/2014/main" xmlns="" val="3926080268"/>
                    </a:ext>
                  </a:extLst>
                </a:gridCol>
                <a:gridCol w="3702492">
                  <a:extLst>
                    <a:ext uri="{9D8B030D-6E8A-4147-A177-3AD203B41FA5}">
                      <a16:colId xmlns:a16="http://schemas.microsoft.com/office/drawing/2014/main" xmlns="" val="906917696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 smtClean="0"/>
                        <a:t>(أمثلة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318226"/>
                  </a:ext>
                </a:extLst>
              </a:tr>
              <a:tr h="3794507">
                <a:tc>
                  <a:txBody>
                    <a:bodyPr/>
                    <a:lstStyle/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نشاط 1:إشارات السير</a:t>
                      </a:r>
                    </a:p>
                    <a:p>
                      <a:pPr algn="just" rtl="1"/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ثبت العلامات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الإرشادية </a:t>
                      </a:r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في مكانها المناسب وفق النموذج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المعد.</a:t>
                      </a:r>
                      <a:endParaRPr lang="ar-KW" sz="24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 rtl="1"/>
                      <a:endParaRPr lang="ar-KW" sz="24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400" dirty="0"/>
                        <a:t>فردي 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400" dirty="0"/>
                        <a:t>الملاحظة ، التحليل، اتخاذ القرار</a:t>
                      </a:r>
                    </a:p>
                    <a:p>
                      <a:pPr algn="just" rtl="1"/>
                      <a:r>
                        <a:rPr lang="ar-KW" sz="2400" dirty="0"/>
                        <a:t>المواد المستخدمة في النشاط: كتاب المتعلم ، أقلام تلوين خشبية ، لوحة مخططة لشارع و سيارات واشارة مرور.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400" dirty="0"/>
                        <a:t>20دقيقة</a:t>
                      </a:r>
                    </a:p>
                  </a:txBody>
                  <a:tcPr>
                    <a:solidFill>
                      <a:srgbClr val="00B0F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وزع على المتعلمين نماذج جاهزة تحتوي على مستشفيات ، حي مسكني، مدرسة ، عمال يعملون، مواقف سيارات، ومواقف معاقين ، و اطلب منهم تثبيت إشارات السير في مكانها المناسب، </a:t>
                      </a:r>
                      <a:r>
                        <a:rPr lang="ar-KW" sz="2400" dirty="0" smtClean="0"/>
                        <a:t>مثلاً: </a:t>
                      </a:r>
                      <a:r>
                        <a:rPr lang="ar-KW" sz="2400" dirty="0"/>
                        <a:t>عمال يشتغلون ، عبور تلميذ ، علامات معاقين 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احرص على طرح إشارات السير التي لها علاقة بالمتعلمين بصورة مباشرة 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/>
                        <a:t>ناقش المتعلمين بعد القيام بالنشاط.</a:t>
                      </a:r>
                    </a:p>
                  </a:txBody>
                  <a:tcPr>
                    <a:solidFill>
                      <a:srgbClr val="00B0F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62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7226" y="908464"/>
            <a:ext cx="10515600" cy="5161032"/>
          </a:xfrm>
          <a:solidFill>
            <a:schemeClr val="bg1">
              <a:alpha val="36000"/>
            </a:schemeClr>
          </a:solidFill>
        </p:spPr>
        <p:txBody>
          <a:bodyPr/>
          <a:lstStyle/>
          <a:p>
            <a:r>
              <a:rPr lang="ar-KW" dirty="0">
                <a:solidFill>
                  <a:srgbClr val="FF0000"/>
                </a:solidFill>
              </a:rPr>
              <a:t>القيم و </a:t>
            </a:r>
            <a:r>
              <a:rPr lang="ar-KW" dirty="0" smtClean="0">
                <a:solidFill>
                  <a:srgbClr val="FF0000"/>
                </a:solidFill>
              </a:rPr>
              <a:t>الأمن </a:t>
            </a:r>
            <a:r>
              <a:rPr lang="ar-KW" dirty="0">
                <a:solidFill>
                  <a:srgbClr val="FF0000"/>
                </a:solidFill>
              </a:rPr>
              <a:t>والسلامة : </a:t>
            </a:r>
            <a:r>
              <a:rPr lang="ar-KW" dirty="0"/>
              <a:t>احرص على تنبيه المتعلمين </a:t>
            </a:r>
            <a:r>
              <a:rPr lang="ar-KW" dirty="0" smtClean="0"/>
              <a:t>إلى </a:t>
            </a:r>
            <a:r>
              <a:rPr lang="ar-KW" dirty="0"/>
              <a:t>عدم الوقوف في مواقف السيارة الخاصة بالمعاقين ، ومناقشتهم حول إشارة ممنوع استخدام منبه السيارة في هذا </a:t>
            </a:r>
            <a:r>
              <a:rPr lang="ar-KW" dirty="0" smtClean="0"/>
              <a:t>المكان.</a:t>
            </a:r>
            <a:r>
              <a:rPr lang="ar-KW" dirty="0"/>
              <a:t/>
            </a:r>
            <a:br>
              <a:rPr lang="ar-KW" dirty="0"/>
            </a:br>
            <a:r>
              <a:rPr lang="ar-KW" dirty="0">
                <a:solidFill>
                  <a:srgbClr val="FF0000"/>
                </a:solidFill>
              </a:rPr>
              <a:t>كلمات جديدة: </a:t>
            </a:r>
            <a:r>
              <a:rPr lang="ar-KW" dirty="0"/>
              <a:t>إشارات </a:t>
            </a:r>
            <a:r>
              <a:rPr lang="ar-KW" dirty="0" smtClean="0"/>
              <a:t>السير.</a:t>
            </a:r>
            <a:r>
              <a:rPr lang="ar-KW" dirty="0"/>
              <a:t/>
            </a:r>
            <a:br>
              <a:rPr lang="ar-KW" dirty="0"/>
            </a:br>
            <a:r>
              <a:rPr lang="ar-KW" dirty="0">
                <a:solidFill>
                  <a:srgbClr val="FF0000"/>
                </a:solidFill>
              </a:rPr>
              <a:t>نشاط منزلي: </a:t>
            </a:r>
            <a:r>
              <a:rPr lang="ar-KW" dirty="0"/>
              <a:t>بمساعدة </a:t>
            </a:r>
            <a:r>
              <a:rPr lang="ar-KW" dirty="0" smtClean="0"/>
              <a:t>الأهل </a:t>
            </a:r>
            <a:r>
              <a:rPr lang="ar-KW" dirty="0"/>
              <a:t>قم بصنع لوحة جدارية خاصة بك و </a:t>
            </a:r>
            <a:r>
              <a:rPr lang="ar-KW" dirty="0" smtClean="0"/>
              <a:t>أنت </a:t>
            </a:r>
            <a:r>
              <a:rPr lang="ar-KW" dirty="0"/>
              <a:t>في طريقك من المدرسة الى المنزل.</a:t>
            </a:r>
          </a:p>
        </p:txBody>
      </p:sp>
    </p:spTree>
    <p:extLst>
      <p:ext uri="{BB962C8B-B14F-4D97-AF65-F5344CB8AC3E}">
        <p14:creationId xmlns:p14="http://schemas.microsoft.com/office/powerpoint/2010/main" val="267850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43" y="2024743"/>
            <a:ext cx="7458891" cy="2939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مقترح</a:t>
            </a:r>
            <a:r>
              <a:rPr lang="ar-KW" sz="11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الدرس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84242" y="583096"/>
            <a:ext cx="9819861" cy="6042991"/>
          </a:xfrm>
          <a:solidFill>
            <a:schemeClr val="bg1">
              <a:alpha val="36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KW" sz="3600" b="1" dirty="0">
                <a:solidFill>
                  <a:srgbClr val="FF0000"/>
                </a:solidFill>
              </a:rPr>
              <a:t>الكفاية العامة 3: </a:t>
            </a:r>
            <a:r>
              <a:rPr lang="ar-KW" sz="3600" dirty="0"/>
              <a:t>الربط بين الأفكار العلمية و المحاولات مع العمليات التكنولوجية و المنتجات من </a:t>
            </a:r>
            <a:r>
              <a:rPr lang="ar-KW" sz="3600" dirty="0" smtClean="0"/>
              <a:t>أجل </a:t>
            </a:r>
            <a:r>
              <a:rPr lang="ar-KW" sz="3600" dirty="0"/>
              <a:t>حماية و رفع و تعزيز </a:t>
            </a:r>
            <a:r>
              <a:rPr lang="ar-KW" sz="3600" dirty="0" smtClean="0"/>
              <a:t/>
            </a:r>
            <a:br>
              <a:rPr lang="ar-KW" sz="3600" dirty="0" smtClean="0"/>
            </a:br>
            <a:r>
              <a:rPr lang="ar-KW" sz="3600" dirty="0" smtClean="0"/>
              <a:t>و استدامة </a:t>
            </a:r>
            <a:r>
              <a:rPr lang="ar-KW" sz="3600" dirty="0"/>
              <a:t>البيئة الطبيعية و المجتمعية.</a:t>
            </a:r>
            <a:br>
              <a:rPr lang="ar-KW" sz="3600" dirty="0"/>
            </a:br>
            <a:r>
              <a:rPr lang="ar-KW" sz="3600" b="1" dirty="0">
                <a:solidFill>
                  <a:srgbClr val="FF0000"/>
                </a:solidFill>
              </a:rPr>
              <a:t>الكفاية الخاصة:3-1 </a:t>
            </a:r>
            <a:r>
              <a:rPr lang="ar-KW" sz="3600" dirty="0"/>
              <a:t>يتعرف على ويشير الى استخدام التكنولوجيا المعروفة في المنزل و المدرسة.</a:t>
            </a:r>
            <a:br>
              <a:rPr lang="ar-KW" sz="3600" dirty="0"/>
            </a:br>
            <a:r>
              <a:rPr lang="ar-KW" sz="3600" b="1" dirty="0">
                <a:solidFill>
                  <a:srgbClr val="FF0000"/>
                </a:solidFill>
              </a:rPr>
              <a:t>عدد الحصص المقترحة (5) الحصة 5 من 5</a:t>
            </a:r>
            <a:br>
              <a:rPr lang="ar-KW" sz="3600" b="1" dirty="0">
                <a:solidFill>
                  <a:srgbClr val="FF0000"/>
                </a:solidFill>
              </a:rPr>
            </a:br>
            <a:r>
              <a:rPr lang="ar-KW" sz="3600" b="1" dirty="0">
                <a:solidFill>
                  <a:srgbClr val="FF0000"/>
                </a:solidFill>
              </a:rPr>
              <a:t/>
            </a:r>
            <a:br>
              <a:rPr lang="ar-KW" sz="3600" b="1" dirty="0">
                <a:solidFill>
                  <a:srgbClr val="FF0000"/>
                </a:solidFill>
              </a:rPr>
            </a:br>
            <a:r>
              <a:rPr lang="ar-KW" sz="3600" b="1" dirty="0">
                <a:solidFill>
                  <a:srgbClr val="FF0000"/>
                </a:solidFill>
              </a:rPr>
              <a:t>معيار المنهج 3-1 : </a:t>
            </a:r>
            <a:r>
              <a:rPr lang="ar-KW" sz="3600" dirty="0"/>
              <a:t>يشير الى طرق التشغيل الآمنة للتكنولوجيا المختلفة المستخدمة لتكوين الضوء و الحرارة ، التبريد في المنزل </a:t>
            </a:r>
            <a:r>
              <a:rPr lang="ar-KW" sz="3600" dirty="0" smtClean="0"/>
              <a:t/>
            </a:r>
            <a:br>
              <a:rPr lang="ar-KW" sz="3600" dirty="0" smtClean="0"/>
            </a:br>
            <a:r>
              <a:rPr lang="ar-KW" sz="3600" dirty="0" smtClean="0"/>
              <a:t>و </a:t>
            </a:r>
            <a:r>
              <a:rPr lang="ar-KW" sz="3600" dirty="0"/>
              <a:t>المدرسة، التكنولوجيا مثل أضواء المرور التي تسمح بالمرور </a:t>
            </a:r>
            <a:r>
              <a:rPr lang="ar-KW" sz="3600" dirty="0" smtClean="0"/>
              <a:t>الآمن </a:t>
            </a:r>
            <a:r>
              <a:rPr lang="ar-KW" sz="3600" dirty="0"/>
              <a:t>على الطرق</a:t>
            </a:r>
            <a:r>
              <a:rPr lang="ar-KW" sz="4000" dirty="0"/>
              <a:t>.</a:t>
            </a:r>
            <a:endParaRPr lang="ar-KW" sz="3600" dirty="0"/>
          </a:p>
        </p:txBody>
      </p:sp>
    </p:spTree>
    <p:extLst>
      <p:ext uri="{BB962C8B-B14F-4D97-AF65-F5344CB8AC3E}">
        <p14:creationId xmlns:p14="http://schemas.microsoft.com/office/powerpoint/2010/main" val="407910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3973" y="722934"/>
            <a:ext cx="10515600" cy="4153866"/>
          </a:xfrm>
        </p:spPr>
        <p:txBody>
          <a:bodyPr>
            <a:normAutofit/>
          </a:bodyPr>
          <a:lstStyle/>
          <a:p>
            <a:pPr algn="ctr"/>
            <a:r>
              <a:rPr lang="ar-KW" sz="6000" b="1" dirty="0"/>
              <a:t>عنوان الدرس</a:t>
            </a:r>
            <a:r>
              <a:rPr lang="ar-KW" sz="6600" b="1" dirty="0">
                <a:solidFill>
                  <a:srgbClr val="FF0000"/>
                </a:solidFill>
              </a:rPr>
              <a:t/>
            </a:r>
            <a:br>
              <a:rPr lang="ar-KW" sz="6600" b="1" dirty="0">
                <a:solidFill>
                  <a:srgbClr val="FF0000"/>
                </a:solidFill>
              </a:rPr>
            </a:br>
            <a:r>
              <a:rPr lang="ar-KW" sz="6600" b="1" dirty="0">
                <a:solidFill>
                  <a:srgbClr val="FF0000"/>
                </a:solidFill>
              </a:rPr>
              <a:t/>
            </a:r>
            <a:br>
              <a:rPr lang="ar-KW" sz="6600" b="1" dirty="0">
                <a:solidFill>
                  <a:srgbClr val="FF0000"/>
                </a:solidFill>
              </a:rPr>
            </a:br>
            <a:r>
              <a:rPr lang="ar-KW" sz="7200" b="1" dirty="0">
                <a:solidFill>
                  <a:srgbClr val="FF0000"/>
                </a:solidFill>
              </a:rPr>
              <a:t>وضع قواعد السلامة</a:t>
            </a:r>
            <a:endParaRPr lang="ar-KW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0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44160"/>
              </p:ext>
            </p:extLst>
          </p:nvPr>
        </p:nvGraphicFramePr>
        <p:xfrm>
          <a:off x="1696065" y="480443"/>
          <a:ext cx="9164913" cy="5309936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462421">
                  <a:extLst>
                    <a:ext uri="{9D8B030D-6E8A-4147-A177-3AD203B41FA5}">
                      <a16:colId xmlns:a16="http://schemas.microsoft.com/office/drawing/2014/main" xmlns="" val="3926080268"/>
                    </a:ext>
                  </a:extLst>
                </a:gridCol>
                <a:gridCol w="3702492">
                  <a:extLst>
                    <a:ext uri="{9D8B030D-6E8A-4147-A177-3AD203B41FA5}">
                      <a16:colId xmlns:a16="http://schemas.microsoft.com/office/drawing/2014/main" xmlns="" val="906917696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 smtClean="0"/>
                        <a:t>(أمثلة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318226"/>
                  </a:ext>
                </a:extLst>
              </a:tr>
              <a:tr h="3794507">
                <a:tc>
                  <a:txBody>
                    <a:bodyPr/>
                    <a:lstStyle/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نشاط تحفيزي مقترح :</a:t>
                      </a:r>
                    </a:p>
                    <a:p>
                      <a:pPr algn="just" rtl="1"/>
                      <a:r>
                        <a:rPr lang="ar-KW" sz="2400" dirty="0"/>
                        <a:t>ابحث عن النصف </a:t>
                      </a:r>
                      <a:r>
                        <a:rPr lang="ar-KW" sz="2400" dirty="0" smtClean="0"/>
                        <a:t>الآخر </a:t>
                      </a:r>
                      <a:r>
                        <a:rPr lang="ar-KW" sz="2400" dirty="0"/>
                        <a:t>، يقوم المتعلمين بالبحث عن النصف الصحيح المناسب لنصف المصور الذي معهم في المجموعات الأخرى.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400" dirty="0"/>
                        <a:t>مجموعات 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400" dirty="0"/>
                        <a:t>الملاحظة ، التحليل ، التواصل اللفظي.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400" dirty="0"/>
                        <a:t> مصور مقسمة الى نصفين 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400" dirty="0"/>
                        <a:t>5 دقائق</a:t>
                      </a:r>
                    </a:p>
                  </a:txBody>
                  <a:tcPr>
                    <a:solidFill>
                      <a:srgbClr val="FF0000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400" dirty="0"/>
                        <a:t>تراكيب كيجن ( ابحث عن النصف </a:t>
                      </a:r>
                      <a:r>
                        <a:rPr lang="ar-KW" sz="2400" dirty="0" smtClean="0"/>
                        <a:t>الآخر</a:t>
                      </a:r>
                      <a:r>
                        <a:rPr lang="ar-KW" sz="2400" dirty="0"/>
                        <a:t>) </a:t>
                      </a:r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400" dirty="0"/>
                        <a:t>يتم توزيع </a:t>
                      </a:r>
                      <a:r>
                        <a:rPr lang="ar-KW" sz="2400" dirty="0" smtClean="0"/>
                        <a:t>أنصاف </a:t>
                      </a:r>
                      <a:r>
                        <a:rPr lang="ar-KW" sz="2400" dirty="0"/>
                        <a:t>صور على المجموعات و يقوم أعضاء المجموعة بالبحث عن النصف الصحيح المكمل في المجموعات الأخرى ثم يتم مناقشة مدلول كل علامة.</a:t>
                      </a:r>
                    </a:p>
                  </a:txBody>
                  <a:tcPr>
                    <a:solidFill>
                      <a:srgbClr val="FF0000">
                        <a:alpha val="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2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"/>
          <p:cNvPicPr>
            <a:picLocks noChangeAspect="1" noChangeArrowheads="1"/>
          </p:cNvPicPr>
          <p:nvPr/>
        </p:nvPicPr>
        <p:blipFill>
          <a:blip r:embed="rId2"/>
          <a:srcRect l="48682"/>
          <a:stretch>
            <a:fillRect/>
          </a:stretch>
        </p:blipFill>
        <p:spPr bwMode="auto">
          <a:xfrm>
            <a:off x="7239009" y="857232"/>
            <a:ext cx="1606540" cy="2366966"/>
          </a:xfrm>
          <a:prstGeom prst="rect">
            <a:avLst/>
          </a:prstGeom>
          <a:noFill/>
        </p:spPr>
      </p:pic>
      <p:pic>
        <p:nvPicPr>
          <p:cNvPr id="1028" name="Picture 4" descr="Image result for traffic sig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952464" y="785794"/>
            <a:ext cx="1619261" cy="2428892"/>
          </a:xfrm>
          <a:prstGeom prst="rect">
            <a:avLst/>
          </a:prstGeom>
          <a:noFill/>
        </p:spPr>
      </p:pic>
      <p:pic>
        <p:nvPicPr>
          <p:cNvPr id="1030" name="Picture 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r="49044"/>
          <a:stretch>
            <a:fillRect/>
          </a:stretch>
        </p:blipFill>
        <p:spPr bwMode="auto">
          <a:xfrm>
            <a:off x="4000485" y="3714753"/>
            <a:ext cx="1524011" cy="2243127"/>
          </a:xfrm>
          <a:prstGeom prst="rect">
            <a:avLst/>
          </a:prstGeom>
          <a:noFill/>
        </p:spPr>
      </p:pic>
      <p:pic>
        <p:nvPicPr>
          <p:cNvPr id="7" name="Picture 2" descr="Image result for traffic sign"/>
          <p:cNvPicPr>
            <a:picLocks noChangeAspect="1" noChangeArrowheads="1"/>
          </p:cNvPicPr>
          <p:nvPr/>
        </p:nvPicPr>
        <p:blipFill>
          <a:blip r:embed="rId2"/>
          <a:srcRect r="48275"/>
          <a:stretch>
            <a:fillRect/>
          </a:stretch>
        </p:blipFill>
        <p:spPr bwMode="auto">
          <a:xfrm>
            <a:off x="6667504" y="3714752"/>
            <a:ext cx="1619261" cy="2366966"/>
          </a:xfrm>
          <a:prstGeom prst="rect">
            <a:avLst/>
          </a:prstGeom>
          <a:noFill/>
        </p:spPr>
      </p:pic>
      <p:pic>
        <p:nvPicPr>
          <p:cNvPr id="8" name="Picture 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50956"/>
          <a:stretch>
            <a:fillRect/>
          </a:stretch>
        </p:blipFill>
        <p:spPr bwMode="auto">
          <a:xfrm>
            <a:off x="4286238" y="928671"/>
            <a:ext cx="1466825" cy="2243127"/>
          </a:xfrm>
          <a:prstGeom prst="rect">
            <a:avLst/>
          </a:prstGeom>
          <a:noFill/>
        </p:spPr>
      </p:pic>
      <p:pic>
        <p:nvPicPr>
          <p:cNvPr id="9" name="Picture 4" descr="Image result for traffic sig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50000"/>
          <a:stretch>
            <a:fillRect/>
          </a:stretch>
        </p:blipFill>
        <p:spPr bwMode="auto">
          <a:xfrm>
            <a:off x="857213" y="3571876"/>
            <a:ext cx="1619261" cy="24288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048771" y="642918"/>
            <a:ext cx="2647960" cy="5857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ابحث عن النصف الآخر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075" t="17766" r="21357" b="5397"/>
          <a:stretch/>
        </p:blipFill>
        <p:spPr>
          <a:xfrm>
            <a:off x="6897189" y="4062859"/>
            <a:ext cx="4344523" cy="240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4"/>
          <p:cNvGrpSpPr/>
          <p:nvPr/>
        </p:nvGrpSpPr>
        <p:grpSpPr>
          <a:xfrm>
            <a:off x="2248113" y="497848"/>
            <a:ext cx="8405036" cy="3335775"/>
            <a:chOff x="1366962" y="262735"/>
            <a:chExt cx="5921253" cy="256982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1366962" y="262735"/>
              <a:ext cx="5921253" cy="2338346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412519" y="308292"/>
              <a:ext cx="5830139" cy="2524271"/>
            </a:xfrm>
            <a:prstGeom prst="rect">
              <a:avLst/>
            </a:prstGeom>
            <a:grp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4400" b="1" dirty="0" smtClean="0">
                  <a:latin typeface="Arial" panose="020B0604020202020204" pitchFamily="34" charset="0"/>
                </a:rPr>
                <a:t>الكفاية </a:t>
              </a:r>
              <a:r>
                <a:rPr lang="ar-KW" sz="4400" b="1" dirty="0">
                  <a:latin typeface="Arial" panose="020B0604020202020204" pitchFamily="34" charset="0"/>
                </a:rPr>
                <a:t>الخاصة </a:t>
              </a:r>
              <a:r>
                <a:rPr lang="ar-KW" sz="4400" b="1" dirty="0" smtClean="0">
                  <a:latin typeface="Arial" panose="020B0604020202020204" pitchFamily="34" charset="0"/>
                </a:rPr>
                <a:t>3-1 للصف </a:t>
              </a:r>
              <a:r>
                <a:rPr lang="ar-KW" sz="4400" b="1" dirty="0">
                  <a:latin typeface="Arial" panose="020B0604020202020204" pitchFamily="34" charset="0"/>
                </a:rPr>
                <a:t>الأول </a:t>
              </a:r>
              <a:endParaRPr lang="ar-KW" sz="4400" b="1" dirty="0" smtClean="0">
                <a:latin typeface="Arial" panose="020B0604020202020204" pitchFamily="34" charset="0"/>
              </a:endParaRP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4400" b="1" dirty="0" smtClean="0">
                  <a:latin typeface="Arial" panose="020B0604020202020204" pitchFamily="34" charset="0"/>
                </a:rPr>
                <a:t>الحصة ( 4من 5)</a:t>
              </a:r>
              <a:endParaRPr lang="ar-KW" sz="44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logo"/>
          <p:cNvPicPr/>
          <p:nvPr/>
        </p:nvPicPr>
        <p:blipFill rotWithShape="1"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4"/>
          <a:stretch/>
        </p:blipFill>
        <p:spPr bwMode="auto">
          <a:xfrm>
            <a:off x="10737536" y="566483"/>
            <a:ext cx="983631" cy="86682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878224" y="4463779"/>
            <a:ext cx="432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KW" sz="3600" b="1" dirty="0"/>
              <a:t>إعداد </a:t>
            </a:r>
            <a:r>
              <a:rPr lang="ar-KW" sz="3600" b="1" dirty="0" smtClean="0"/>
              <a:t>التوجيه الفني للعلوم </a:t>
            </a:r>
          </a:p>
          <a:p>
            <a:pPr algn="ctr" rtl="1"/>
            <a:r>
              <a:rPr lang="ar-KW" sz="3600" b="1" dirty="0" smtClean="0"/>
              <a:t>منطقة حولي التعليمية</a:t>
            </a:r>
            <a:endParaRPr lang="ar-KW" sz="3600" b="1" dirty="0"/>
          </a:p>
        </p:txBody>
      </p:sp>
      <p:sp>
        <p:nvSpPr>
          <p:cNvPr id="11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62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0480"/>
              </p:ext>
            </p:extLst>
          </p:nvPr>
        </p:nvGraphicFramePr>
        <p:xfrm>
          <a:off x="1696065" y="480443"/>
          <a:ext cx="9164913" cy="5295264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462421">
                  <a:extLst>
                    <a:ext uri="{9D8B030D-6E8A-4147-A177-3AD203B41FA5}">
                      <a16:colId xmlns:a16="http://schemas.microsoft.com/office/drawing/2014/main" xmlns="" val="3926080268"/>
                    </a:ext>
                  </a:extLst>
                </a:gridCol>
                <a:gridCol w="3702492">
                  <a:extLst>
                    <a:ext uri="{9D8B030D-6E8A-4147-A177-3AD203B41FA5}">
                      <a16:colId xmlns:a16="http://schemas.microsoft.com/office/drawing/2014/main" xmlns="" val="906917696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 smtClean="0"/>
                        <a:t>(أمثلة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318226"/>
                  </a:ext>
                </a:extLst>
              </a:tr>
              <a:tr h="3779835">
                <a:tc>
                  <a:txBody>
                    <a:bodyPr/>
                    <a:lstStyle/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نشاط </a:t>
                      </a:r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عرض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أغنية </a:t>
                      </a:r>
                      <a:endParaRPr lang="ar-KW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400" dirty="0"/>
                        <a:t>عرض 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400" dirty="0"/>
                        <a:t>الملاحظة ، التواصل اللفظي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400" dirty="0"/>
                        <a:t>فلم تعليمي</a:t>
                      </a:r>
                    </a:p>
                    <a:p>
                      <a:pPr algn="just"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400" dirty="0"/>
                        <a:t>10 دقائق</a:t>
                      </a:r>
                    </a:p>
                  </a:txBody>
                  <a:tcPr>
                    <a:solidFill>
                      <a:srgbClr val="FF0000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400" dirty="0"/>
                        <a:t>يتم عرض </a:t>
                      </a:r>
                      <a:r>
                        <a:rPr lang="ar-KW" sz="2400" dirty="0" smtClean="0"/>
                        <a:t>أغنية </a:t>
                      </a:r>
                      <a:r>
                        <a:rPr lang="ar-KW" sz="2400" dirty="0"/>
                        <a:t>عن إشارات السير و المرور و مناقشتها مع </a:t>
                      </a:r>
                      <a:r>
                        <a:rPr lang="ar-KW" sz="2400" dirty="0" smtClean="0"/>
                        <a:t>المتعلمين.</a:t>
                      </a:r>
                      <a:endParaRPr lang="ar-KW" sz="2400" dirty="0"/>
                    </a:p>
                  </a:txBody>
                  <a:tcPr>
                    <a:solidFill>
                      <a:srgbClr val="FF0000">
                        <a:alpha val="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9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أغنية مرورية توعوية لفرقة ميامي والفنان ولد الديرة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8166" y="209005"/>
            <a:ext cx="10638770" cy="647917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22469" y="6165670"/>
            <a:ext cx="57868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https://www.youtube.com/watch?v=jWE2WaqGK6k</a:t>
            </a:r>
            <a:endParaRPr lang="ar-KW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202371"/>
              </p:ext>
            </p:extLst>
          </p:nvPr>
        </p:nvGraphicFramePr>
        <p:xfrm>
          <a:off x="1696065" y="480443"/>
          <a:ext cx="9164913" cy="5309936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5462421">
                  <a:extLst>
                    <a:ext uri="{9D8B030D-6E8A-4147-A177-3AD203B41FA5}">
                      <a16:colId xmlns:a16="http://schemas.microsoft.com/office/drawing/2014/main" xmlns="" val="3926080268"/>
                    </a:ext>
                  </a:extLst>
                </a:gridCol>
                <a:gridCol w="3702492">
                  <a:extLst>
                    <a:ext uri="{9D8B030D-6E8A-4147-A177-3AD203B41FA5}">
                      <a16:colId xmlns:a16="http://schemas.microsoft.com/office/drawing/2014/main" xmlns="" val="906917696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 smtClean="0"/>
                        <a:t>(أمثلة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318226"/>
                  </a:ext>
                </a:extLst>
              </a:tr>
              <a:tr h="3794507">
                <a:tc>
                  <a:txBody>
                    <a:bodyPr/>
                    <a:lstStyle/>
                    <a:p>
                      <a:pPr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نشاط 1:إشارات السير</a:t>
                      </a:r>
                    </a:p>
                    <a:p>
                      <a:pPr rtl="1"/>
                      <a:r>
                        <a:rPr lang="ar-KW" sz="2400" b="0" dirty="0">
                          <a:solidFill>
                            <a:schemeClr val="tx1"/>
                          </a:solidFill>
                        </a:rPr>
                        <a:t>لعبة التصادم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بالآيباد</a:t>
                      </a:r>
                      <a:endParaRPr lang="ar-KW" sz="2400" b="0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400" dirty="0"/>
                        <a:t>فردي </a:t>
                      </a:r>
                    </a:p>
                    <a:p>
                      <a:pPr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400" dirty="0"/>
                        <a:t>الملاحظة ، التواصل اللفظي</a:t>
                      </a:r>
                    </a:p>
                    <a:p>
                      <a:pPr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400" dirty="0"/>
                        <a:t>كتاب المتعلم ، </a:t>
                      </a:r>
                      <a:r>
                        <a:rPr lang="ar-KW" sz="2400" dirty="0"/>
                        <a:t>آ</a:t>
                      </a:r>
                      <a:r>
                        <a:rPr lang="ar-KW" sz="2400" dirty="0" smtClean="0"/>
                        <a:t>يباد</a:t>
                      </a:r>
                      <a:endParaRPr lang="ar-KW" sz="2400" dirty="0"/>
                    </a:p>
                    <a:p>
                      <a:pPr rtl="1"/>
                      <a:r>
                        <a:rPr lang="ar-KW" sz="24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400" dirty="0"/>
                        <a:t>10 دقائق</a:t>
                      </a:r>
                    </a:p>
                  </a:txBody>
                  <a:tcPr>
                    <a:solidFill>
                      <a:srgbClr val="FF0000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KW" sz="2400" dirty="0" smtClean="0"/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باستخدام مصدر التعلم جهاز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الآيباد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يتم عرض لعبة تعبر عن أهمية إشارات السير و تطبيقها مع المتعلمين ثم التطبيق في كتاب </a:t>
                      </a:r>
                      <a:r>
                        <a:rPr lang="ar-KW" sz="2400" b="0" dirty="0" smtClean="0">
                          <a:solidFill>
                            <a:schemeClr val="tx1"/>
                          </a:solidFill>
                        </a:rPr>
                        <a:t>المتعلم.</a:t>
                      </a:r>
                      <a:endParaRPr lang="ar-KW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400" dirty="0" smtClean="0"/>
                        <a:t>ناقش المتعلمين بعد القيام بالنشاط.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endParaRPr lang="ar-KW" sz="2400" dirty="0" smtClean="0"/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KW" sz="2400" dirty="0"/>
                    </a:p>
                  </a:txBody>
                  <a:tcPr>
                    <a:solidFill>
                      <a:srgbClr val="FF0000">
                        <a:alpha val="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247972"/>
                  </a:ext>
                </a:extLst>
              </a:tr>
            </a:tbl>
          </a:graphicData>
        </a:graphic>
      </p:graphicFrame>
      <p:pic>
        <p:nvPicPr>
          <p:cNvPr id="3" name="Picture 2" descr="https://attachment.outlook.office.net/owa/m2m-83@hotmail.com/service.svc/s/GetFileAttachment?id=AQMkADAwATY3ZmYAZS05ZjcxLTExADhhLTAwAi0wMAoARgAAA8gugn3gS0dNtknq3bZhU7wHAKjxw1jnmDhCnsx8%2FIuAnusAAAIBDAAAAKjxw1jnmDhCnsx8%2FIuAnusAAABe9ob2AAAAARIAEACFCoosFgkORYwa4dp%2FUzVf&amp;X-OWA-CANARY=6YZcrkQwA0WPQUGfmp9lT7AlfJO3PNQYoFGgJftHHh80JyrmvOkXtxv28by9e-dXyDGFaq9rpnM.&amp;token=73ccfbcc-16f2-431e-878e-813d66d619a0&amp;owa=outlook.live.com&amp;isc=1"/>
          <p:cNvPicPr>
            <a:picLocks noChangeAspect="1" noChangeArrowheads="1"/>
          </p:cNvPicPr>
          <p:nvPr/>
        </p:nvPicPr>
        <p:blipFill>
          <a:blip r:embed="rId2"/>
          <a:srcRect l="26041" t="18023" r="64437" b="65863"/>
          <a:stretch>
            <a:fillRect/>
          </a:stretch>
        </p:blipFill>
        <p:spPr bwMode="auto">
          <a:xfrm>
            <a:off x="4087042" y="4831618"/>
            <a:ext cx="1987185" cy="1571636"/>
          </a:xfrm>
          <a:prstGeom prst="rect">
            <a:avLst/>
          </a:prstGeom>
          <a:noFill/>
        </p:spPr>
      </p:pic>
      <p:pic>
        <p:nvPicPr>
          <p:cNvPr id="6" name="Picture 5" descr="IMG_0606.PNG"/>
          <p:cNvPicPr>
            <a:picLocks noChangeAspect="1"/>
          </p:cNvPicPr>
          <p:nvPr/>
        </p:nvPicPr>
        <p:blipFill>
          <a:blip r:embed="rId3"/>
          <a:srcRect l="25782" t="15625" r="63281" b="61458"/>
          <a:stretch>
            <a:fillRect/>
          </a:stretch>
        </p:blipFill>
        <p:spPr>
          <a:xfrm>
            <a:off x="1892066" y="4831619"/>
            <a:ext cx="1987185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0892" y="908464"/>
            <a:ext cx="10911934" cy="5161032"/>
          </a:xfrm>
          <a:solidFill>
            <a:schemeClr val="bg1">
              <a:alpha val="36000"/>
            </a:schemeClr>
          </a:solidFill>
        </p:spPr>
        <p:txBody>
          <a:bodyPr>
            <a:normAutofit/>
          </a:bodyPr>
          <a:lstStyle/>
          <a:p>
            <a:r>
              <a:rPr lang="ar-KW" dirty="0">
                <a:solidFill>
                  <a:srgbClr val="FF0000"/>
                </a:solidFill>
              </a:rPr>
              <a:t>القيم و </a:t>
            </a:r>
            <a:r>
              <a:rPr lang="ar-KW" dirty="0" smtClean="0">
                <a:solidFill>
                  <a:srgbClr val="FF0000"/>
                </a:solidFill>
              </a:rPr>
              <a:t>الآمن </a:t>
            </a:r>
            <a:r>
              <a:rPr lang="ar-KW" dirty="0">
                <a:solidFill>
                  <a:srgbClr val="FF0000"/>
                </a:solidFill>
              </a:rPr>
              <a:t>والسلامة : </a:t>
            </a:r>
            <a:r>
              <a:rPr lang="ar-KW" dirty="0"/>
              <a:t>يتم عرض فلم </a:t>
            </a:r>
            <a:r>
              <a:rPr lang="ar-KW" dirty="0" smtClean="0"/>
              <a:t>(فلم </a:t>
            </a:r>
            <a:r>
              <a:rPr lang="ar-KW" dirty="0"/>
              <a:t>موقف المعاقين) ويقوم المتعلمون بإبداء رأيهم في المشهد </a:t>
            </a:r>
            <a:r>
              <a:rPr lang="ar-KW" dirty="0" smtClean="0"/>
              <a:t>المعروض.</a:t>
            </a:r>
            <a:r>
              <a:rPr lang="ar-KW" dirty="0"/>
              <a:t/>
            </a:r>
            <a:br>
              <a:rPr lang="ar-KW" dirty="0"/>
            </a:br>
            <a:r>
              <a:rPr lang="ar-KW" dirty="0">
                <a:solidFill>
                  <a:srgbClr val="FF0000"/>
                </a:solidFill>
              </a:rPr>
              <a:t>كلمات جديدة: </a:t>
            </a:r>
            <a:r>
              <a:rPr lang="ar-KW" dirty="0"/>
              <a:t>إشارات السير </a:t>
            </a:r>
            <a:r>
              <a:rPr lang="ar-KW" dirty="0" smtClean="0"/>
              <a:t>(يقوم </a:t>
            </a:r>
            <a:r>
              <a:rPr lang="ar-KW" dirty="0"/>
              <a:t>المتعلمون بتلوين عبارة إشارات السير من خلال ورقة عمل فردية لكل متعلم</a:t>
            </a:r>
            <a:r>
              <a:rPr lang="ar-KW" dirty="0" smtClean="0"/>
              <a:t>).</a:t>
            </a:r>
            <a:r>
              <a:rPr lang="ar-KW" dirty="0"/>
              <a:t/>
            </a:r>
            <a:br>
              <a:rPr lang="ar-KW" dirty="0"/>
            </a:br>
            <a:r>
              <a:rPr lang="ar-KW" dirty="0">
                <a:solidFill>
                  <a:srgbClr val="FF0000"/>
                </a:solidFill>
              </a:rPr>
              <a:t>نشاط منزلي: </a:t>
            </a:r>
            <a:r>
              <a:rPr lang="ar-KW" dirty="0"/>
              <a:t>بمساعدة </a:t>
            </a:r>
            <a:r>
              <a:rPr lang="ar-KW" dirty="0" smtClean="0"/>
              <a:t>الأهل </a:t>
            </a:r>
            <a:r>
              <a:rPr lang="ar-KW" dirty="0"/>
              <a:t>قم بصنع لوحة لإشارات المرور التي تشاهدها في طريقك من المنزل الى </a:t>
            </a:r>
            <a:r>
              <a:rPr lang="ar-KW" dirty="0" smtClean="0"/>
              <a:t>المدرسة.</a:t>
            </a:r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6785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0"/>
            <a:ext cx="10515600" cy="1097915"/>
          </a:xfrm>
        </p:spPr>
        <p:txBody>
          <a:bodyPr/>
          <a:lstStyle/>
          <a:p>
            <a:r>
              <a:rPr lang="en-GB" dirty="0" err="1" smtClean="0"/>
              <a:t>الفيلم</a:t>
            </a:r>
            <a:r>
              <a:rPr lang="en-GB" dirty="0" smtClean="0"/>
              <a:t> </a:t>
            </a:r>
            <a:r>
              <a:rPr lang="en-GB" dirty="0" err="1" smtClean="0"/>
              <a:t>التعليمي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موقف المعاقين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1999" y="917664"/>
            <a:ext cx="10681063" cy="526106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958046" y="5203763"/>
            <a:ext cx="502920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https://www.youtube.com/watch?v=WvVtXrCaL2U</a:t>
            </a:r>
            <a:endParaRPr lang="ar-KW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10" y="3641902"/>
            <a:ext cx="1162058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13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إشارات السير</a:t>
            </a:r>
            <a:endParaRPr lang="en-US" sz="13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68" y="142853"/>
            <a:ext cx="101055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عنوان الدرس : </a:t>
            </a:r>
          </a:p>
          <a:p>
            <a:pPr algn="ctr"/>
            <a:r>
              <a:rPr lang="ar-K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وضع قواعد السلامة</a:t>
            </a:r>
          </a:p>
          <a:p>
            <a:pPr algn="ctr"/>
            <a:r>
              <a:rPr lang="ar-KW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لون العبارة التالية :</a:t>
            </a:r>
            <a:endParaRPr lang="en-US" sz="5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KW" sz="1600" dirty="0"/>
              <a:t>وزارة التربية </a:t>
            </a:r>
            <a:br>
              <a:rPr lang="ar-KW" sz="1600" dirty="0"/>
            </a:br>
            <a:r>
              <a:rPr lang="ar-KW" sz="1600" dirty="0"/>
              <a:t>الإدارة العامة لمنطقة حولي التعليمية </a:t>
            </a:r>
            <a:br>
              <a:rPr lang="ar-KW" sz="1600" dirty="0"/>
            </a:br>
            <a:r>
              <a:rPr lang="ar-KW" sz="1600" dirty="0" smtClean="0"/>
              <a:t>                                                                                             </a:t>
            </a:r>
            <a:r>
              <a:rPr lang="ar-KW" sz="2400" dirty="0" smtClean="0"/>
              <a:t>ورقة </a:t>
            </a:r>
            <a:r>
              <a:rPr lang="ar-KW" sz="2400" dirty="0"/>
              <a:t>عمل                         الاسم: -------------------</a:t>
            </a:r>
            <a:br>
              <a:rPr lang="ar-KW" sz="2400" dirty="0"/>
            </a:br>
            <a:r>
              <a:rPr lang="ar-KW" sz="2400" dirty="0"/>
              <a:t>                                                              </a:t>
            </a:r>
            <a:r>
              <a:rPr lang="ar-KW" sz="2400" dirty="0" smtClean="0"/>
              <a:t>الأقل من  </a:t>
            </a:r>
            <a:r>
              <a:rPr lang="ar-KW" sz="2400" dirty="0"/>
              <a:t>المعيار                       الصف: 1/ ------</a:t>
            </a:r>
            <a:endParaRPr lang="ar-KW" sz="16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7"/>
          <a:stretch/>
        </p:blipFill>
        <p:spPr>
          <a:xfrm>
            <a:off x="9422295" y="2430950"/>
            <a:ext cx="1599143" cy="194226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09" y="4818762"/>
            <a:ext cx="1690322" cy="172615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"/>
          <a:stretch/>
        </p:blipFill>
        <p:spPr>
          <a:xfrm>
            <a:off x="9422295" y="4818762"/>
            <a:ext cx="1599143" cy="183714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08" y="2430211"/>
            <a:ext cx="1609783" cy="1772587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838200" y="1473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2400" b="1" u="sng" dirty="0"/>
              <a:t>قم بتوصيل الصورة المناسبة بعلامة السير المناسبة:</a:t>
            </a:r>
          </a:p>
        </p:txBody>
      </p:sp>
    </p:spTree>
    <p:extLst>
      <p:ext uri="{BB962C8B-B14F-4D97-AF65-F5344CB8AC3E}">
        <p14:creationId xmlns:p14="http://schemas.microsoft.com/office/powerpoint/2010/main" val="110625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2" y="1791528"/>
            <a:ext cx="9061281" cy="498093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55035" y="147887"/>
            <a:ext cx="10515600" cy="1325563"/>
          </a:xfrm>
        </p:spPr>
        <p:txBody>
          <a:bodyPr>
            <a:noAutofit/>
          </a:bodyPr>
          <a:lstStyle/>
          <a:p>
            <a:r>
              <a:rPr lang="ar-KW" sz="1600" dirty="0"/>
              <a:t>وزارة التربية </a:t>
            </a:r>
            <a:br>
              <a:rPr lang="ar-KW" sz="1600" dirty="0"/>
            </a:br>
            <a:r>
              <a:rPr lang="ar-KW" sz="1600" dirty="0"/>
              <a:t>الإدارة العامة لمنطقة حولي التعليمية </a:t>
            </a:r>
            <a:r>
              <a:rPr lang="ar-KW" sz="1600"/>
              <a:t/>
            </a:r>
            <a:br>
              <a:rPr lang="ar-KW" sz="1600"/>
            </a:br>
            <a:r>
              <a:rPr lang="ar-KW" sz="1600" smtClean="0"/>
              <a:t>                                                                                               </a:t>
            </a:r>
            <a:r>
              <a:rPr lang="ar-KW" sz="2400" dirty="0"/>
              <a:t>ورقة عمل                         الاسم: -------------------</a:t>
            </a:r>
            <a:br>
              <a:rPr lang="ar-KW" sz="2400" dirty="0"/>
            </a:br>
            <a:r>
              <a:rPr lang="ar-KW" sz="2400" dirty="0"/>
              <a:t>                                                              </a:t>
            </a:r>
            <a:r>
              <a:rPr lang="ar-KW" sz="2400" dirty="0" smtClean="0"/>
              <a:t>الأعلى من المعيار                       </a:t>
            </a:r>
            <a:r>
              <a:rPr lang="ar-KW" sz="2400" dirty="0"/>
              <a:t>الصف: 1/ ------</a:t>
            </a:r>
            <a:endParaRPr lang="ar-KW" sz="16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355035" y="1195155"/>
            <a:ext cx="10515600" cy="75291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2400" b="1" u="sng" dirty="0"/>
              <a:t>اكتشف الخطأ في الصورة و ذلك بوضع </a:t>
            </a:r>
            <a:r>
              <a:rPr lang="ar-KW" sz="2400" b="1" u="sng" dirty="0" smtClean="0"/>
              <a:t>علامة دائرة حوله مع </a:t>
            </a:r>
            <a:r>
              <a:rPr lang="ar-KW" sz="2400" b="1" u="sng" dirty="0"/>
              <a:t>ذكر السبب: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44" y="3644347"/>
            <a:ext cx="529656" cy="46382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72" y="3216482"/>
            <a:ext cx="560677" cy="49536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41" y="3117804"/>
            <a:ext cx="452729" cy="4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6815" y="896117"/>
            <a:ext cx="5881738" cy="1089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قوانين </a:t>
            </a:r>
            <a:r>
              <a:rPr lang="ar-SA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ورشة</a:t>
            </a:r>
            <a:r>
              <a:rPr lang="ar-KW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ar-KW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العمل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67" y="2215623"/>
            <a:ext cx="9067800" cy="3948981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http://tuvantamly.com.vn/wp-content/uploads/2015/05/tr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83" y="257834"/>
            <a:ext cx="11452757" cy="63579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23083" y="5185769"/>
            <a:ext cx="3841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مجموعة---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4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7" name="صورة 6" descr="C:\Users\Nono\AppData\Local\Microsoft\Windows\Temporary Internet Files\Content.Word\Screenshot_٢٠١٧٠٢١٠-١٢٠٣٤٨.png"/>
          <p:cNvPicPr/>
          <p:nvPr/>
        </p:nvPicPr>
        <p:blipFill>
          <a:blip r:embed="rId3" cstate="print"/>
          <a:srcRect t="17323" r="9343" b="43902"/>
          <a:stretch>
            <a:fillRect/>
          </a:stretch>
        </p:blipFill>
        <p:spPr bwMode="auto">
          <a:xfrm>
            <a:off x="3226526" y="2168435"/>
            <a:ext cx="3866605" cy="323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56" y="1910316"/>
            <a:ext cx="6096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684" y="623459"/>
            <a:ext cx="95734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</a:t>
            </a:r>
            <a:r>
              <a:rPr lang="ar-KW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مشاركة الفعالة</a:t>
            </a:r>
            <a:endParaRPr lang="ar-KW" sz="7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7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0863" y="1028700"/>
            <a:ext cx="6010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97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5" name="صورة 4" descr="Always be positiv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2" y="1463039"/>
            <a:ext cx="6061166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258" y="1578428"/>
            <a:ext cx="4169228" cy="4169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991" y="1551214"/>
            <a:ext cx="6159138" cy="3755572"/>
          </a:xfrm>
          <a:prstGeom prst="rect">
            <a:avLst/>
          </a:prstGeom>
        </p:spPr>
      </p:pic>
      <p:sp>
        <p:nvSpPr>
          <p:cNvPr id="7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1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758</Words>
  <Application>Microsoft Office PowerPoint</Application>
  <PresentationFormat>Custom</PresentationFormat>
  <Paragraphs>102</Paragraphs>
  <Slides>27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الكفاية العامة 3: الربط بين الأفكار العلمية و المحاولات مع العمليات التكنولوجية و المنتجات من أجل حماية و رفع و تعزيز  و استدامة البيئة الطبيعية و المجتمعية. الكفاية الخاصة:3-1 يتعرف على ويشير الى استخدام التكنولوجيا المعروفة في المنزل و المدرسة. عدد الحصص المقترحة (5) الحصة 5 من 5  معيار المنهج 3-1 : يشير الى طرق التشغيل الآمنة للتكنولوجيا المختلفة المستخدمة لتكوين الضوء و الحرارة ، التبريد في المنزل  و المدرسة، التكنولوجيا مثل أضواء المرور التي تسمح بالمرور الآمن على الطرق.</vt:lpstr>
      <vt:lpstr>PowerPoint Presentation</vt:lpstr>
      <vt:lpstr>PowerPoint Presentation</vt:lpstr>
      <vt:lpstr>PowerPoint Presentation</vt:lpstr>
      <vt:lpstr>القيم و الأمن والسلامة : احرص على تنبيه المتعلمين إلى عدم الوقوف في مواقف السيارة الخاصة بالمعاقين ، ومناقشتهم حول إشارة ممنوع استخدام منبه السيارة في هذا المكان. كلمات جديدة: إشارات السير. نشاط منزلي: بمساعدة الأهل قم بصنع لوحة جدارية خاصة بك و أنت في طريقك من المدرسة الى المنزل.</vt:lpstr>
      <vt:lpstr>PowerPoint Presentation</vt:lpstr>
      <vt:lpstr>الكفاية العامة 3: الربط بين الأفكار العلمية و المحاولات مع العمليات التكنولوجية و المنتجات من أجل حماية و رفع و تعزيز  و استدامة البيئة الطبيعية و المجتمعية. الكفاية الخاصة:3-1 يتعرف على ويشير الى استخدام التكنولوجيا المعروفة في المنزل و المدرسة. عدد الحصص المقترحة (5) الحصة 5 من 5  معيار المنهج 3-1 : يشير الى طرق التشغيل الآمنة للتكنولوجيا المختلفة المستخدمة لتكوين الضوء و الحرارة ، التبريد في المنزل  و المدرسة، التكنولوجيا مثل أضواء المرور التي تسمح بالمرور الآمن على الطرق.</vt:lpstr>
      <vt:lpstr>عنوان الدرس  وضع قواعد السلامة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القيم و الآمن والسلامة : يتم عرض فلم (فلم موقف المعاقين) ويقوم المتعلمون بإبداء رأيهم في المشهد المعروض. كلمات جديدة: إشارات السير (يقوم المتعلمون بتلوين عبارة إشارات السير من خلال ورقة عمل فردية لكل متعلم). نشاط منزلي: بمساعدة الأهل قم بصنع لوحة لإشارات المرور التي تشاهدها في طريقك من المنزل الى المدرسة.</vt:lpstr>
      <vt:lpstr>الفيلم التعليمي</vt:lpstr>
      <vt:lpstr>PowerPoint Presentation</vt:lpstr>
      <vt:lpstr>وزارة التربية  الإدارة العامة لمنطقة حولي التعليمية                                                                                               ورقة عمل                         الاسم: -------------------                                                               الأقل من  المعيار                       الصف: 1/ ------</vt:lpstr>
      <vt:lpstr>وزارة التربية  الإدارة العامة لمنطقة حولي التعليمية                                                                                                 ورقة عمل                         الاسم: -------------------                                                               الأعلى من المعيار                       الصف: 1/ ------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الكفاية العامة 3: الربط بين الأفكار العلمية و المحاولات مع العمليات التكنولوجية و المنتجات من اجل حماية و رفع و تعزيز و استدامه البيئة الطبيعية و المجتمعية. الكفاية الخاصة:3-1 يتعرف على ويشير الى استخدام التكنولوجيا المعروفة في المنزل و المدرسة. عدد الحصص المقترحة (5) الحصة 4 من 5  معيار المنهج 3-1 : يشير الى طرق التشغيل الآمنة للتكنولوجيا المختلفة المستخدمة لتكوين الضوء و الحرارة ، التبريد في المنزل و المدرسة، التكنولوجيا مثل أضواء المرور التي تسمح بالمرور الامن على الطرق.</dc:title>
  <dc:creator>altaf mohammed</dc:creator>
  <cp:lastModifiedBy>lenovo</cp:lastModifiedBy>
  <cp:revision>31</cp:revision>
  <dcterms:created xsi:type="dcterms:W3CDTF">2017-01-12T08:40:50Z</dcterms:created>
  <dcterms:modified xsi:type="dcterms:W3CDTF">2017-02-11T18:39:46Z</dcterms:modified>
</cp:coreProperties>
</file>