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8"/>
  </p:notesMasterIdLst>
  <p:handoutMasterIdLst>
    <p:handoutMasterId r:id="rId29"/>
  </p:handoutMasterIdLst>
  <p:sldIdLst>
    <p:sldId id="289" r:id="rId3"/>
    <p:sldId id="258" r:id="rId4"/>
    <p:sldId id="260" r:id="rId5"/>
    <p:sldId id="261" r:id="rId6"/>
    <p:sldId id="259" r:id="rId7"/>
    <p:sldId id="263" r:id="rId8"/>
    <p:sldId id="264" r:id="rId9"/>
    <p:sldId id="265" r:id="rId10"/>
    <p:sldId id="268" r:id="rId11"/>
    <p:sldId id="267" r:id="rId12"/>
    <p:sldId id="269" r:id="rId13"/>
    <p:sldId id="270" r:id="rId14"/>
    <p:sldId id="272" r:id="rId15"/>
    <p:sldId id="278" r:id="rId16"/>
    <p:sldId id="281" r:id="rId17"/>
    <p:sldId id="279" r:id="rId18"/>
    <p:sldId id="274" r:id="rId19"/>
    <p:sldId id="271" r:id="rId20"/>
    <p:sldId id="284" r:id="rId21"/>
    <p:sldId id="275" r:id="rId22"/>
    <p:sldId id="276" r:id="rId23"/>
    <p:sldId id="277" r:id="rId24"/>
    <p:sldId id="285" r:id="rId25"/>
    <p:sldId id="282" r:id="rId26"/>
    <p:sldId id="287" r:id="rId2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-3202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20EA6E-EEF8-4124-A1F8-1C0E8CE80DE6}" type="datetimeFigureOut">
              <a:rPr lang="ko-KR" altLang="en-US" smtClean="0"/>
              <a:pPr/>
              <a:t>2017-02-14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4D611E-DB31-4F14-851E-8D891EC5A44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2197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69DA1-AB5E-4715-A8C5-4DF3327102CB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461E2C-7EE9-4D6C-92C1-A0ECA770C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703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K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0727E-0CA1-4371-B278-5367EC48BC23}" type="slidenum">
              <a:rPr lang="ar-KW" smtClean="0">
                <a:solidFill>
                  <a:prstClr val="black"/>
                </a:solidFill>
              </a:rPr>
              <a:pPr/>
              <a:t>4</a:t>
            </a:fld>
            <a:endParaRPr lang="ar-KW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C5CB854-F504-4CE2-B3A7-1DA488F387F4}" type="datetimeFigureOut">
              <a:rPr lang="ar-KW" smtClean="0"/>
              <a:pPr/>
              <a:t>18/05/1438</a:t>
            </a:fld>
            <a:endParaRPr lang="ar-KW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ar-KW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FC379AD-71C0-4904-87A6-8903E789B7CD}" type="slidenum">
              <a:rPr lang="ar-KW" smtClean="0"/>
              <a:pPr/>
              <a:t>‹#›</a:t>
            </a:fld>
            <a:endParaRPr lang="ar-KW" dirty="0"/>
          </a:p>
        </p:txBody>
      </p:sp>
    </p:spTree>
    <p:extLst>
      <p:ext uri="{BB962C8B-B14F-4D97-AF65-F5344CB8AC3E}">
        <p14:creationId xmlns:p14="http://schemas.microsoft.com/office/powerpoint/2010/main" val="3682151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KW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KW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C5CB854-F504-4CE2-B3A7-1DA488F387F4}" type="datetimeFigureOut">
              <a:rPr lang="ar-KW" smtClean="0"/>
              <a:pPr/>
              <a:t>18/05/1438</a:t>
            </a:fld>
            <a:endParaRPr lang="ar-KW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ar-KW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FC379AD-71C0-4904-87A6-8903E789B7CD}" type="slidenum">
              <a:rPr lang="ar-KW" smtClean="0"/>
              <a:pPr/>
              <a:t>‹#›</a:t>
            </a:fld>
            <a:endParaRPr lang="ar-KW" dirty="0"/>
          </a:p>
        </p:txBody>
      </p:sp>
    </p:spTree>
    <p:extLst>
      <p:ext uri="{BB962C8B-B14F-4D97-AF65-F5344CB8AC3E}">
        <p14:creationId xmlns:p14="http://schemas.microsoft.com/office/powerpoint/2010/main" val="1273103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C5CB854-F504-4CE2-B3A7-1DA488F387F4}" type="datetimeFigureOut">
              <a:rPr lang="ar-KW" smtClean="0"/>
              <a:pPr/>
              <a:t>18/05/1438</a:t>
            </a:fld>
            <a:endParaRPr lang="ar-KW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ar-KW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FC379AD-71C0-4904-87A6-8903E789B7CD}" type="slidenum">
              <a:rPr lang="ar-KW" smtClean="0"/>
              <a:pPr/>
              <a:t>‹#›</a:t>
            </a:fld>
            <a:endParaRPr lang="ar-KW" dirty="0"/>
          </a:p>
        </p:txBody>
      </p:sp>
    </p:spTree>
    <p:extLst>
      <p:ext uri="{BB962C8B-B14F-4D97-AF65-F5344CB8AC3E}">
        <p14:creationId xmlns:p14="http://schemas.microsoft.com/office/powerpoint/2010/main" val="2077184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2130428"/>
            <a:ext cx="7772400" cy="1470025"/>
          </a:xfrm>
          <a:prstGeom prst="rect">
            <a:avLst/>
          </a:prstGeom>
        </p:spPr>
        <p:txBody>
          <a:bodyPr lIns="82205" tIns="41102" rIns="82205" bIns="41102"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799" cy="1752600"/>
          </a:xfrm>
          <a:prstGeom prst="rect">
            <a:avLst/>
          </a:prstGeom>
        </p:spPr>
        <p:txBody>
          <a:bodyPr lIns="82205" tIns="41102" rIns="82205" bIns="41102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2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4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6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8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60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72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84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96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lIns="82205" tIns="41102" rIns="82205" bIns="41102"/>
          <a:lstStyle/>
          <a:p>
            <a:fld id="{8F4CFC43-85DD-4201-B0EC-8F90018F91D1}" type="datetimeFigureOut">
              <a:rPr lang="ar-KW" smtClean="0"/>
              <a:pPr/>
              <a:t>18/05/1438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356352"/>
            <a:ext cx="2895601" cy="365125"/>
          </a:xfrm>
          <a:prstGeom prst="rect">
            <a:avLst/>
          </a:prstGeom>
        </p:spPr>
        <p:txBody>
          <a:bodyPr lIns="82205" tIns="41102" rIns="82205" bIns="41102"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82205" tIns="41102" rIns="82205" bIns="41102"/>
          <a:lstStyle/>
          <a:p>
            <a:fld id="{0F73B9FA-DEBA-4F9A-8556-9383D58D96D9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327479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  <p:sldLayoutId id="2147483674" r:id="rId5"/>
    <p:sldLayoutId id="2147483675" r:id="rId6"/>
    <p:sldLayoutId id="2147483676" r:id="rId7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g.wallpaperlist.com/uploads/wallpaper/files/blu/blue-waves-abstract-wallpaper-5346ccc0eef28.jpg?title=&#1575;&#1604;&#1571;&#1605;&#1608;&#1575;&#1580;%20&#1575;&#1604;&#1586;&#1585;&#1602;&#1575;&#1569;%20&#1605;&#1580;&#1585;&#1583;&#1577;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png"/><Relationship Id="rId7" Type="http://schemas.openxmlformats.org/officeDocument/2006/relationships/hyperlink" Target="http://homepageone.s3.amazonaws.com/cms/20090326191837-story-writeLTE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hyperlink" Target="http://www.google.com.kw/url?sa=i&amp;rct=j&amp;q=&amp;esrc=s&amp;source=images&amp;cd=&amp;cad=rja&amp;uact=8&amp;ved=0ahUKEwj7iNSX3bjLAhWEApoKHeA-DQsQjRwIBw&amp;url=http://tuvantamly.com.vn/dao-tao-ung-dung-tam-ly-hoc/&amp;bvm=bv.116573086,d.bGs&amp;psig=AFQjCNGCnfIm5T0sn2AgCOIR6y92s9KrdQ&amp;ust=1457788893308782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560554"/>
            <a:ext cx="7772400" cy="1934740"/>
          </a:xfrm>
          <a:solidFill>
            <a:srgbClr val="FFFF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ar-KW" sz="2900" dirty="0"/>
              <a:t>خطة توطين التدريب للمنهج الوطني القائم على الكفايات </a:t>
            </a:r>
            <a:br>
              <a:rPr lang="ar-KW" sz="2900" dirty="0"/>
            </a:br>
            <a:r>
              <a:rPr lang="ar-KW" sz="2900" dirty="0"/>
              <a:t>الأسبوع </a:t>
            </a:r>
            <a:r>
              <a:rPr lang="ar-KW" sz="2900" dirty="0" smtClean="0"/>
              <a:t>التاسع </a:t>
            </a:r>
            <a:r>
              <a:rPr lang="ar-KW" sz="2900" dirty="0"/>
              <a:t>الصف الثاني الابتدائي</a:t>
            </a:r>
            <a:br>
              <a:rPr lang="ar-KW" sz="2900" dirty="0"/>
            </a:br>
            <a:r>
              <a:rPr lang="ar-KW" sz="2900" dirty="0"/>
              <a:t>الفصل الدراسي الثاني العام الدراسي 2016-2017م</a:t>
            </a:r>
            <a:endParaRPr lang="ar-KW" sz="2900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1" y="4774769"/>
            <a:ext cx="6400799" cy="1752600"/>
          </a:xfr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ar-KW" b="1" dirty="0" smtClean="0">
                <a:solidFill>
                  <a:schemeClr val="tx1"/>
                </a:solidFill>
              </a:rPr>
              <a:t>إعداد</a:t>
            </a:r>
          </a:p>
          <a:p>
            <a:r>
              <a:rPr lang="ar-KW" b="1" dirty="0" smtClean="0">
                <a:solidFill>
                  <a:schemeClr val="tx1"/>
                </a:solidFill>
              </a:rPr>
              <a:t>منطقة </a:t>
            </a:r>
            <a:r>
              <a:rPr lang="ar-KW" b="1" dirty="0" smtClean="0">
                <a:solidFill>
                  <a:schemeClr val="tx1"/>
                </a:solidFill>
              </a:rPr>
              <a:t>الفروانية </a:t>
            </a:r>
            <a:r>
              <a:rPr lang="ar-KW" b="1" dirty="0" smtClean="0">
                <a:solidFill>
                  <a:schemeClr val="tx1"/>
                </a:solidFill>
              </a:rPr>
              <a:t>التعليمية</a:t>
            </a:r>
            <a:endParaRPr lang="ar-KW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931" y="306819"/>
            <a:ext cx="650862" cy="77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133" y="1080207"/>
            <a:ext cx="4270986" cy="1480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106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إطار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436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1" y="2243435"/>
            <a:ext cx="76962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 rtl="1"/>
            <a:r>
              <a:rPr lang="ar-KW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ar-KW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باستخدام استيراتيجية سرد القصص </a:t>
            </a:r>
          </a:p>
          <a:p>
            <a:pPr algn="just" rtl="1"/>
            <a:r>
              <a:rPr lang="ar-KW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</a:t>
            </a:r>
            <a:r>
              <a:rPr lang="ar-KW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طلب </a:t>
            </a:r>
            <a:r>
              <a:rPr lang="ar-KW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من كل مجموعة </a:t>
            </a:r>
            <a:r>
              <a:rPr lang="ar-KW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سرد قصة </a:t>
            </a:r>
          </a:p>
          <a:p>
            <a:pPr algn="just" rtl="1"/>
            <a:r>
              <a:rPr lang="ar-KW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علمية حول مفهوم الدرس.</a:t>
            </a:r>
            <a:endParaRPr lang="en-US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19600" y="762000"/>
            <a:ext cx="39805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KW" sz="5400" b="1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(AH) Manal Black" pitchFamily="2" charset="-78"/>
              </a:rPr>
              <a:t>مقترح للنشاط التحفيزي</a:t>
            </a:r>
            <a:endParaRPr lang="en-US" sz="5400" b="1" cap="none" spc="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(AH) Manal Black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ytimg.com/vi/oe1mEbcx47g/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71600"/>
            <a:ext cx="6768752" cy="507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عنوان 1"/>
          <p:cNvSpPr txBox="1">
            <a:spLocks/>
          </p:cNvSpPr>
          <p:nvPr/>
        </p:nvSpPr>
        <p:spPr>
          <a:xfrm>
            <a:off x="762000" y="304800"/>
            <a:ext cx="7937333" cy="8547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قصة</a:t>
            </a:r>
            <a:r>
              <a:rPr kumimoji="0" lang="ar-KW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هادفة توضح وسيلة النقل المستخدمة في السفر من الكويت إلى أي دولة </a:t>
            </a:r>
            <a:r>
              <a:rPr kumimoji="0" lang="ar-KW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ar-KW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152400" y="1905000"/>
            <a:ext cx="1447800" cy="31242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 smtClean="0"/>
              <a:t>التعلم النشط</a:t>
            </a:r>
          </a:p>
          <a:p>
            <a:pPr algn="ctr"/>
            <a:r>
              <a:rPr lang="ar-KW" b="1" dirty="0" smtClean="0"/>
              <a:t>سرد القصص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937318"/>
              </p:ext>
            </p:extLst>
          </p:nvPr>
        </p:nvGraphicFramePr>
        <p:xfrm>
          <a:off x="1828800" y="1600200"/>
          <a:ext cx="6934200" cy="4064000"/>
        </p:xfrm>
        <a:graphic>
          <a:graphicData uri="http://schemas.openxmlformats.org/drawingml/2006/table">
            <a:tbl>
              <a:tblPr rtl="1"/>
              <a:tblGrid>
                <a:gridCol w="3483715"/>
                <a:gridCol w="3450485"/>
              </a:tblGrid>
              <a:tr h="684040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KW" sz="1500" b="1" dirty="0">
                          <a:latin typeface="Times New Roman"/>
                          <a:ea typeface="Times New Roman"/>
                          <a:cs typeface="Arial"/>
                        </a:rPr>
                        <a:t>يستطيع المتعلم أن: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KW" sz="1500" b="1" dirty="0">
                          <a:latin typeface="Times New Roman"/>
                          <a:ea typeface="Times New Roman"/>
                          <a:cs typeface="Arial"/>
                        </a:rPr>
                        <a:t>( أمثلة منوعة على الأنشطة الواردة في المنهج )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0356" marR="60356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500" b="1">
                          <a:latin typeface="Times New Roman"/>
                          <a:ea typeface="Times New Roman"/>
                          <a:cs typeface="Arial"/>
                        </a:rPr>
                        <a:t>ملاحظات عامة مهمة للمعلم عند تنفيذ النشاط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0356" marR="60356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9960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>
                          <a:latin typeface="Times New Roman"/>
                          <a:ea typeface="Times New Roman"/>
                          <a:cs typeface="Arial"/>
                        </a:rPr>
                        <a:t>نشاط تحفيزي مقترح :</a:t>
                      </a:r>
                      <a:endParaRPr lang="en-US" sz="1100" b="1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>
                          <a:latin typeface="Times New Roman"/>
                          <a:ea typeface="Times New Roman"/>
                          <a:cs typeface="Arial"/>
                        </a:rPr>
                        <a:t> اعرض صورة عن وسائل النقل المختلفة في </a:t>
                      </a:r>
                      <a:endParaRPr lang="ar-KW" sz="1600" b="1" dirty="0" smtClean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 smtClean="0">
                          <a:latin typeface="Times New Roman"/>
                          <a:ea typeface="Times New Roman"/>
                          <a:cs typeface="Arial"/>
                        </a:rPr>
                        <a:t>العا</a:t>
                      </a:r>
                      <a:r>
                        <a:rPr lang="ar-KW" sz="1600" b="1" dirty="0" smtClean="0">
                          <a:latin typeface="Times New Roman"/>
                          <a:ea typeface="Times New Roman"/>
                          <a:cs typeface="Arial"/>
                        </a:rPr>
                        <a:t>لم</a:t>
                      </a:r>
                      <a:r>
                        <a:rPr lang="ar-KW" sz="1600" b="1" baseline="0" dirty="0" smtClean="0"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ar-SA" sz="1600" b="1" dirty="0" smtClean="0">
                          <a:latin typeface="Times New Roman"/>
                          <a:ea typeface="Times New Roman"/>
                          <a:cs typeface="Arial"/>
                        </a:rPr>
                        <a:t>واطلب </a:t>
                      </a:r>
                      <a:r>
                        <a:rPr lang="ar-SA" sz="1600" b="1" dirty="0">
                          <a:latin typeface="Times New Roman"/>
                          <a:ea typeface="Times New Roman"/>
                          <a:cs typeface="Arial"/>
                        </a:rPr>
                        <a:t>منهم التعبير عن الصورة بأسلوب </a:t>
                      </a:r>
                      <a:endParaRPr lang="ar-KW" sz="1600" b="1" dirty="0" smtClean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 smtClean="0">
                          <a:latin typeface="Times New Roman"/>
                          <a:ea typeface="Times New Roman"/>
                          <a:cs typeface="Arial"/>
                        </a:rPr>
                        <a:t>علمي </a:t>
                      </a:r>
                      <a:r>
                        <a:rPr lang="ar-KW" sz="1600" b="1" dirty="0" smtClean="0">
                          <a:latin typeface="Times New Roman"/>
                          <a:ea typeface="Times New Roman"/>
                          <a:cs typeface="Arial"/>
                        </a:rPr>
                        <a:t>.</a:t>
                      </a:r>
                      <a:endParaRPr lang="en-US" sz="1100" b="1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ar-SA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نوع النشاط :</a:t>
                      </a:r>
                      <a:r>
                        <a:rPr lang="ar-SA" sz="1600" b="1" dirty="0">
                          <a:latin typeface="Times New Roman"/>
                          <a:ea typeface="Times New Roman"/>
                          <a:cs typeface="Arial"/>
                        </a:rPr>
                        <a:t> عرض   </a:t>
                      </a:r>
                      <a:endParaRPr lang="en-US" sz="1100" b="1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المهارات المكتسبة :</a:t>
                      </a:r>
                      <a:r>
                        <a:rPr lang="ar-SA" sz="1600" b="1" dirty="0">
                          <a:latin typeface="Times New Roman"/>
                          <a:ea typeface="Times New Roman"/>
                          <a:cs typeface="Arial"/>
                        </a:rPr>
                        <a:t>  التعبير اللفظي  </a:t>
                      </a:r>
                      <a:endParaRPr lang="en-US" sz="1100" b="1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المواد المستخدمة في النشاط :</a:t>
                      </a:r>
                      <a:r>
                        <a:rPr lang="ar-SA" sz="1600" b="1" dirty="0">
                          <a:latin typeface="Times New Roman"/>
                          <a:ea typeface="Times New Roman"/>
                          <a:cs typeface="Arial"/>
                        </a:rPr>
                        <a:t> مصورات </a:t>
                      </a:r>
                      <a:endParaRPr lang="en-US" sz="11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0356" marR="60356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0356" marR="60356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/>
          <a:srcRect l="12469" t="16750" r="37500" b="8250"/>
          <a:stretch>
            <a:fillRect/>
          </a:stretch>
        </p:blipFill>
        <p:spPr bwMode="auto">
          <a:xfrm>
            <a:off x="1905000" y="2286000"/>
            <a:ext cx="2514600" cy="30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lowchart: Punched Tape 3"/>
          <p:cNvSpPr/>
          <p:nvPr/>
        </p:nvSpPr>
        <p:spPr>
          <a:xfrm>
            <a:off x="3733800" y="533400"/>
            <a:ext cx="4419600" cy="838200"/>
          </a:xfrm>
          <a:prstGeom prst="flowChartPunchedTap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dirty="0" smtClean="0">
                <a:solidFill>
                  <a:schemeClr val="accent5">
                    <a:lumMod val="75000"/>
                  </a:schemeClr>
                </a:solidFill>
              </a:rPr>
              <a:t>نشاط مقترح(1)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152400" y="1905000"/>
            <a:ext cx="1447800" cy="31242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 smtClean="0"/>
              <a:t>التعلم النشط</a:t>
            </a:r>
          </a:p>
          <a:p>
            <a:pPr algn="ctr"/>
            <a:r>
              <a:rPr lang="ar-KW" b="1" dirty="0" smtClean="0"/>
              <a:t>التفكير الناقد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KW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(AH) Manal Black" pitchFamily="2" charset="-78"/>
              </a:rPr>
              <a:t>نشاط تحفيزي  جماعي يقوم كل </a:t>
            </a:r>
            <a:r>
              <a:rPr lang="ar-KW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(AH) Manal Black" pitchFamily="2" charset="-78"/>
              </a:rPr>
              <a:t>متعلم برمي </a:t>
            </a:r>
            <a:r>
              <a:rPr lang="ar-KW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(AH) Manal Black" pitchFamily="2" charset="-78"/>
              </a:rPr>
              <a:t>النرد وعندما  تقع على الصورة يسأل هل نستخدمها في وطني </a:t>
            </a:r>
          </a:p>
          <a:p>
            <a:pPr algn="ctr"/>
            <a:r>
              <a:rPr lang="ar-KW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(AH) Manal Black" pitchFamily="2" charset="-78"/>
              </a:rPr>
              <a:t> ؟الكويت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(AH) Manal Black" pitchFamily="2" charset="-78"/>
            </a:endParaRPr>
          </a:p>
        </p:txBody>
      </p:sp>
      <p:pic>
        <p:nvPicPr>
          <p:cNvPr id="1028" name="Picture 4" descr="https://nata3alam.intel.com/sites/default/files/styles/node_page/public/files46/book_bins_transportation_0.jpg?itok=4G2Xr4EA&amp;timestamp=145469383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0"/>
            <a:ext cx="7010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orizontal Scroll 3"/>
          <p:cNvSpPr/>
          <p:nvPr/>
        </p:nvSpPr>
        <p:spPr>
          <a:xfrm>
            <a:off x="152400" y="1905000"/>
            <a:ext cx="1447800" cy="31242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 smtClean="0"/>
              <a:t>التعلم النشط</a:t>
            </a:r>
          </a:p>
          <a:p>
            <a:pPr algn="ctr"/>
            <a:r>
              <a:rPr lang="ar-KW" b="1" dirty="0" smtClean="0"/>
              <a:t>التعلم باللعب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7490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sebaico.com/sites/default/files/imagecache/cloud_zoom_large/products/21.14.192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" y="620689"/>
            <a:ext cx="9210558" cy="622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KW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(AH) Manal Black" pitchFamily="2" charset="-78"/>
              </a:rPr>
              <a:t>تشغيل نشيد المواصلات الخاص برياض الاطفال للربط بين المراحل الدراسية 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(AH) Manal Blac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4892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411358"/>
              </p:ext>
            </p:extLst>
          </p:nvPr>
        </p:nvGraphicFramePr>
        <p:xfrm>
          <a:off x="914400" y="1447800"/>
          <a:ext cx="7200332" cy="4064000"/>
        </p:xfrm>
        <a:graphic>
          <a:graphicData uri="http://schemas.openxmlformats.org/drawingml/2006/table">
            <a:tbl>
              <a:tblPr rtl="1"/>
              <a:tblGrid>
                <a:gridCol w="5186552"/>
                <a:gridCol w="2013780"/>
              </a:tblGrid>
              <a:tr h="330565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KW" sz="1000" b="1" dirty="0">
                          <a:latin typeface="Times New Roman"/>
                          <a:ea typeface="Times New Roman"/>
                          <a:cs typeface="Arial"/>
                        </a:rPr>
                        <a:t>يستطيع المتعلم أن:</a:t>
                      </a:r>
                      <a:endParaRPr lang="en-US" sz="80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KW" sz="1000" b="1" dirty="0">
                          <a:latin typeface="Times New Roman"/>
                          <a:ea typeface="Times New Roman"/>
                          <a:cs typeface="Arial"/>
                        </a:rPr>
                        <a:t>( أمثلة منوعة على الأنشطة الواردة في المنهج )</a:t>
                      </a:r>
                      <a:endParaRPr lang="en-US" sz="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9167" marR="2916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ملاحظات عامة مهمة للمعلم عند تنفيذ النشاط</a:t>
                      </a:r>
                      <a:endParaRPr lang="en-US" sz="8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9167" marR="2916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8392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dirty="0">
                          <a:latin typeface="Calibri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ar-SA" sz="800" dirty="0"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ar-SA" sz="1050" dirty="0">
                          <a:latin typeface="Times New Roman"/>
                          <a:ea typeface="Times New Roman"/>
                          <a:cs typeface="Arial"/>
                        </a:rPr>
                        <a:t>نشاط ( 1 ) لاحظ وناقش طرق استخدام وسائل النقل بأمان . </a:t>
                      </a:r>
                      <a:endParaRPr lang="en-US" sz="80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50" dirty="0">
                          <a:latin typeface="Times New Roman"/>
                          <a:ea typeface="Times New Roman"/>
                          <a:cs typeface="Arial"/>
                        </a:rPr>
                        <a:t>اطلب من المتعلمين  تنفيذ عدة مشاهد في مجموعات : خطر الوقوف داخل الطائرة أثناء الهبوط والإقلاع – أهمية لبس حزام الأمان داخل الطائرة – خطر استخدام الهاتف داخل الطائرة – جلوس الطفل في الخلف – لبس حزام الأمان داخل السيارة </a:t>
                      </a:r>
                      <a:endParaRPr lang="ar-KW" sz="1050" dirty="0" smtClean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50" dirty="0" smtClean="0">
                          <a:latin typeface="Times New Roman"/>
                          <a:ea typeface="Times New Roman"/>
                          <a:cs typeface="Arial"/>
                        </a:rPr>
                        <a:t>ناقشهم </a:t>
                      </a:r>
                      <a:r>
                        <a:rPr lang="ar-SA" sz="1050" dirty="0">
                          <a:latin typeface="Times New Roman"/>
                          <a:ea typeface="Times New Roman"/>
                          <a:cs typeface="Arial"/>
                        </a:rPr>
                        <a:t>بعد كل مشهد </a:t>
                      </a:r>
                      <a:endParaRPr lang="en-US" sz="80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dirty="0"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ar-SA" sz="105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نوع النشاط :</a:t>
                      </a:r>
                      <a:r>
                        <a:rPr lang="ar-SA" sz="1050" dirty="0">
                          <a:latin typeface="Times New Roman"/>
                          <a:ea typeface="Times New Roman"/>
                          <a:cs typeface="Arial"/>
                        </a:rPr>
                        <a:t> ضمن مجموعات </a:t>
                      </a:r>
                      <a:endParaRPr lang="en-US" sz="80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5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المهارات المكتسبة :</a:t>
                      </a:r>
                      <a:r>
                        <a:rPr lang="ar-SA" sz="1050" dirty="0">
                          <a:latin typeface="Times New Roman"/>
                          <a:ea typeface="Times New Roman"/>
                          <a:cs typeface="Arial"/>
                        </a:rPr>
                        <a:t> الملاحظة ، </a:t>
                      </a:r>
                      <a:endParaRPr lang="en-US" sz="80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5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المواد المستخدمة في النشاط :</a:t>
                      </a:r>
                      <a:r>
                        <a:rPr lang="ar-SA" sz="1050" dirty="0">
                          <a:latin typeface="Times New Roman"/>
                          <a:ea typeface="Times New Roman"/>
                          <a:cs typeface="Arial"/>
                        </a:rPr>
                        <a:t> مصورات </a:t>
                      </a:r>
                      <a:endParaRPr lang="en-US" sz="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9167" marR="2916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05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50" dirty="0"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endParaRPr lang="en-US" sz="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9167" marR="2916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5043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50">
                          <a:latin typeface="Times New Roman"/>
                          <a:ea typeface="Times New Roman"/>
                          <a:cs typeface="Arial"/>
                        </a:rPr>
                        <a:t>نشاط ( 2 ) الأمن والسلامة في استخدام وسائل النقل بأمان . </a:t>
                      </a:r>
                      <a:endParaRPr lang="en-US" sz="80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50">
                          <a:latin typeface="Times New Roman"/>
                          <a:ea typeface="Times New Roman"/>
                          <a:cs typeface="Arial"/>
                        </a:rPr>
                        <a:t>اطلب من المتعلمين  اختيار الصور التي تدل على ممارسات آمنة من بين صور أخرى </a:t>
                      </a:r>
                      <a:endParaRPr lang="en-US" sz="80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5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نوع النشاط :</a:t>
                      </a:r>
                      <a:r>
                        <a:rPr lang="ar-SA" sz="1050">
                          <a:latin typeface="Times New Roman"/>
                          <a:ea typeface="Times New Roman"/>
                          <a:cs typeface="Arial"/>
                        </a:rPr>
                        <a:t> فردي   </a:t>
                      </a:r>
                      <a:endParaRPr lang="en-US" sz="80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5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المهارات المكتسبة :</a:t>
                      </a:r>
                      <a:r>
                        <a:rPr lang="ar-SA" sz="1050">
                          <a:latin typeface="Times New Roman"/>
                          <a:ea typeface="Times New Roman"/>
                          <a:cs typeface="Arial"/>
                        </a:rPr>
                        <a:t> الملاحظة ، </a:t>
                      </a:r>
                      <a:endParaRPr lang="en-US" sz="80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5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المواد المستخدمة في النشاط :</a:t>
                      </a:r>
                      <a:r>
                        <a:rPr lang="ar-SA" sz="1050">
                          <a:latin typeface="Times New Roman"/>
                          <a:ea typeface="Times New Roman"/>
                          <a:cs typeface="Arial"/>
                        </a:rPr>
                        <a:t> كتاب المتعلم</a:t>
                      </a:r>
                      <a:endParaRPr lang="en-US" sz="8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9167" marR="2916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05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9167" marR="2916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Flowchart: Punched Tape 2"/>
          <p:cNvSpPr/>
          <p:nvPr/>
        </p:nvSpPr>
        <p:spPr>
          <a:xfrm>
            <a:off x="3810000" y="381000"/>
            <a:ext cx="4419600" cy="838200"/>
          </a:xfrm>
          <a:prstGeom prst="flowChartPunchedTap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dirty="0" smtClean="0">
                <a:solidFill>
                  <a:schemeClr val="accent5">
                    <a:lumMod val="75000"/>
                  </a:schemeClr>
                </a:solidFill>
              </a:rPr>
              <a:t>نشاط (2)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إطار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436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traidnt.net/vb/attachments/497274d1278107456-qetar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32" y="1484784"/>
            <a:ext cx="9057807" cy="560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3429000" y="0"/>
            <a:ext cx="3124200" cy="1752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 smtClean="0"/>
              <a:t>التعلم النشط</a:t>
            </a:r>
          </a:p>
          <a:p>
            <a:pPr algn="ctr"/>
            <a:r>
              <a:rPr lang="ar-KW" b="1" dirty="0" smtClean="0"/>
              <a:t>استيراتيجية القطار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593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استراتيجية القطار</a:t>
            </a:r>
            <a:endParaRPr lang="ar-SA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صورة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990600"/>
            <a:ext cx="6096000" cy="688975"/>
          </a:xfrm>
          <a:prstGeom prst="rect">
            <a:avLst/>
          </a:prstGeom>
        </p:spPr>
      </p:pic>
      <p:sp>
        <p:nvSpPr>
          <p:cNvPr id="7" name="مربع نص 14"/>
          <p:cNvSpPr txBox="1">
            <a:spLocks noGrp="1"/>
          </p:cNvSpPr>
          <p:nvPr>
            <p:ph idx="10"/>
          </p:nvPr>
        </p:nvSpPr>
        <p:spPr>
          <a:xfrm>
            <a:off x="609600" y="1981200"/>
            <a:ext cx="8087545" cy="30346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marL="285750" indent="-285750" algn="just" rtl="1"/>
            <a:r>
              <a:rPr lang="ar-SA" sz="2800" b="1" dirty="0" smtClean="0">
                <a:solidFill>
                  <a:schemeClr val="accent5">
                    <a:lumMod val="50000"/>
                  </a:schemeClr>
                </a:solidFill>
              </a:rPr>
              <a:t>يعرض المعلم سؤال على جميع </a:t>
            </a:r>
            <a:r>
              <a:rPr lang="ar-KW" sz="2800" b="1" dirty="0" smtClean="0">
                <a:solidFill>
                  <a:schemeClr val="accent5">
                    <a:lumMod val="50000"/>
                  </a:schemeClr>
                </a:solidFill>
              </a:rPr>
              <a:t>المتعلمين </a:t>
            </a:r>
            <a:r>
              <a:rPr lang="ar-SA" sz="2800" b="1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ar-SA" sz="2800" b="1" dirty="0" smtClean="0">
                <a:solidFill>
                  <a:schemeClr val="accent5">
                    <a:lumMod val="50000"/>
                  </a:schemeClr>
                </a:solidFill>
              </a:rPr>
              <a:t>ثم يبدأ الجميع </a:t>
            </a:r>
            <a:endParaRPr lang="ar-KW" sz="28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 algn="just" rtl="1"/>
            <a:r>
              <a:rPr lang="ar-SA" sz="2800" b="1" dirty="0" smtClean="0">
                <a:solidFill>
                  <a:schemeClr val="accent5">
                    <a:lumMod val="50000"/>
                  </a:schemeClr>
                </a:solidFill>
              </a:rPr>
              <a:t>بالحل الفردي </a:t>
            </a:r>
          </a:p>
          <a:p>
            <a:pPr marL="285750" indent="-285750" algn="just" rtl="1"/>
            <a:r>
              <a:rPr lang="ar-SA" sz="2800" b="1" dirty="0" smtClean="0">
                <a:solidFill>
                  <a:schemeClr val="accent5">
                    <a:lumMod val="50000"/>
                  </a:schemeClr>
                </a:solidFill>
              </a:rPr>
              <a:t>يتم تصحيح الحلول وكل إجابة صحيحة تؤهل </a:t>
            </a:r>
            <a:r>
              <a:rPr lang="ar-KW" sz="2800" b="1" dirty="0" smtClean="0">
                <a:solidFill>
                  <a:schemeClr val="accent5">
                    <a:lumMod val="50000"/>
                  </a:schemeClr>
                </a:solidFill>
              </a:rPr>
              <a:t>المتعلم </a:t>
            </a:r>
            <a:r>
              <a:rPr lang="ar-SA" sz="2800" b="1" dirty="0" smtClean="0">
                <a:solidFill>
                  <a:schemeClr val="accent5">
                    <a:lumMod val="50000"/>
                  </a:schemeClr>
                </a:solidFill>
              </a:rPr>
              <a:t>لصع</a:t>
            </a:r>
            <a:r>
              <a:rPr lang="ar-KW" sz="2800" b="1" dirty="0" smtClean="0">
                <a:solidFill>
                  <a:schemeClr val="accent5">
                    <a:lumMod val="50000"/>
                  </a:schemeClr>
                </a:solidFill>
              </a:rPr>
              <a:t>ود</a:t>
            </a:r>
          </a:p>
          <a:p>
            <a:pPr marL="285750" indent="-285750" algn="just" rtl="1"/>
            <a:r>
              <a:rPr lang="ar-SA" sz="2800" b="1" dirty="0" smtClean="0">
                <a:solidFill>
                  <a:schemeClr val="accent5">
                    <a:lumMod val="50000"/>
                  </a:schemeClr>
                </a:solidFill>
              </a:rPr>
              <a:t>القطار</a:t>
            </a:r>
          </a:p>
          <a:p>
            <a:pPr marL="285750" indent="-285750" algn="just" rtl="1"/>
            <a:r>
              <a:rPr lang="ar-SA" sz="2800" b="1" dirty="0" smtClean="0">
                <a:solidFill>
                  <a:schemeClr val="accent5">
                    <a:lumMod val="50000"/>
                  </a:schemeClr>
                </a:solidFill>
              </a:rPr>
              <a:t>عند الانتهاء من صعود جميع </a:t>
            </a:r>
            <a:r>
              <a:rPr lang="ar-KW" sz="2800" b="1" dirty="0" smtClean="0">
                <a:solidFill>
                  <a:schemeClr val="accent5">
                    <a:lumMod val="50000"/>
                  </a:schemeClr>
                </a:solidFill>
              </a:rPr>
              <a:t>المتعلمين </a:t>
            </a:r>
            <a:r>
              <a:rPr lang="ar-SA" sz="2800" b="1" dirty="0" smtClean="0">
                <a:solidFill>
                  <a:schemeClr val="accent5">
                    <a:lumMod val="50000"/>
                  </a:schemeClr>
                </a:solidFill>
              </a:rPr>
              <a:t>يتم </a:t>
            </a:r>
            <a:r>
              <a:rPr lang="ar-SA" sz="2800" b="1" dirty="0" smtClean="0">
                <a:solidFill>
                  <a:schemeClr val="accent5">
                    <a:lumMod val="50000"/>
                  </a:schemeClr>
                </a:solidFill>
              </a:rPr>
              <a:t>تعزيزيهم بالثناء </a:t>
            </a:r>
          </a:p>
          <a:p>
            <a:pPr algn="just" rtl="1"/>
            <a:r>
              <a:rPr lang="ar-SA" sz="2400" b="1" dirty="0" smtClean="0">
                <a:solidFill>
                  <a:schemeClr val="accent5">
                    <a:lumMod val="50000"/>
                  </a:schemeClr>
                </a:solidFill>
              </a:rPr>
              <a:t>وعرض نشيد القطار وتفاعلهم بالتكرار معه </a:t>
            </a:r>
            <a:endParaRPr lang="ar-SA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مستطيل مستدير الزوايا 12"/>
          <p:cNvSpPr/>
          <p:nvPr/>
        </p:nvSpPr>
        <p:spPr>
          <a:xfrm>
            <a:off x="1981200" y="5181600"/>
            <a:ext cx="5034293" cy="1143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r>
              <a:rPr lang="ar-KW" b="1" dirty="0" smtClean="0"/>
              <a:t>س : ما هي طرق الأمن والسلامة عند الجلوس في السيارة ؟</a:t>
            </a:r>
            <a:endParaRPr lang="ar-SA" b="1" dirty="0" smtClean="0"/>
          </a:p>
          <a:p>
            <a:pPr algn="ctr"/>
            <a:endParaRPr lang="ar-SA" b="1" dirty="0"/>
          </a:p>
          <a:p>
            <a:pPr algn="ctr"/>
            <a:r>
              <a:rPr lang="ar-SA" dirty="0" smtClean="0"/>
              <a:t>........................................................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/>
          </p:cNvSpPr>
          <p:nvPr/>
        </p:nvSpPr>
        <p:spPr>
          <a:xfrm>
            <a:off x="990600" y="381000"/>
            <a:ext cx="7772400" cy="1119188"/>
          </a:xfrm>
          <a:prstGeom prst="rect">
            <a:avLst/>
          </a:prstGeom>
          <a:ln w="57150" cap="flat" cmpd="sng" algn="ctr">
            <a:solidFill>
              <a:schemeClr val="accent4">
                <a:shade val="95000"/>
                <a:satMod val="105000"/>
              </a:schemeClr>
            </a:solidFill>
            <a:prstDash val="soli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0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التذكير بالقيم الشخصية والأمن والسلامة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2253735"/>
            <a:ext cx="8763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2538" algn="l"/>
              </a:tabLst>
            </a:pPr>
            <a:r>
              <a:rPr kumimoji="0" lang="ar-KW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القيم الشخصية والأمن والسلامة </a:t>
            </a:r>
            <a:r>
              <a:rPr kumimoji="0" lang="ar-KW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: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2538" algn="l"/>
              </a:tabLst>
            </a:pPr>
            <a:r>
              <a:rPr kumimoji="0" lang="ar-KW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CS  Akeek Extra Bold"/>
                <a:ea typeface="Times New Roman" pitchFamily="18" charset="0"/>
                <a:cs typeface="Arial" pitchFamily="34" charset="0"/>
              </a:rPr>
              <a:t>*</a:t>
            </a:r>
            <a:r>
              <a:rPr kumimoji="0" lang="ar-K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ar-KW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دع المتعلمين يعبرون عن الصور : استخدام عربات الجمعية في نقل الأشياء- عدم اللعب على السلم الكهربائي  </a:t>
            </a:r>
            <a:endParaRPr kumimoji="0" lang="ar-KW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i.ytimg.com/vi/lF8I4FGgAzI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14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تحميل الأمواج الزرقاء مجردة خلفية عالية الجودة">
            <a:hlinkClick r:id="rId2" tooltip="تحميل الأمواج الزرقاء مجردة خلفية عالية الجودة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8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698644"/>
              </p:ext>
            </p:extLst>
          </p:nvPr>
        </p:nvGraphicFramePr>
        <p:xfrm>
          <a:off x="45118" y="-2"/>
          <a:ext cx="9098882" cy="7045077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2060812"/>
                <a:gridCol w="3629225"/>
                <a:gridCol w="3408845"/>
              </a:tblGrid>
              <a:tr h="1695081">
                <a:tc rowSpan="2">
                  <a:txBody>
                    <a:bodyPr/>
                    <a:lstStyle/>
                    <a:p>
                      <a:pPr algn="ctr" rtl="1"/>
                      <a:r>
                        <a:rPr lang="ar-KW" sz="4400" dirty="0" smtClean="0"/>
                        <a:t>اليوم </a:t>
                      </a:r>
                      <a:endParaRPr lang="ar-KW" sz="4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>
                        <a:buFont typeface="Arial" pitchFamily="34" charset="0"/>
                        <a:buChar char="•"/>
                      </a:pPr>
                      <a:r>
                        <a:rPr lang="ar-KW" sz="4400" dirty="0" smtClean="0"/>
                        <a:t>الموضوع </a:t>
                      </a:r>
                      <a:endParaRPr lang="ar-KW" sz="4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anchor="ctr">
                    <a:solidFill>
                      <a:srgbClr val="99FF33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KW" dirty="0"/>
                    </a:p>
                  </a:txBody>
                  <a:tcPr/>
                </a:tc>
              </a:tr>
              <a:tr h="1720974">
                <a:tc vMerge="1">
                  <a:txBody>
                    <a:bodyPr/>
                    <a:lstStyle/>
                    <a:p>
                      <a:pPr rtl="1"/>
                      <a:endParaRPr lang="ar-K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KW" sz="4400" dirty="0" smtClean="0"/>
                        <a:t>الفترة الأولى</a:t>
                      </a:r>
                      <a:r>
                        <a:rPr lang="ar-KW" sz="4400" baseline="0" dirty="0" smtClean="0"/>
                        <a:t> </a:t>
                      </a:r>
                      <a:endParaRPr lang="ar-KW" sz="4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KW" sz="4400" dirty="0" smtClean="0"/>
                        <a:t>الفترة الثانية </a:t>
                      </a:r>
                      <a:endParaRPr lang="ar-KW" sz="4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anchor="ctr"/>
                </a:tc>
              </a:tr>
              <a:tr h="1720974">
                <a:tc>
                  <a:txBody>
                    <a:bodyPr/>
                    <a:lstStyle/>
                    <a:p>
                      <a:pPr algn="ctr" rtl="1"/>
                      <a:r>
                        <a:rPr lang="ar-KW" sz="4000" dirty="0" smtClean="0"/>
                        <a:t>الأسبوع </a:t>
                      </a:r>
                    </a:p>
                    <a:p>
                      <a:pPr algn="ctr" rtl="1"/>
                      <a:r>
                        <a:rPr lang="ar-KW" sz="4000" dirty="0" smtClean="0"/>
                        <a:t>الأول</a:t>
                      </a:r>
                      <a:endParaRPr lang="ar-KW" sz="4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KW" sz="4400" dirty="0" err="1" smtClean="0"/>
                        <a:t>كفايات</a:t>
                      </a:r>
                      <a:r>
                        <a:rPr lang="ar-KW" sz="4400" dirty="0" smtClean="0"/>
                        <a:t> الصف</a:t>
                      </a: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KW" sz="4400" dirty="0" smtClean="0"/>
                        <a:t> الأول</a:t>
                      </a:r>
                      <a:endParaRPr lang="en-US" sz="4400" b="1" dirty="0">
                        <a:solidFill>
                          <a:sysClr val="windowText" lastClr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KW" sz="4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كفايات الصف الثاني</a:t>
                      </a:r>
                      <a:endParaRPr kumimoji="0" lang="en-US" sz="44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rtl="1"/>
                      <a:endParaRPr lang="ar-KW" dirty="0"/>
                    </a:p>
                  </a:txBody>
                  <a:tcPr marL="68580" marR="6858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720974">
                <a:tc>
                  <a:txBody>
                    <a:bodyPr/>
                    <a:lstStyle/>
                    <a:p>
                      <a:pPr algn="ctr" rtl="1"/>
                      <a:endParaRPr lang="ar-KW" sz="4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anchor="ctr"/>
                </a:tc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KW" sz="4400" dirty="0" smtClean="0">
                          <a:solidFill>
                            <a:srgbClr val="FF0000"/>
                          </a:solidFill>
                        </a:rPr>
                        <a:t>تفعيل</a:t>
                      </a:r>
                      <a:r>
                        <a:rPr lang="ar-KW" sz="4400" baseline="0" dirty="0" smtClean="0">
                          <a:solidFill>
                            <a:srgbClr val="FF0000"/>
                          </a:solidFill>
                        </a:rPr>
                        <a:t> التعلم النشط في أنشطة الكفايات</a:t>
                      </a:r>
                      <a:endParaRPr lang="en-US" sz="4400" b="1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pPr marL="457200" indent="-436245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" name="مستطيل 1"/>
          <p:cNvSpPr/>
          <p:nvPr/>
        </p:nvSpPr>
        <p:spPr>
          <a:xfrm>
            <a:off x="314325" y="3505200"/>
            <a:ext cx="3095625" cy="1596189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إطار 5"/>
          <p:cNvSpPr/>
          <p:nvPr/>
        </p:nvSpPr>
        <p:spPr>
          <a:xfrm>
            <a:off x="0" y="0"/>
            <a:ext cx="9258300" cy="7010400"/>
          </a:xfrm>
          <a:prstGeom prst="frame">
            <a:avLst>
              <a:gd name="adj1" fmla="val 5436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39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1828800"/>
            <a:ext cx="7315200" cy="4351338"/>
          </a:xfrm>
        </p:spPr>
        <p:txBody>
          <a:bodyPr/>
          <a:lstStyle/>
          <a:p>
            <a:pPr marL="0" indent="0" algn="r">
              <a:buNone/>
            </a:pPr>
            <a:r>
              <a:rPr lang="ar-KW" b="1" dirty="0" smtClean="0"/>
              <a:t>الكلمات الجديدة : </a:t>
            </a:r>
            <a:endParaRPr lang="en-US" dirty="0" smtClean="0"/>
          </a:p>
          <a:p>
            <a:pPr marL="0" indent="0" algn="r">
              <a:buNone/>
            </a:pPr>
            <a:r>
              <a:rPr lang="ar-KW" dirty="0" smtClean="0"/>
              <a:t>وسيلة نقل</a:t>
            </a:r>
          </a:p>
          <a:p>
            <a:endParaRPr lang="ar-KW" dirty="0" smtClean="0"/>
          </a:p>
          <a:p>
            <a:endParaRPr lang="en-US" dirty="0" smtClean="0"/>
          </a:p>
          <a:p>
            <a:pPr marL="0" indent="0" algn="r">
              <a:buNone/>
            </a:pPr>
            <a:r>
              <a:rPr lang="ar-KW" dirty="0" smtClean="0"/>
              <a:t>درب المتعلمين على كتابة المصطلحات بالدرس ، </a:t>
            </a:r>
            <a:endParaRPr lang="ar-KW" dirty="0" smtClean="0"/>
          </a:p>
          <a:p>
            <a:pPr marL="0" indent="0" algn="r">
              <a:buNone/>
            </a:pPr>
            <a:r>
              <a:rPr lang="ar-KW" dirty="0" smtClean="0"/>
              <a:t>وكتابة </a:t>
            </a:r>
            <a:r>
              <a:rPr lang="ar-KW" dirty="0" smtClean="0"/>
              <a:t>جملة تعبر عن الصورة لتنمية قدرتهم على</a:t>
            </a:r>
          </a:p>
          <a:p>
            <a:pPr marL="0" indent="0" algn="r">
              <a:buNone/>
            </a:pPr>
            <a:r>
              <a:rPr lang="ar-KW" dirty="0" smtClean="0"/>
              <a:t>التعبير بأسلوب علمي . </a:t>
            </a:r>
            <a:endParaRPr lang="en-US" dirty="0"/>
          </a:p>
        </p:txBody>
      </p:sp>
      <p:sp>
        <p:nvSpPr>
          <p:cNvPr id="5" name="عنوان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886700" cy="91598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ar-KW" dirty="0" smtClean="0"/>
              <a:t>الكلمات الجديدة </a:t>
            </a:r>
            <a:br>
              <a:rPr lang="ar-KW" dirty="0" smtClean="0"/>
            </a:br>
            <a:endParaRPr lang="en-US" dirty="0"/>
          </a:p>
        </p:txBody>
      </p:sp>
      <p:sp>
        <p:nvSpPr>
          <p:cNvPr id="6" name="Cloud 5"/>
          <p:cNvSpPr/>
          <p:nvPr/>
        </p:nvSpPr>
        <p:spPr>
          <a:xfrm>
            <a:off x="5715000" y="3124200"/>
            <a:ext cx="2466975" cy="1104900"/>
          </a:xfrm>
          <a:prstGeom prst="cloud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400" dirty="0" smtClean="0">
                <a:solidFill>
                  <a:srgbClr val="FFFF00"/>
                </a:solidFill>
              </a:rPr>
              <a:t>ملاحظة هامة </a:t>
            </a:r>
          </a:p>
          <a:p>
            <a:pPr algn="ctr"/>
            <a:endParaRPr lang="en-US" dirty="0"/>
          </a:p>
        </p:txBody>
      </p:sp>
      <p:sp>
        <p:nvSpPr>
          <p:cNvPr id="7" name="إطار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436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إطار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436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prstClr val="black"/>
              </a:solidFill>
            </a:endParaRPr>
          </a:p>
        </p:txBody>
      </p:sp>
      <p:sp>
        <p:nvSpPr>
          <p:cNvPr id="7" name="عنوان 1"/>
          <p:cNvSpPr>
            <a:spLocks noGrp="1"/>
          </p:cNvSpPr>
          <p:nvPr>
            <p:ph type="title"/>
          </p:nvPr>
        </p:nvSpPr>
        <p:spPr>
          <a:xfrm>
            <a:off x="5334000" y="457200"/>
            <a:ext cx="3076575" cy="1325563"/>
          </a:xfr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16200000" scaled="0"/>
          </a:gradFill>
          <a:ln w="571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r"/>
            <a:r>
              <a:rPr lang="ar-KW" dirty="0" smtClean="0"/>
              <a:t> نشاط منزلي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438400" y="2616201"/>
            <a:ext cx="541972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r>
              <a:rPr lang="ar-KW" sz="4000" dirty="0" smtClean="0"/>
              <a:t>* اطلب من المتعلمين تصميم آلة تنقل الأشياء في الحي السكني.  </a:t>
            </a:r>
            <a:endParaRPr lang="en-US" sz="4000" dirty="0" smtClean="0"/>
          </a:p>
          <a:p>
            <a:r>
              <a:rPr lang="ar-SA" sz="4000" dirty="0" smtClean="0"/>
              <a:t/>
            </a:r>
            <a:br>
              <a:rPr lang="ar-SA" sz="4000" dirty="0" smtClean="0"/>
            </a:b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-media-cache-ak0.pinimg.com/236x/ae/ca/6c/aeca6cd952598cc7940fae97adb579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652" y="692696"/>
            <a:ext cx="6264696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KW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(AH) Manal Black" pitchFamily="2" charset="-78"/>
              </a:rPr>
              <a:t>استراتيجية النصف </a:t>
            </a:r>
            <a:r>
              <a:rPr lang="ar-KW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(AH) Manal Black" pitchFamily="2" charset="-78"/>
              </a:rPr>
              <a:t>الآخر  </a:t>
            </a:r>
            <a:r>
              <a:rPr lang="ar-KW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(AH) Manal Black" pitchFamily="2" charset="-78"/>
              </a:rPr>
              <a:t>ابحث عن الجزء الناقص (أعلى من المعيار ) 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(AH) Manal Blac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0362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KW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(AH) Manal Black" pitchFamily="2" charset="-78"/>
              </a:rPr>
              <a:t>حوط القبعة المناسبة لقيادة الدراجة بأمان( أقل من المعيار )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(AH) Manal Black" pitchFamily="2" charset="-78"/>
            </a:endParaRPr>
          </a:p>
        </p:txBody>
      </p:sp>
      <p:pic>
        <p:nvPicPr>
          <p:cNvPr id="10244" name="Picture 4" descr="https://img.clipartfest.com/e166bf4768ec18aabdd02aa9dce9b046_bike-helmet-clipart-clip-art-helmet_321-354.jpe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32" y="692696"/>
            <a:ext cx="2113633" cy="233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content.mycutegraphics.com/graphics/bicycle/boy-riding-bicycle-with-baske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865" y="2420888"/>
            <a:ext cx="4660354" cy="434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clipartix.com/wp-content/uploads/2016/05/Hat-clip-art-free-clipart-imag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179" y="784607"/>
            <a:ext cx="2826060" cy="163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17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6146" name="Picture 2" descr="http://forum.nooor.com/imgcache/127313.imgcache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16632"/>
              <a:ext cx="6264696" cy="67413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0" y="0"/>
              <a:ext cx="9144000" cy="95410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KW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cs typeface="(AH) Manal Black" pitchFamily="2" charset="-78"/>
                </a:rPr>
                <a:t>وسائل النقل في السماء رقم (----- </a:t>
              </a:r>
              <a:r>
                <a:rPr lang="ar-KW" sz="28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cs typeface="(AH) Manal Black" pitchFamily="2" charset="-78"/>
                </a:rPr>
                <a:t>و</a:t>
              </a:r>
              <a:r>
                <a:rPr lang="ar-KW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cs typeface="(AH) Manal Black" pitchFamily="2" charset="-78"/>
                </a:rPr>
                <a:t>------) ( أقل من المعيار )</a:t>
              </a:r>
            </a:p>
            <a:p>
              <a:pPr algn="ctr"/>
              <a:r>
                <a:rPr lang="ar-KW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cs typeface="(AH) Manal Black" pitchFamily="2" charset="-78"/>
                </a:rPr>
                <a:t> </a:t>
              </a:r>
              <a:endPara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(AH) Manal Black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369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إطار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31"/>
            </a:avLst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KW" dirty="0">
              <a:solidFill>
                <a:schemeClr val="tx1"/>
              </a:solidFill>
            </a:endParaRPr>
          </a:p>
        </p:txBody>
      </p:sp>
      <p:sp>
        <p:nvSpPr>
          <p:cNvPr id="5" name="إطار 3"/>
          <p:cNvSpPr/>
          <p:nvPr/>
        </p:nvSpPr>
        <p:spPr>
          <a:xfrm>
            <a:off x="73356" y="95534"/>
            <a:ext cx="8995581" cy="6646460"/>
          </a:xfrm>
          <a:prstGeom prst="frame">
            <a:avLst>
              <a:gd name="adj1" fmla="val 1531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KW" dirty="0">
              <a:solidFill>
                <a:schemeClr val="tx1"/>
              </a:solidFill>
            </a:endParaRPr>
          </a:p>
        </p:txBody>
      </p:sp>
      <p:sp>
        <p:nvSpPr>
          <p:cNvPr id="6" name="إطار 3"/>
          <p:cNvSpPr/>
          <p:nvPr/>
        </p:nvSpPr>
        <p:spPr>
          <a:xfrm>
            <a:off x="167184" y="220638"/>
            <a:ext cx="8819867" cy="6425822"/>
          </a:xfrm>
          <a:prstGeom prst="frame">
            <a:avLst>
              <a:gd name="adj1" fmla="val 1531"/>
            </a:avLst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KW" dirty="0">
              <a:solidFill>
                <a:schemeClr val="tx1"/>
              </a:solidFill>
            </a:endParaRPr>
          </a:p>
        </p:txBody>
      </p:sp>
      <p:sp>
        <p:nvSpPr>
          <p:cNvPr id="7" name="إطار 3"/>
          <p:cNvSpPr/>
          <p:nvPr/>
        </p:nvSpPr>
        <p:spPr>
          <a:xfrm>
            <a:off x="249072" y="302526"/>
            <a:ext cx="8666328" cy="6234752"/>
          </a:xfrm>
          <a:prstGeom prst="frame">
            <a:avLst>
              <a:gd name="adj1" fmla="val 1531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KW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62125" y="1961635"/>
            <a:ext cx="616267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5400" b="1" dirty="0" smtClean="0"/>
              <a:t>أسأل الله العظيم رب العرش العظيم أن يأخذ بأيدينا إلى ما فيه خير البلاد والعباد.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76411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إطار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436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>
              <a:solidFill>
                <a:schemeClr val="tx1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46" y="659568"/>
            <a:ext cx="8284097" cy="46662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834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28257" y="776374"/>
            <a:ext cx="5743517" cy="17774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ar-KW" sz="60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cs typeface="PT Bold Heading" panose="02010400000000000000" pitchFamily="2" charset="-78"/>
              </a:rPr>
              <a:t>التذكير بقوانين 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ar-KW" sz="60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cs typeface="PT Bold Heading" panose="02010400000000000000" pitchFamily="2" charset="-78"/>
              </a:rPr>
              <a:t>تدريب التوطين</a:t>
            </a:r>
            <a:endParaRPr lang="en-US" sz="60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cs typeface="PT Bold Heading" panose="02010400000000000000" pitchFamily="2" charset="-78"/>
            </a:endParaRPr>
          </a:p>
        </p:txBody>
      </p:sp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1364" y="517276"/>
            <a:ext cx="2405619" cy="2295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إطار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436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286" y="3700216"/>
            <a:ext cx="1764488" cy="2271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 descr="http://tuvantamly.com.vn/wp-content/uploads/2015/05/train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1232" y="3755722"/>
            <a:ext cx="2993255" cy="2215601"/>
          </a:xfrm>
          <a:prstGeom prst="rect">
            <a:avLst/>
          </a:prstGeom>
          <a:noFill/>
        </p:spPr>
      </p:pic>
      <p:sp>
        <p:nvSpPr>
          <p:cNvPr id="8" name="Rectangle 6"/>
          <p:cNvSpPr/>
          <p:nvPr/>
        </p:nvSpPr>
        <p:spPr>
          <a:xfrm>
            <a:off x="4572000" y="5554648"/>
            <a:ext cx="143088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cs typeface="PT Bold Heading" panose="02010400000000000000" pitchFamily="2" charset="-78"/>
              </a:rPr>
              <a:t>مجموعة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cs typeface="PT Bold Heading" panose="02010400000000000000" pitchFamily="2" charset="-78"/>
            </a:endParaRPr>
          </a:p>
        </p:txBody>
      </p:sp>
      <p:pic>
        <p:nvPicPr>
          <p:cNvPr id="9" name="Picture 2" descr="http://homepageone.s3.amazonaws.com/cms%2F20090326191837-story-writeLTE.jp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8994" y="3755722"/>
            <a:ext cx="3090731" cy="2383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مستطيل 9"/>
          <p:cNvSpPr/>
          <p:nvPr/>
        </p:nvSpPr>
        <p:spPr>
          <a:xfrm>
            <a:off x="762000" y="3281022"/>
            <a:ext cx="2339712" cy="584775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KW" sz="32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cs typeface="PT Bold Heading" panose="02010400000000000000" pitchFamily="2" charset="-78"/>
              </a:rPr>
              <a:t>سجل تساؤلاتك </a:t>
            </a:r>
            <a:endParaRPr lang="ar-SA" sz="32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cs typeface="PT Bold Heading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4890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5200" y="304800"/>
            <a:ext cx="51712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914400" algn="l"/>
              </a:tabLst>
              <a:defRPr/>
            </a:pPr>
            <a:r>
              <a:rPr lang="ar-KW" sz="3600" b="1" u="sng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الكفايات العامة لمادة العلوم:</a:t>
            </a:r>
            <a:endParaRPr lang="ar-EG" sz="3600" b="1" u="sng" dirty="0">
              <a:ln w="1143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295400"/>
            <a:ext cx="8534399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r"/>
            <a:r>
              <a:rPr lang="ar-KW" sz="3600" b="1" dirty="0" smtClean="0">
                <a:latin typeface="AR BERKLEY" panose="02000000000000000000" pitchFamily="2" charset="0"/>
              </a:rPr>
              <a:t>1</a:t>
            </a:r>
            <a:r>
              <a:rPr lang="ar-KW" sz="2400" b="1" dirty="0" smtClean="0">
                <a:latin typeface="AR BERKLEY" panose="02000000000000000000" pitchFamily="2" charset="0"/>
              </a:rPr>
              <a:t>. </a:t>
            </a:r>
            <a:r>
              <a:rPr lang="ar-KW" sz="2400" b="1" dirty="0">
                <a:latin typeface="AR BERKLEY" panose="02000000000000000000" pitchFamily="2" charset="0"/>
              </a:rPr>
              <a:t>تفسير وتحليل الصفات والسلوك والظواهر والعمليات في </a:t>
            </a:r>
            <a:r>
              <a:rPr lang="ar-KW" sz="2400" b="1" dirty="0" smtClean="0">
                <a:latin typeface="AR BERKLEY" panose="02000000000000000000" pitchFamily="2" charset="0"/>
              </a:rPr>
              <a:t>الكائنات </a:t>
            </a:r>
            <a:r>
              <a:rPr lang="ar-KW" sz="2400" b="1" dirty="0">
                <a:latin typeface="AR BERKLEY" panose="02000000000000000000" pitchFamily="2" charset="0"/>
              </a:rPr>
              <a:t>الحية والأشياء غير الحية من خلال الملاحظة و التفسير الموجه</a:t>
            </a:r>
            <a:r>
              <a:rPr lang="ar-KW" sz="3600" b="1" dirty="0">
                <a:latin typeface="AR BERKLEY" panose="02000000000000000000" pitchFamily="2" charset="0"/>
              </a:rPr>
              <a:t>.</a:t>
            </a:r>
            <a:endParaRPr lang="en-US" sz="3600" b="1" dirty="0">
              <a:latin typeface="AR BERKLEY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667000"/>
            <a:ext cx="8458200" cy="113877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r>
              <a:rPr lang="ar-KW" sz="3600" b="1" dirty="0" smtClean="0">
                <a:latin typeface="AR BERKLEY" panose="02000000000000000000" pitchFamily="2" charset="0"/>
              </a:rPr>
              <a:t>2</a:t>
            </a:r>
            <a:r>
              <a:rPr lang="ar-KW" sz="2800" b="1" dirty="0" smtClean="0">
                <a:latin typeface="AR BERKLEY" panose="02000000000000000000" pitchFamily="2" charset="0"/>
              </a:rPr>
              <a:t>. </a:t>
            </a:r>
            <a:r>
              <a:rPr lang="ar-KW" sz="2400" b="1" dirty="0">
                <a:latin typeface="AR BERKLEY" panose="02000000000000000000" pitchFamily="2" charset="0"/>
              </a:rPr>
              <a:t>البحث عن الظواهر والعمليات والتغير في الكائنات الحية والأشياء غير الحية باستخدام الأدوات المناسبة والنماذج و المحاكاة و العروض</a:t>
            </a:r>
            <a:r>
              <a:rPr lang="ar-KW" sz="3200" b="1" dirty="0">
                <a:latin typeface="AR BERKLEY" panose="02000000000000000000" pitchFamily="2" charset="0"/>
              </a:rPr>
              <a:t>.</a:t>
            </a:r>
            <a:endParaRPr lang="en-US" sz="3600" b="1" dirty="0">
              <a:latin typeface="AR BERKLEY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4267200"/>
            <a:ext cx="8458200" cy="150810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ar-KW" sz="3600" b="1" dirty="0">
                <a:latin typeface="AR BERKLEY" panose="02000000000000000000" pitchFamily="2" charset="0"/>
              </a:rPr>
              <a:t>3</a:t>
            </a:r>
            <a:r>
              <a:rPr lang="ar-KW" sz="2800" b="1" dirty="0">
                <a:latin typeface="AR BERKLEY" panose="02000000000000000000" pitchFamily="2" charset="0"/>
              </a:rPr>
              <a:t>. الربط بين </a:t>
            </a:r>
            <a:r>
              <a:rPr lang="ar-KW" sz="2800" b="1" dirty="0" smtClean="0">
                <a:latin typeface="AR BERKLEY" panose="02000000000000000000" pitchFamily="2" charset="0"/>
              </a:rPr>
              <a:t>الأفكار العلمية والمحاولات مع العمليات التكنولوجية </a:t>
            </a:r>
          </a:p>
          <a:p>
            <a:pPr algn="r"/>
            <a:r>
              <a:rPr lang="ar-KW" sz="2800" b="1" dirty="0" smtClean="0">
                <a:latin typeface="AR BERKLEY" panose="02000000000000000000" pitchFamily="2" charset="0"/>
              </a:rPr>
              <a:t>و </a:t>
            </a:r>
            <a:r>
              <a:rPr lang="ar-KW" sz="2800" b="1" dirty="0">
                <a:latin typeface="AR BERKLEY" panose="02000000000000000000" pitchFamily="2" charset="0"/>
              </a:rPr>
              <a:t>المنتجات من أجل حماية ورفع و تعزيز واستدامة البيئة الطبيعية </a:t>
            </a:r>
            <a:endParaRPr lang="ar-KW" sz="2800" b="1" dirty="0" smtClean="0">
              <a:latin typeface="AR BERKLEY" panose="02000000000000000000" pitchFamily="2" charset="0"/>
            </a:endParaRPr>
          </a:p>
          <a:p>
            <a:pPr algn="r"/>
            <a:r>
              <a:rPr lang="ar-KW" sz="2800" b="1" dirty="0" smtClean="0">
                <a:latin typeface="AR BERKLEY" panose="02000000000000000000" pitchFamily="2" charset="0"/>
              </a:rPr>
              <a:t>و </a:t>
            </a:r>
            <a:r>
              <a:rPr lang="ar-KW" sz="2800" b="1" dirty="0">
                <a:latin typeface="AR BERKLEY" panose="02000000000000000000" pitchFamily="2" charset="0"/>
              </a:rPr>
              <a:t>المجتمعية</a:t>
            </a:r>
            <a:endParaRPr lang="en-US" sz="3600" b="1" dirty="0">
              <a:latin typeface="AR BERKLEY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821656"/>
            <a:ext cx="7937333" cy="1765133"/>
          </a:xfr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r"/>
            <a:r>
              <a:rPr lang="ar-KW" dirty="0" smtClean="0"/>
              <a:t>عنوان الكفاية الخاصة </a:t>
            </a:r>
            <a:br>
              <a:rPr lang="ar-KW" dirty="0" smtClean="0"/>
            </a:br>
            <a:r>
              <a:rPr lang="ar-KW" dirty="0" smtClean="0"/>
              <a:t>(</a:t>
            </a:r>
            <a:r>
              <a:rPr lang="ar-KW" sz="3600" dirty="0" smtClean="0"/>
              <a:t>3-3) تكوين الممارسات الآمنة والاستخدام </a:t>
            </a:r>
            <a:r>
              <a:rPr lang="ar-KW" sz="3600" dirty="0" smtClean="0"/>
              <a:t>المناسب</a:t>
            </a:r>
            <a:r>
              <a:rPr lang="ar-KW" sz="3600" dirty="0" smtClean="0"/>
              <a:t/>
            </a:r>
            <a:br>
              <a:rPr lang="ar-KW" sz="3600" dirty="0" smtClean="0"/>
            </a:br>
            <a:r>
              <a:rPr lang="ar-KW" sz="3600" dirty="0" smtClean="0"/>
              <a:t>للتكنولوجيا .       </a:t>
            </a:r>
            <a:br>
              <a:rPr lang="ar-KW" sz="3600" dirty="0" smtClean="0"/>
            </a:br>
            <a:r>
              <a:rPr lang="ar-KW" dirty="0"/>
              <a:t> </a:t>
            </a:r>
            <a:r>
              <a:rPr lang="ar-KW" dirty="0" smtClean="0"/>
              <a:t>                      </a:t>
            </a:r>
            <a:r>
              <a:rPr lang="ar-KW" b="1" dirty="0" smtClean="0">
                <a:latin typeface="Calibri"/>
                <a:ea typeface="Calibri"/>
                <a:cs typeface="Arial"/>
              </a:rPr>
              <a:t>.</a:t>
            </a:r>
            <a:r>
              <a:rPr lang="en-US" dirty="0" smtClean="0">
                <a:latin typeface="Times New Roman"/>
                <a:ea typeface="Times New Roman"/>
                <a:cs typeface="Arial"/>
              </a:rPr>
              <a:t/>
            </a:r>
            <a:br>
              <a:rPr lang="en-US" dirty="0" smtClean="0">
                <a:latin typeface="Times New Roman"/>
                <a:ea typeface="Times New Roman"/>
                <a:cs typeface="Arial"/>
              </a:rPr>
            </a:br>
            <a:r>
              <a:rPr lang="ar-KW" dirty="0" smtClean="0"/>
              <a:t/>
            </a:r>
            <a:br>
              <a:rPr lang="ar-KW" dirty="0" smtClean="0"/>
            </a:b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/>
              <a:t/>
            </a:r>
            <a:br>
              <a:rPr lang="en-US" sz="4000" b="1" dirty="0"/>
            </a:br>
            <a:endParaRPr lang="en-US" sz="4000" b="1" dirty="0"/>
          </a:p>
        </p:txBody>
      </p:sp>
      <p:sp>
        <p:nvSpPr>
          <p:cNvPr id="5" name="عنوان 1"/>
          <p:cNvSpPr>
            <a:spLocks noGrp="1"/>
          </p:cNvSpPr>
          <p:nvPr>
            <p:ph sz="half" idx="2"/>
          </p:nvPr>
        </p:nvSpPr>
        <p:spPr>
          <a:xfrm>
            <a:off x="533400" y="2667000"/>
            <a:ext cx="8077200" cy="1828800"/>
          </a:xfrm>
          <a:ln w="762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r">
              <a:buNone/>
            </a:pPr>
            <a:r>
              <a:rPr lang="ar-KW" sz="4400" dirty="0" smtClean="0">
                <a:ln>
                  <a:solidFill>
                    <a:schemeClr val="tx1"/>
                  </a:solidFill>
                  <a:prstDash val="solid"/>
                </a:ln>
              </a:rPr>
              <a:t>معيار المنهج</a:t>
            </a:r>
            <a:endParaRPr lang="ar-KW" sz="2800" dirty="0" smtClean="0">
              <a:ln>
                <a:solidFill>
                  <a:schemeClr val="tx1"/>
                </a:solidFill>
                <a:prstDash val="solid"/>
              </a:ln>
            </a:endParaRPr>
          </a:p>
          <a:p>
            <a:pPr marL="0" indent="0" algn="r">
              <a:buNone/>
            </a:pPr>
            <a:r>
              <a:rPr lang="ar-KW" sz="2800" b="1" dirty="0" smtClean="0"/>
              <a:t>يدرك ويحدد الاحتياطات المرتبطة باستخدام المغناطيس والبطارية </a:t>
            </a:r>
          </a:p>
          <a:p>
            <a:pPr marL="0" indent="0" algn="r">
              <a:buNone/>
            </a:pPr>
            <a:r>
              <a:rPr lang="ar-KW" sz="2800" b="1" dirty="0" smtClean="0"/>
              <a:t>وتكنولوجيا </a:t>
            </a:r>
            <a:r>
              <a:rPr lang="ar-KW" sz="2800" b="1" dirty="0" smtClean="0"/>
              <a:t>وسائل النقل</a:t>
            </a:r>
            <a:endParaRPr lang="en-US" sz="2800" dirty="0">
              <a:ln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6" name="إطار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436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schemeClr val="tx1"/>
              </a:solidFill>
            </a:endParaRPr>
          </a:p>
        </p:txBody>
      </p:sp>
      <p:sp>
        <p:nvSpPr>
          <p:cNvPr id="7" name="عنوان 1"/>
          <p:cNvSpPr>
            <a:spLocks noGrp="1"/>
          </p:cNvSpPr>
          <p:nvPr>
            <p:ph sz="half" idx="2"/>
          </p:nvPr>
        </p:nvSpPr>
        <p:spPr>
          <a:xfrm>
            <a:off x="609600" y="4559968"/>
            <a:ext cx="8001000" cy="1612232"/>
          </a:xfrm>
          <a:ln w="762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r">
              <a:buNone/>
            </a:pPr>
            <a:r>
              <a:rPr lang="ar-KW" sz="4400" b="1" dirty="0" smtClean="0">
                <a:ln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قوالب</a:t>
            </a:r>
            <a:r>
              <a:rPr lang="ar-SA" sz="4400" b="1" dirty="0" smtClean="0">
                <a:ln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ar-SA" sz="4400" b="1" dirty="0">
                <a:ln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التعلم النشط </a:t>
            </a:r>
            <a:r>
              <a:rPr lang="ar-KW" sz="4400" b="1" dirty="0" smtClean="0">
                <a:ln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المقترحة</a:t>
            </a:r>
            <a:r>
              <a:rPr lang="ar-SA" sz="4400" b="1" dirty="0" smtClean="0">
                <a:ln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: </a:t>
            </a:r>
            <a:endParaRPr lang="ar-KW" sz="4400" b="1" dirty="0" smtClean="0">
              <a:ln>
                <a:solidFill>
                  <a:schemeClr val="tx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r">
              <a:buNone/>
            </a:pPr>
            <a:r>
              <a:rPr lang="ar-KW" sz="3600" dirty="0" smtClean="0">
                <a:ln>
                  <a:solidFill>
                    <a:schemeClr val="tx1"/>
                  </a:solidFill>
                  <a:prstDash val="solid"/>
                </a:ln>
              </a:rPr>
              <a:t>النصف الآخر – عمل </a:t>
            </a:r>
            <a:r>
              <a:rPr lang="ar-KW" sz="3600" dirty="0" smtClean="0">
                <a:ln>
                  <a:solidFill>
                    <a:schemeClr val="tx1"/>
                  </a:solidFill>
                  <a:prstDash val="solid"/>
                </a:ln>
              </a:rPr>
              <a:t>جماعي تعاوني – القطار</a:t>
            </a:r>
          </a:p>
          <a:p>
            <a:pPr marL="0" indent="0" algn="r">
              <a:buNone/>
            </a:pPr>
            <a:endParaRPr lang="ar-KW" sz="3600" dirty="0" smtClean="0">
              <a:ln>
                <a:solidFill>
                  <a:schemeClr val="tx1"/>
                </a:solidFill>
                <a:prstDash val="solid"/>
              </a:ln>
            </a:endParaRPr>
          </a:p>
          <a:p>
            <a:pPr marL="0" indent="0" algn="r">
              <a:buNone/>
            </a:pPr>
            <a:endParaRPr lang="ar-KW" sz="4000" dirty="0" smtClean="0">
              <a:ln>
                <a:solidFill>
                  <a:schemeClr val="tx1"/>
                </a:solidFill>
                <a:prstDash val="solid"/>
              </a:ln>
            </a:endParaRPr>
          </a:p>
          <a:p>
            <a:pPr marL="0" indent="0" algn="r">
              <a:buNone/>
            </a:pPr>
            <a:endParaRPr lang="en-US" sz="4000" dirty="0">
              <a:ln>
                <a:solidFill>
                  <a:schemeClr val="tx1"/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86149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392361"/>
              </p:ext>
            </p:extLst>
          </p:nvPr>
        </p:nvGraphicFramePr>
        <p:xfrm>
          <a:off x="0" y="225305"/>
          <a:ext cx="9144000" cy="6632695"/>
        </p:xfrm>
        <a:graphic>
          <a:graphicData uri="http://schemas.openxmlformats.org/drawingml/2006/table">
            <a:tbl>
              <a:tblPr rtl="1" firstRow="1" firstCol="1" bandRow="1"/>
              <a:tblGrid>
                <a:gridCol w="6810267"/>
                <a:gridCol w="2333733"/>
              </a:tblGrid>
              <a:tr h="332452">
                <a:tc gridSpan="2"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KW" sz="1200" b="1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الفصل الدراسي الثاني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2452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KW" sz="1200" b="1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الكفايات الخاصة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KW" sz="1200" b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عدد الحصص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664903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KW" sz="32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2-2 ملاحظة وتصميم نماذج ,وتفسير وجود وغياب الضوء على حدوث النهار والليل والظلال .</a:t>
                      </a:r>
                      <a:r>
                        <a:rPr lang="ar-KW" sz="3200" b="1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</a:t>
                      </a:r>
                      <a:endParaRPr lang="en-US" sz="32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KW" sz="3200" b="1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6</a:t>
                      </a:r>
                      <a:endParaRPr lang="en-US" sz="32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64903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KW" sz="1200" b="1" dirty="0" smtClean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KW" sz="1600" b="1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2-4 </a:t>
                      </a:r>
                      <a:r>
                        <a:rPr lang="ar-KW" sz="16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تقدير الاجراءات التي لا بد من اتخاذها لحماية أنفسنا من الشمس واستخدام إعادة التدوير للمحافظة على البيئة.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KW" sz="1200" b="1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5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664903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2-5 التعبير عن العلوم من حولنا من خلال استخدام المعرفة والمهارات المكتسبة خلال تعلم المواد الدراسية الأخرى.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KW" sz="1200" b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332452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KW" sz="1200" b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664903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KW" sz="12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3-1 إدراك وتصنيف منتجات التكنولوجيا في متاجر الحي السكني الخاص به.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KW" sz="1200" b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664903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3-3 تكوين الممارسات الآمنة والاستخدام المناسب للتكنولوجيا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KW" sz="1200" b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997355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KW" sz="1200" b="1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KW" sz="12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3-4 التعبير عن طرق ربط العلوم والتكنولوجيا حولنا باستخدام المعرفة والمهارات المكتسبة خلال تعلم المواد الدراسية.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KW" sz="1200" b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</a:tr>
              <a:tr h="664903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KW" sz="12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2-3 توضيح خصائص وطرق استخدام التكنولوجيا المعرفة في الحي السكني. 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KW" sz="1200" b="1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5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</a:tr>
              <a:tr h="332452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KW" sz="1200" b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مجموع عدد الحصص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KW" sz="1200" b="1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24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6" name="مستطيل 5"/>
          <p:cNvSpPr/>
          <p:nvPr/>
        </p:nvSpPr>
        <p:spPr>
          <a:xfrm>
            <a:off x="0" y="4267200"/>
            <a:ext cx="9144000" cy="69850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Striped Right Arrow 3"/>
          <p:cNvSpPr/>
          <p:nvPr/>
        </p:nvSpPr>
        <p:spPr>
          <a:xfrm>
            <a:off x="3352800" y="4419600"/>
            <a:ext cx="2686050" cy="228600"/>
          </a:xfrm>
          <a:prstGeom prst="stripedRight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5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3733800"/>
            <a:ext cx="4419600" cy="2743200"/>
          </a:xfrm>
        </p:spPr>
        <p:txBody>
          <a:bodyPr/>
          <a:lstStyle/>
          <a:p>
            <a:pPr marL="0" indent="0" algn="r" rtl="1">
              <a:buNone/>
            </a:pPr>
            <a:r>
              <a:rPr lang="ar-KW" b="1" dirty="0" smtClean="0">
                <a:solidFill>
                  <a:schemeClr val="accent1">
                    <a:lumMod val="75000"/>
                  </a:schemeClr>
                </a:solidFill>
              </a:rPr>
              <a:t>المفاهيم العلمية المتضمنة في </a:t>
            </a:r>
            <a:endParaRPr lang="ar-KW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r" rtl="1">
              <a:buNone/>
            </a:pPr>
            <a:r>
              <a:rPr lang="ar-KW" b="1" dirty="0" smtClean="0">
                <a:solidFill>
                  <a:schemeClr val="accent1">
                    <a:lumMod val="75000"/>
                  </a:schemeClr>
                </a:solidFill>
              </a:rPr>
              <a:t>الكفاية </a:t>
            </a:r>
            <a:r>
              <a:rPr lang="ar-KW" b="1" dirty="0" smtClean="0">
                <a:solidFill>
                  <a:schemeClr val="accent1">
                    <a:lumMod val="75000"/>
                  </a:schemeClr>
                </a:solidFill>
              </a:rPr>
              <a:t>الخاصة : 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 rtl="1">
              <a:buNone/>
            </a:pPr>
            <a:r>
              <a:rPr lang="ar-KW" b="1" dirty="0" smtClean="0"/>
              <a:t>نستخدم </a:t>
            </a:r>
            <a:r>
              <a:rPr lang="ar-KW" b="1" dirty="0" smtClean="0"/>
              <a:t>وسائل النقل بطرق </a:t>
            </a:r>
            <a:r>
              <a:rPr lang="ar-KW" b="1" dirty="0" smtClean="0"/>
              <a:t>آمنة</a:t>
            </a:r>
            <a:endParaRPr lang="en-US" dirty="0" smtClean="0"/>
          </a:p>
          <a:p>
            <a:pPr algn="r" rtl="1"/>
            <a:endParaRPr lang="en-US" dirty="0"/>
          </a:p>
        </p:txBody>
      </p:sp>
      <p:sp>
        <p:nvSpPr>
          <p:cNvPr id="5" name="إطار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436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schemeClr val="tx1"/>
              </a:solidFill>
            </a:endParaRPr>
          </a:p>
        </p:txBody>
      </p:sp>
      <p:sp>
        <p:nvSpPr>
          <p:cNvPr id="6" name="Cloud 5"/>
          <p:cNvSpPr/>
          <p:nvPr/>
        </p:nvSpPr>
        <p:spPr>
          <a:xfrm>
            <a:off x="762000" y="3886200"/>
            <a:ext cx="3171825" cy="1689100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400" b="1" dirty="0" smtClean="0">
                <a:solidFill>
                  <a:schemeClr val="accent1">
                    <a:lumMod val="75000"/>
                  </a:schemeClr>
                </a:solidFill>
              </a:rPr>
              <a:t>الحصة : 4 من 4 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8" name="عنوان 1"/>
          <p:cNvSpPr>
            <a:spLocks noGrp="1"/>
          </p:cNvSpPr>
          <p:nvPr>
            <p:ph type="title"/>
          </p:nvPr>
        </p:nvSpPr>
        <p:spPr>
          <a:xfrm>
            <a:off x="838200" y="491205"/>
            <a:ext cx="7543800" cy="1325563"/>
          </a:xfr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ar-KW" dirty="0" smtClean="0"/>
              <a:t> عنوان الدرس:- كيف نستخدم وسائل </a:t>
            </a:r>
            <a:br>
              <a:rPr lang="ar-KW" dirty="0" smtClean="0"/>
            </a:br>
            <a:r>
              <a:rPr lang="ar-KW" dirty="0" smtClean="0"/>
              <a:t>النقل </a:t>
            </a:r>
            <a:r>
              <a:rPr lang="ar-KW" dirty="0" smtClean="0"/>
              <a:t>بأمان </a:t>
            </a:r>
            <a:r>
              <a:rPr lang="ar-KW" dirty="0" smtClean="0"/>
              <a:t>؟ </a:t>
            </a:r>
            <a:endParaRPr lang="en-US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2133600"/>
            <a:ext cx="8839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KW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الكفاية العامة (3)</a:t>
            </a:r>
            <a:r>
              <a:rPr kumimoji="0" lang="ar-KW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ربط الأفكار العلمية والمحاولات بالعمليات التكنولوجية والمنتجات ، من </a:t>
            </a:r>
            <a:r>
              <a:rPr kumimoji="0" lang="ar-KW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أجل </a:t>
            </a:r>
            <a:r>
              <a:rPr kumimoji="0" lang="ar-KW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حماية ورفع وتعزيز واستدامة البيئة الطبيعية </a:t>
            </a:r>
            <a:r>
              <a:rPr kumimoji="0" lang="ar-KW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والمجتمعية . </a:t>
            </a:r>
            <a:endParaRPr kumimoji="0" lang="ar-KW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575286" y="3124200"/>
            <a:ext cx="81115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KW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معيار المنهج :</a:t>
            </a:r>
            <a:r>
              <a:rPr kumimoji="0" lang="ar-K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يدرك ويحدد الاحتياطات المرتبطة باستخدام المغناطيس والبطارية وتكنولوجيا وسائل النقل  </a:t>
            </a:r>
            <a:r>
              <a:rPr kumimoji="0" lang="ar-KW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ar-K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video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089395" y="4752612"/>
            <a:ext cx="5089913" cy="1629153"/>
          </a:xfrm>
          <a:prstGeom prst="round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8000" dirty="0" smtClean="0"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cs typeface="PT Bold Heading" panose="02010400000000000000" pitchFamily="2" charset="-78"/>
              </a:rPr>
              <a:t>تمرين</a:t>
            </a:r>
            <a:r>
              <a:rPr lang="en-US" sz="8000" dirty="0" smtClean="0"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cs typeface="PT Bold Heading" panose="02010400000000000000" pitchFamily="2" charset="-78"/>
              </a:rPr>
              <a:t> </a:t>
            </a:r>
            <a:r>
              <a:rPr lang="ar-KW" sz="8000" dirty="0" smtClean="0"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cs typeface="PT Bold Heading" panose="02010400000000000000" pitchFamily="2" charset="-78"/>
              </a:rPr>
              <a:t>(1)</a:t>
            </a:r>
            <a:r>
              <a:rPr lang="ar-KW" sz="3200" dirty="0" smtClean="0"/>
              <a:t> </a:t>
            </a:r>
            <a:endParaRPr lang="ar-KW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689</Words>
  <Application>Microsoft Office PowerPoint</Application>
  <PresentationFormat>On-screen Show (4:3)</PresentationFormat>
  <Paragraphs>139</Paragraphs>
  <Slides>25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Custom Design</vt:lpstr>
      <vt:lpstr>خطة توطين التدريب للمنهج الوطني القائم على الكفايات  الأسبوع التاسع الصف الثاني الابتدائي الفصل الدراسي الثاني العام الدراسي 2016-2017م</vt:lpstr>
      <vt:lpstr>PowerPoint Presentation</vt:lpstr>
      <vt:lpstr>PowerPoint Presentation</vt:lpstr>
      <vt:lpstr>PowerPoint Presentation</vt:lpstr>
      <vt:lpstr>PowerPoint Presentation</vt:lpstr>
      <vt:lpstr>عنوان الكفاية الخاصة  (3-3) تكوين الممارسات الآمنة والاستخدام المناسب للتكنولوجيا .                               .    </vt:lpstr>
      <vt:lpstr>PowerPoint Presentation</vt:lpstr>
      <vt:lpstr> عنوان الدرس:- كيف نستخدم وسائل  النقل بأمان ؟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استراتيجية القطار</vt:lpstr>
      <vt:lpstr>PowerPoint Presentation</vt:lpstr>
      <vt:lpstr>PowerPoint Presentation</vt:lpstr>
      <vt:lpstr>الكلمات الجديدة  </vt:lpstr>
      <vt:lpstr> نشاط منزلي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lenovo</cp:lastModifiedBy>
  <cp:revision>39</cp:revision>
  <dcterms:created xsi:type="dcterms:W3CDTF">2014-04-01T16:35:38Z</dcterms:created>
  <dcterms:modified xsi:type="dcterms:W3CDTF">2017-02-14T12:06:50Z</dcterms:modified>
</cp:coreProperties>
</file>