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08" r:id="rId1"/>
  </p:sldMasterIdLst>
  <p:sldIdLst>
    <p:sldId id="422" r:id="rId2"/>
    <p:sldId id="256" r:id="rId3"/>
    <p:sldId id="257" r:id="rId4"/>
    <p:sldId id="259" r:id="rId5"/>
    <p:sldId id="418" r:id="rId6"/>
    <p:sldId id="410" r:id="rId7"/>
    <p:sldId id="381" r:id="rId8"/>
    <p:sldId id="412" r:id="rId9"/>
    <p:sldId id="413" r:id="rId10"/>
    <p:sldId id="387" r:id="rId11"/>
    <p:sldId id="382" r:id="rId12"/>
    <p:sldId id="383" r:id="rId13"/>
    <p:sldId id="388" r:id="rId14"/>
    <p:sldId id="292" r:id="rId15"/>
    <p:sldId id="389" r:id="rId16"/>
    <p:sldId id="390" r:id="rId17"/>
    <p:sldId id="391" r:id="rId18"/>
    <p:sldId id="403" r:id="rId19"/>
    <p:sldId id="398" r:id="rId20"/>
    <p:sldId id="271" r:id="rId21"/>
    <p:sldId id="414" r:id="rId22"/>
    <p:sldId id="392" r:id="rId23"/>
    <p:sldId id="367" r:id="rId24"/>
    <p:sldId id="393" r:id="rId25"/>
    <p:sldId id="301" r:id="rId26"/>
    <p:sldId id="396" r:id="rId27"/>
    <p:sldId id="394" r:id="rId28"/>
    <p:sldId id="300" r:id="rId29"/>
    <p:sldId id="278" r:id="rId30"/>
    <p:sldId id="342" r:id="rId31"/>
    <p:sldId id="397" r:id="rId32"/>
    <p:sldId id="281" r:id="rId33"/>
    <p:sldId id="415" r:id="rId34"/>
    <p:sldId id="419" r:id="rId35"/>
    <p:sldId id="420" r:id="rId36"/>
    <p:sldId id="365" r:id="rId37"/>
    <p:sldId id="366" r:id="rId38"/>
    <p:sldId id="305" r:id="rId39"/>
    <p:sldId id="283" r:id="rId40"/>
    <p:sldId id="298" r:id="rId41"/>
    <p:sldId id="374" r:id="rId42"/>
    <p:sldId id="399" r:id="rId43"/>
    <p:sldId id="400" r:id="rId44"/>
    <p:sldId id="401" r:id="rId45"/>
    <p:sldId id="402" r:id="rId46"/>
    <p:sldId id="404" r:id="rId47"/>
    <p:sldId id="405" r:id="rId48"/>
    <p:sldId id="411" r:id="rId49"/>
    <p:sldId id="417" r:id="rId50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721" autoAdjust="0"/>
    <p:restoredTop sz="94353" autoAdjust="0"/>
  </p:normalViewPr>
  <p:slideViewPr>
    <p:cSldViewPr snapToGrid="0">
      <p:cViewPr varScale="1">
        <p:scale>
          <a:sx n="69" d="100"/>
          <a:sy n="69" d="100"/>
        </p:scale>
        <p:origin x="-85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E7DD-4823-4C1F-BBA2-BB0ED5AF9123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23633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E7DD-4823-4C1F-BBA2-BB0ED5AF9123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66060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E7DD-4823-4C1F-BBA2-BB0ED5AF9123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08265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E7DD-4823-4C1F-BBA2-BB0ED5AF9123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01256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E7DD-4823-4C1F-BBA2-BB0ED5AF9123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762678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/>
              <a:t>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E7DD-4823-4C1F-BBA2-BB0ED5AF9123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60968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/>
              <a:t>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E7DD-4823-4C1F-BBA2-BB0ED5AF9123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41574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E7DD-4823-4C1F-BBA2-BB0ED5AF9123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823746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E7DD-4823-4C1F-BBA2-BB0ED5AF9123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64499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E7DD-4823-4C1F-BBA2-BB0ED5AF9123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81638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E7DD-4823-4C1F-BBA2-BB0ED5AF9123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52147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E7DD-4823-4C1F-BBA2-BB0ED5AF9123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28712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E7DD-4823-4C1F-BBA2-BB0ED5AF9123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76566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E7DD-4823-4C1F-BBA2-BB0ED5AF9123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50011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E7DD-4823-4C1F-BBA2-BB0ED5AF9123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5091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E7DD-4823-4C1F-BBA2-BB0ED5AF9123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98078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CE7DD-4823-4C1F-BBA2-BB0ED5AF9123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75845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67CE7DD-4823-4C1F-BBA2-BB0ED5AF9123}" type="datetimeFigureOut">
              <a:rPr lang="ar-KW" smtClean="0"/>
              <a:pPr/>
              <a:t>08/05/1438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1A514D7-06B4-4A8E-B08A-E416C78FE7E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4567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457200" rtl="1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1.jpeg"/><Relationship Id="rId10" Type="http://schemas.openxmlformats.org/officeDocument/2006/relationships/image" Target="../media/image34.jpeg"/><Relationship Id="rId4" Type="http://schemas.openxmlformats.org/officeDocument/2006/relationships/image" Target="../media/image29.wmf"/><Relationship Id="rId9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31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6672066" y="957037"/>
            <a:ext cx="5493748" cy="156966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KW" sz="24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وزارة التربية</a:t>
            </a:r>
          </a:p>
          <a:p>
            <a:pPr algn="ctr"/>
            <a:r>
              <a:rPr lang="ar-KW" sz="24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التوجيه الفني العام للعلوم</a:t>
            </a:r>
          </a:p>
          <a:p>
            <a:pPr algn="ctr"/>
            <a:r>
              <a:rPr lang="ar-KW" sz="24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اللجنة الفنية المشتركة للمرحلة الابتدائية</a:t>
            </a:r>
            <a:endParaRPr lang="ar-KW" sz="2400" b="1" spc="5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114388" y="2780930"/>
            <a:ext cx="9889099" cy="2062103"/>
          </a:xfrm>
          <a:prstGeom prst="rect">
            <a:avLst/>
          </a:prstGeom>
          <a:solidFill>
            <a:srgbClr val="8FFF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خطة توطين التدريب للمنهج الوطني القائم على الكفايات </a:t>
            </a:r>
          </a:p>
          <a:p>
            <a:pPr algn="ctr"/>
            <a:r>
              <a:rPr lang="ar-KW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الأسبوع الثالث للصف الثاني الابتدائي </a:t>
            </a:r>
          </a:p>
          <a:p>
            <a:pPr algn="ctr"/>
            <a:r>
              <a:rPr lang="ar-KW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الفصل الدراسي الثاني العام الدراسي 2016-2017</a:t>
            </a:r>
            <a:endParaRPr lang="ar-S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22" name="Picture 2" descr="C:\صور\خلفيات 2010\تزيين\ku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254" y="128364"/>
            <a:ext cx="742951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2784764" y="5013179"/>
            <a:ext cx="663417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إعداد</a:t>
            </a:r>
          </a:p>
          <a:p>
            <a:pPr algn="ctr"/>
            <a:r>
              <a:rPr lang="ar-KW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منطقة مبارك الكبير التعليمية</a:t>
            </a:r>
            <a:endParaRPr lang="ar-SA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33CC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73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KW" sz="6000" b="1" dirty="0">
                <a:solidFill>
                  <a:srgbClr val="FF0000"/>
                </a:solidFill>
              </a:rPr>
              <a:t>مهارات التفكير الناقد 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ar-KW" sz="3200" dirty="0"/>
              <a:t>استقرائي            استنباطي                      استنتاجي </a:t>
            </a:r>
          </a:p>
        </p:txBody>
      </p:sp>
      <p:cxnSp>
        <p:nvCxnSpPr>
          <p:cNvPr id="5" name="رابط كسهم مستقيم 4"/>
          <p:cNvCxnSpPr>
            <a:cxnSpLocks/>
          </p:cNvCxnSpPr>
          <p:nvPr/>
        </p:nvCxnSpPr>
        <p:spPr>
          <a:xfrm flipH="1" flipV="1">
            <a:off x="2968283" y="3010486"/>
            <a:ext cx="7484012" cy="140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رابط كسهم مستقيم 12"/>
          <p:cNvCxnSpPr>
            <a:cxnSpLocks/>
          </p:cNvCxnSpPr>
          <p:nvPr/>
        </p:nvCxnSpPr>
        <p:spPr>
          <a:xfrm>
            <a:off x="2968283" y="3010486"/>
            <a:ext cx="0" cy="10832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رابط كسهم مستقيم 15"/>
          <p:cNvCxnSpPr>
            <a:cxnSpLocks/>
          </p:cNvCxnSpPr>
          <p:nvPr/>
        </p:nvCxnSpPr>
        <p:spPr>
          <a:xfrm>
            <a:off x="7056374" y="3010486"/>
            <a:ext cx="0" cy="10832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رابط كسهم مستقيم 16"/>
          <p:cNvCxnSpPr>
            <a:cxnSpLocks/>
          </p:cNvCxnSpPr>
          <p:nvPr/>
        </p:nvCxnSpPr>
        <p:spPr>
          <a:xfrm>
            <a:off x="10435883" y="3010486"/>
            <a:ext cx="0" cy="10832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192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b="1" dirty="0">
                <a:solidFill>
                  <a:srgbClr val="FF0000"/>
                </a:solidFill>
              </a:rPr>
              <a:t>الاستدلال الاستقرائي 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484310" y="2194561"/>
            <a:ext cx="10018713" cy="359664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ar-KW" sz="3200" b="1" dirty="0"/>
              <a:t>ويعرف </a:t>
            </a:r>
            <a:r>
              <a:rPr lang="ar-KW" sz="3200" b="1" dirty="0" smtClean="0"/>
              <a:t>بأنه </a:t>
            </a:r>
            <a:r>
              <a:rPr lang="ar-KW" sz="3200" b="1" dirty="0"/>
              <a:t>كل نشاط عقلي معرفي يتميز باستنتاج القاعدة العامة من جزئياتها .</a:t>
            </a:r>
            <a:r>
              <a:rPr lang="ar-SA" dirty="0"/>
              <a:t> </a:t>
            </a:r>
            <a:r>
              <a:rPr lang="ar-SA" sz="3200" b="1" dirty="0"/>
              <a:t>الأسلوب الاستقرائي كأسلوب لتدريس المفاهيم الجديدة أو الحقائق التي لم يسبق للتلاميذ </a:t>
            </a:r>
            <a:r>
              <a:rPr lang="ar-SA" sz="3200" b="1" dirty="0" smtClean="0"/>
              <a:t>تعلمها</a:t>
            </a:r>
            <a:r>
              <a:rPr lang="ar-KW" sz="3200" b="1" dirty="0" smtClean="0"/>
              <a:t>.</a:t>
            </a:r>
            <a:endParaRPr lang="ar-KW" sz="3200" b="1" dirty="0"/>
          </a:p>
          <a:p>
            <a:r>
              <a:rPr lang="ar-KW" sz="3200" b="1" dirty="0"/>
              <a:t>يعني الاستدلال من الخاص إلى العام </a:t>
            </a:r>
            <a:r>
              <a:rPr lang="ar-KW" sz="3200" b="1" dirty="0" smtClean="0"/>
              <a:t>.</a:t>
            </a:r>
            <a:endParaRPr lang="ar-KW" sz="3200" b="1" dirty="0"/>
          </a:p>
          <a:p>
            <a:r>
              <a:rPr lang="ar-KW" sz="3200" b="1" dirty="0"/>
              <a:t>مثال : الحيوانات  كائنات حية تنمو، والنباتات  كائنات حية تنمو، الإنسان كائن حي </a:t>
            </a:r>
            <a:r>
              <a:rPr lang="ar-KW" sz="3200" b="1" dirty="0" smtClean="0"/>
              <a:t>ينمو.</a:t>
            </a:r>
            <a:endParaRPr lang="ar-KW" sz="3200" b="1" dirty="0"/>
          </a:p>
          <a:p>
            <a:r>
              <a:rPr lang="ar-KW" sz="3200" b="1" dirty="0" smtClean="0"/>
              <a:t>إذاً </a:t>
            </a:r>
            <a:r>
              <a:rPr lang="ar-KW" sz="3200" b="1" dirty="0"/>
              <a:t>كل الكائنات الحية  </a:t>
            </a:r>
            <a:r>
              <a:rPr lang="ar-KW" sz="3200" b="1" dirty="0" smtClean="0"/>
              <a:t>تنمو.</a:t>
            </a:r>
            <a:endParaRPr lang="ar-KW" b="1" dirty="0"/>
          </a:p>
        </p:txBody>
      </p:sp>
      <p:pic>
        <p:nvPicPr>
          <p:cNvPr id="12290" name="Picture 2" descr="http://cn.safenet-inc.com/uploadedImages/images/Icons/Orange-User-Authentication-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760" y="198119"/>
            <a:ext cx="2376854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507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b="1" dirty="0">
                <a:solidFill>
                  <a:srgbClr val="FF0000"/>
                </a:solidFill>
              </a:rPr>
              <a:t>الاستدلال الاستنباطي 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484311" y="2666999"/>
            <a:ext cx="10018712" cy="312420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ar-KW" sz="3200" b="1" dirty="0"/>
              <a:t>القدرة التي تبدو في الأداء العقلي التي تميز باستنباط الأجزاء من </a:t>
            </a:r>
            <a:r>
              <a:rPr lang="ar-KW" sz="3200" b="1" dirty="0" smtClean="0"/>
              <a:t>القاعدة.</a:t>
            </a:r>
            <a:endParaRPr lang="ar-KW" sz="3200" b="1" dirty="0"/>
          </a:p>
          <a:p>
            <a:r>
              <a:rPr lang="ar-KW" sz="3200" b="1" dirty="0"/>
              <a:t>هو الاستدلال من العام إلى الخاص ويهدف إلى التوصل لاستنتاج ما أو معرفة </a:t>
            </a:r>
            <a:r>
              <a:rPr lang="ar-KW" sz="3200" b="1" dirty="0" smtClean="0"/>
              <a:t>جديدة.</a:t>
            </a:r>
            <a:endParaRPr lang="ar-KW" sz="3200" b="1" dirty="0"/>
          </a:p>
          <a:p>
            <a:r>
              <a:rPr lang="ar-KW" sz="3200" b="1" dirty="0"/>
              <a:t>مثال : جميع الطيور تبيض ، الدجاجة طير ،</a:t>
            </a:r>
            <a:r>
              <a:rPr lang="ar-KW" sz="3200" b="1" dirty="0" smtClean="0"/>
              <a:t>إذاً </a:t>
            </a:r>
            <a:r>
              <a:rPr lang="ar-KW" sz="3200" b="1" dirty="0"/>
              <a:t>الدجاجة </a:t>
            </a:r>
            <a:r>
              <a:rPr lang="ar-KW" sz="3200" b="1" dirty="0" smtClean="0"/>
              <a:t>تبيض.</a:t>
            </a:r>
            <a:endParaRPr lang="ar-KW" sz="3200" b="1" dirty="0"/>
          </a:p>
          <a:p>
            <a:pPr marL="0" indent="0">
              <a:buNone/>
            </a:pPr>
            <a:endParaRPr lang="ar-KW" dirty="0"/>
          </a:p>
        </p:txBody>
      </p:sp>
      <p:pic>
        <p:nvPicPr>
          <p:cNvPr id="11266" name="Picture 2" descr="http://www.iftc14.com/sites/default/files/personalized-search-im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57525" cy="24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408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69" name="Freeform 6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70" name="Freeform 7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71" name="Freeform 8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72" name="Freeform 9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73" name="Freeform 10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74" name="Freeform 11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75" name="Rounded 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96000" y="648931"/>
            <a:ext cx="540702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http://www.xsinsight.com/images/iStock_000007317643X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4407" y="1506061"/>
            <a:ext cx="4744154" cy="355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4278928" cy="1752599"/>
          </a:xfrm>
        </p:spPr>
        <p:txBody>
          <a:bodyPr>
            <a:normAutofit/>
          </a:bodyPr>
          <a:lstStyle/>
          <a:p>
            <a:r>
              <a:rPr lang="ar-KW" b="1" dirty="0">
                <a:solidFill>
                  <a:srgbClr val="FF0000"/>
                </a:solidFill>
              </a:rPr>
              <a:t>الإستدلال </a:t>
            </a:r>
            <a:r>
              <a:rPr lang="ar-KW" b="1" dirty="0" smtClean="0">
                <a:solidFill>
                  <a:srgbClr val="FF0000"/>
                </a:solidFill>
              </a:rPr>
              <a:t>الاستنتاجي </a:t>
            </a:r>
            <a:endParaRPr lang="ar-KW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484310" y="2666999"/>
            <a:ext cx="4278929" cy="3124201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ar-KW" sz="2200" b="1" dirty="0"/>
              <a:t>العملية التي يتم بواسطتها استخلاص معلومات جديدة من مقدمات وبيانات </a:t>
            </a:r>
            <a:r>
              <a:rPr lang="ar-KW" sz="2200" b="1" dirty="0" smtClean="0"/>
              <a:t>متوفرة. </a:t>
            </a:r>
            <a:endParaRPr lang="ar-KW" sz="2200" b="1" dirty="0"/>
          </a:p>
          <a:p>
            <a:pPr algn="just">
              <a:lnSpc>
                <a:spcPct val="90000"/>
              </a:lnSpc>
            </a:pPr>
            <a:r>
              <a:rPr lang="ar-KW" sz="2200" b="1" dirty="0"/>
              <a:t>والمهارات </a:t>
            </a:r>
            <a:r>
              <a:rPr lang="ar-KW" sz="2200" b="1" dirty="0" smtClean="0"/>
              <a:t>النوعية </a:t>
            </a:r>
            <a:r>
              <a:rPr lang="ar-KW" sz="2200" b="1" dirty="0"/>
              <a:t>التي يتضمنها </a:t>
            </a:r>
            <a:r>
              <a:rPr lang="ar-KW" sz="2200" b="1" dirty="0" smtClean="0"/>
              <a:t>الاستنتاج </a:t>
            </a:r>
            <a:r>
              <a:rPr lang="ar-KW" sz="2200" b="1" dirty="0"/>
              <a:t>هي التنبؤ بالنتائج واستخلاص </a:t>
            </a:r>
            <a:r>
              <a:rPr lang="ar-KW" sz="2200" b="1" dirty="0" smtClean="0"/>
              <a:t>نتيجة </a:t>
            </a:r>
            <a:r>
              <a:rPr lang="ar-KW" sz="2200" b="1" dirty="0"/>
              <a:t>جديدة من الملاحظات والربط بين السبب والنتيجة وتفسير </a:t>
            </a:r>
            <a:r>
              <a:rPr lang="ar-KW" sz="2200" b="1" dirty="0" smtClean="0"/>
              <a:t>المعلومات.</a:t>
            </a:r>
            <a:endParaRPr lang="ar-KW" sz="2200" b="1" dirty="0"/>
          </a:p>
        </p:txBody>
      </p:sp>
    </p:spTree>
    <p:extLst>
      <p:ext uri="{BB962C8B-B14F-4D97-AF65-F5344CB8AC3E}">
        <p14:creationId xmlns:p14="http://schemas.microsoft.com/office/powerpoint/2010/main" val="2191667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3014127" y="1955410"/>
            <a:ext cx="8574622" cy="3026696"/>
          </a:xfrm>
        </p:spPr>
        <p:txBody>
          <a:bodyPr>
            <a:noAutofit/>
          </a:bodyPr>
          <a:lstStyle/>
          <a:p>
            <a:pPr algn="ctr"/>
            <a:r>
              <a:rPr lang="ar-KW" sz="6600" dirty="0">
                <a:solidFill>
                  <a:srgbClr val="FF0000"/>
                </a:solidFill>
                <a:cs typeface="Malik Lt BT" pitchFamily="2" charset="-78"/>
              </a:rPr>
              <a:t>الصف الثاني </a:t>
            </a:r>
            <a:r>
              <a:rPr lang="ar-KW" sz="6600" dirty="0">
                <a:cs typeface="Malik Lt BT" pitchFamily="2" charset="-78"/>
              </a:rPr>
              <a:t/>
            </a:r>
            <a:br>
              <a:rPr lang="ar-KW" sz="6600" dirty="0">
                <a:cs typeface="Malik Lt BT" pitchFamily="2" charset="-78"/>
              </a:rPr>
            </a:br>
            <a:r>
              <a:rPr lang="ar-KW" sz="6600" dirty="0">
                <a:cs typeface="Malik Lt BT" pitchFamily="2" charset="-78"/>
              </a:rPr>
              <a:t/>
            </a:r>
            <a:br>
              <a:rPr lang="ar-KW" sz="6600" dirty="0">
                <a:cs typeface="Malik Lt BT" pitchFamily="2" charset="-78"/>
              </a:rPr>
            </a:br>
            <a:r>
              <a:rPr lang="ar-KW" sz="6600" dirty="0">
                <a:cs typeface="Malik Lt BT" pitchFamily="2" charset="-78"/>
              </a:rPr>
              <a:t>الدرس :كيف تحدث فصول السنة ؟</a:t>
            </a:r>
            <a:br>
              <a:rPr lang="ar-KW" sz="6600" dirty="0">
                <a:cs typeface="Malik Lt BT" pitchFamily="2" charset="-78"/>
              </a:rPr>
            </a:br>
            <a:r>
              <a:rPr lang="ar-KW" sz="6600" dirty="0">
                <a:cs typeface="Malik Lt BT" pitchFamily="2" charset="-78"/>
              </a:rPr>
              <a:t>الدرس :ماذا نلبس ؟</a:t>
            </a:r>
          </a:p>
        </p:txBody>
      </p:sp>
    </p:spTree>
    <p:extLst>
      <p:ext uri="{BB962C8B-B14F-4D97-AF65-F5344CB8AC3E}">
        <p14:creationId xmlns:p14="http://schemas.microsoft.com/office/powerpoint/2010/main" val="3485243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عنصر نائب للمحتوى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3140" t="10544" r="12937" b="526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90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955409" y="1139598"/>
            <a:ext cx="9566031" cy="444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0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عنصر نائب للمحتوى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2126" t="8292" r="13191" b="5704"/>
          <a:stretch/>
        </p:blipFill>
        <p:spPr>
          <a:xfrm>
            <a:off x="1350498" y="0"/>
            <a:ext cx="10733650" cy="6858000"/>
          </a:xfrm>
          <a:prstGeom prst="rect">
            <a:avLst/>
          </a:prstGeom>
        </p:spPr>
      </p:pic>
      <p:sp>
        <p:nvSpPr>
          <p:cNvPr id="13" name="مربع نص 12"/>
          <p:cNvSpPr txBox="1"/>
          <p:nvPr/>
        </p:nvSpPr>
        <p:spPr>
          <a:xfrm>
            <a:off x="5233182" y="4614203"/>
            <a:ext cx="254625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b="1" dirty="0">
                <a:solidFill>
                  <a:schemeClr val="accent1">
                    <a:lumMod val="75000"/>
                  </a:schemeClr>
                </a:solidFill>
              </a:rPr>
              <a:t>يمكن استخدام استراتيجية الرؤوس المرقمة أو لعب الأدوار 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5359791" y="1167618"/>
            <a:ext cx="237744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b="1" dirty="0">
                <a:solidFill>
                  <a:schemeClr val="accent1">
                    <a:lumMod val="75000"/>
                  </a:schemeClr>
                </a:solidFill>
              </a:rPr>
              <a:t>يمكن الاستعانة بصور متحركة أو فيلم تعليمي يوضح دوران الأرض حول محورها </a:t>
            </a:r>
          </a:p>
        </p:txBody>
      </p:sp>
    </p:spTree>
    <p:extLst>
      <p:ext uri="{BB962C8B-B14F-4D97-AF65-F5344CB8AC3E}">
        <p14:creationId xmlns:p14="http://schemas.microsoft.com/office/powerpoint/2010/main" val="3009226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574322" y="334107"/>
            <a:ext cx="10018713" cy="1241475"/>
          </a:xfrm>
        </p:spPr>
        <p:txBody>
          <a:bodyPr/>
          <a:lstStyle/>
          <a:p>
            <a:r>
              <a:rPr lang="ar-KW" b="1" dirty="0">
                <a:solidFill>
                  <a:srgbClr val="FF0000"/>
                </a:solidFill>
              </a:rPr>
              <a:t>محور الأرض </a:t>
            </a:r>
          </a:p>
        </p:txBody>
      </p:sp>
      <p:pic>
        <p:nvPicPr>
          <p:cNvPr id="6146" name="Picture 2" descr="https://2.bp.blogspot.com/-wn-dX7zFHw0/V0chzOPjvHI/AAAAAAAAAOg/Rv3rOEY95m07EyGh11zVvPUXGRSOn-5NgCLcB/s1600/Earth%2527s_Axis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77" y="1575582"/>
            <a:ext cx="9481623" cy="452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665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dirty="0"/>
              <a:t>اسأل : 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ar-KW" sz="2800" b="1" dirty="0"/>
              <a:t>لما برأيك المحور مائل وليس رأسي </a:t>
            </a:r>
            <a:r>
              <a:rPr lang="ar-KW" sz="2800" b="1" dirty="0" smtClean="0"/>
              <a:t>؟</a:t>
            </a:r>
            <a:endParaRPr lang="ar-KW" sz="2800" b="1" dirty="0"/>
          </a:p>
          <a:p>
            <a:pPr algn="just"/>
            <a:r>
              <a:rPr lang="ar-KW" sz="2800" b="1" dirty="0"/>
              <a:t>يمكن أن يجيب التلاميذ على السؤال في صورة مجموعات باستخدام استراتيجية حل المشكلات </a:t>
            </a:r>
          </a:p>
          <a:p>
            <a:pPr algn="just"/>
            <a:r>
              <a:rPr lang="ar-KW" sz="2800" b="1" dirty="0">
                <a:solidFill>
                  <a:srgbClr val="FF0000"/>
                </a:solidFill>
              </a:rPr>
              <a:t>ملاحظة :يمكن استخدام </a:t>
            </a:r>
            <a:r>
              <a:rPr lang="ar-KW" sz="2800" b="1" dirty="0" smtClean="0">
                <a:solidFill>
                  <a:srgbClr val="FF0000"/>
                </a:solidFill>
              </a:rPr>
              <a:t>الاستراتيجية </a:t>
            </a:r>
            <a:r>
              <a:rPr lang="ar-KW" sz="2800" b="1" dirty="0">
                <a:solidFill>
                  <a:srgbClr val="FF0000"/>
                </a:solidFill>
              </a:rPr>
              <a:t>بعد مشاهدة فيلم دوران الأرض حول محورها </a:t>
            </a:r>
            <a:r>
              <a:rPr lang="ar-KW" sz="2800" b="1" dirty="0" smtClean="0">
                <a:solidFill>
                  <a:srgbClr val="FF0000"/>
                </a:solidFill>
              </a:rPr>
              <a:t>.</a:t>
            </a:r>
            <a:endParaRPr lang="ar-KW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1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409" y="132735"/>
            <a:ext cx="8505869" cy="65335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عنوان 1"/>
          <p:cNvSpPr>
            <a:spLocks noGrp="1"/>
          </p:cNvSpPr>
          <p:nvPr>
            <p:ph type="ctrTitle"/>
          </p:nvPr>
        </p:nvSpPr>
        <p:spPr>
          <a:xfrm>
            <a:off x="3617378" y="2556713"/>
            <a:ext cx="8574622" cy="2616199"/>
          </a:xfrm>
        </p:spPr>
        <p:txBody>
          <a:bodyPr>
            <a:normAutofit fontScale="90000"/>
          </a:bodyPr>
          <a:lstStyle/>
          <a:p>
            <a:pPr algn="ctr"/>
            <a:r>
              <a:rPr lang="ar-KW" dirty="0">
                <a:latin typeface="Britannic Bold" panose="020B0903060703020204" pitchFamily="34" charset="0"/>
                <a:cs typeface="Malik Lt BT" pitchFamily="2" charset="-78"/>
              </a:rPr>
              <a:t>وزارة التربية </a:t>
            </a:r>
            <a:br>
              <a:rPr lang="ar-KW" dirty="0">
                <a:latin typeface="Britannic Bold" panose="020B0903060703020204" pitchFamily="34" charset="0"/>
                <a:cs typeface="Malik Lt BT" pitchFamily="2" charset="-78"/>
              </a:rPr>
            </a:br>
            <a:r>
              <a:rPr lang="ar-KW" dirty="0">
                <a:latin typeface="Britannic Bold" panose="020B0903060703020204" pitchFamily="34" charset="0"/>
                <a:cs typeface="Malik Lt BT" pitchFamily="2" charset="-78"/>
              </a:rPr>
              <a:t>الإدارة العامة لمنطقة مبارك الكبير التعليمية </a:t>
            </a:r>
            <a:r>
              <a:rPr lang="ar-KW">
                <a:latin typeface="Britannic Bold" panose="020B0903060703020204" pitchFamily="34" charset="0"/>
                <a:cs typeface="Malik Lt BT" pitchFamily="2" charset="-78"/>
              </a:rPr>
              <a:t/>
            </a:r>
            <a:br>
              <a:rPr lang="ar-KW">
                <a:latin typeface="Britannic Bold" panose="020B0903060703020204" pitchFamily="34" charset="0"/>
                <a:cs typeface="Malik Lt BT" pitchFamily="2" charset="-78"/>
              </a:rPr>
            </a:br>
            <a:r>
              <a:rPr lang="ar-KW" smtClean="0">
                <a:latin typeface="Britannic Bold" panose="020B0903060703020204" pitchFamily="34" charset="0"/>
                <a:cs typeface="Malik Lt BT" pitchFamily="2" charset="-78"/>
              </a:rPr>
              <a:t>التوجيه </a:t>
            </a:r>
            <a:r>
              <a:rPr lang="ar-KW" dirty="0">
                <a:latin typeface="Britannic Bold" panose="020B0903060703020204" pitchFamily="34" charset="0"/>
                <a:cs typeface="Malik Lt BT" pitchFamily="2" charset="-78"/>
              </a:rPr>
              <a:t>الفني للعلوم </a:t>
            </a:r>
          </a:p>
        </p:txBody>
      </p:sp>
      <p:pic>
        <p:nvPicPr>
          <p:cNvPr id="5" name="Picture 8" descr="logo"/>
          <p:cNvPicPr/>
          <p:nvPr/>
        </p:nvPicPr>
        <p:blipFill rotWithShape="1">
          <a:blip r:embed="rId3" cstate="print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84" b="14530"/>
          <a:stretch/>
        </p:blipFill>
        <p:spPr bwMode="auto">
          <a:xfrm>
            <a:off x="6640780" y="357187"/>
            <a:ext cx="2143125" cy="167163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382358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" t="5111" r="2807" b="7878"/>
          <a:stretch/>
        </p:blipFill>
        <p:spPr>
          <a:xfrm>
            <a:off x="4782438" y="1632856"/>
            <a:ext cx="6476112" cy="45536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ربع نص 5"/>
          <p:cNvSpPr txBox="1"/>
          <p:nvPr/>
        </p:nvSpPr>
        <p:spPr>
          <a:xfrm>
            <a:off x="3886200" y="816529"/>
            <a:ext cx="661123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7200" b="1" dirty="0"/>
              <a:t>تمرين </a:t>
            </a:r>
          </a:p>
        </p:txBody>
      </p:sp>
    </p:spTree>
    <p:extLst>
      <p:ext uri="{BB962C8B-B14F-4D97-AF65-F5344CB8AC3E}">
        <p14:creationId xmlns:p14="http://schemas.microsoft.com/office/powerpoint/2010/main" val="402116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498378" y="1429042"/>
            <a:ext cx="10018713" cy="3124201"/>
          </a:xfrm>
        </p:spPr>
        <p:txBody>
          <a:bodyPr>
            <a:normAutofit lnSpcReduction="10000"/>
          </a:bodyPr>
          <a:lstStyle/>
          <a:p>
            <a:pPr algn="just"/>
            <a:r>
              <a:rPr lang="ar-KW" sz="3600" b="1" dirty="0"/>
              <a:t>استنتج ما الذي سبب حدوث الفصول </a:t>
            </a:r>
            <a:r>
              <a:rPr lang="ar-KW" sz="3600" b="1" dirty="0" smtClean="0"/>
              <a:t>الأربعة؟ </a:t>
            </a:r>
            <a:endParaRPr lang="ar-KW" sz="3600" b="1" dirty="0"/>
          </a:p>
          <a:p>
            <a:pPr algn="just"/>
            <a:r>
              <a:rPr lang="ar-KW" sz="6600" b="1" dirty="0">
                <a:solidFill>
                  <a:srgbClr val="FF0000"/>
                </a:solidFill>
              </a:rPr>
              <a:t>أو</a:t>
            </a:r>
            <a:r>
              <a:rPr lang="ar-KW" sz="3600" b="1" dirty="0"/>
              <a:t> </a:t>
            </a:r>
          </a:p>
          <a:p>
            <a:pPr algn="just"/>
            <a:r>
              <a:rPr lang="ar-KW" sz="3600" b="1" dirty="0"/>
              <a:t>توقع ماذا </a:t>
            </a:r>
            <a:r>
              <a:rPr lang="ar-KW" sz="3600" b="1" dirty="0" smtClean="0"/>
              <a:t>يحدث </a:t>
            </a:r>
            <a:r>
              <a:rPr lang="ar-KW" sz="3600" b="1" dirty="0"/>
              <a:t>عندما تدور الأرض حول </a:t>
            </a:r>
            <a:r>
              <a:rPr lang="ar-KW" sz="3600" b="1" dirty="0" smtClean="0"/>
              <a:t>الشمس؟</a:t>
            </a:r>
            <a:endParaRPr lang="ar-KW" sz="3600" b="1" dirty="0"/>
          </a:p>
        </p:txBody>
      </p:sp>
    </p:spTree>
    <p:extLst>
      <p:ext uri="{BB962C8B-B14F-4D97-AF65-F5344CB8AC3E}">
        <p14:creationId xmlns:p14="http://schemas.microsoft.com/office/powerpoint/2010/main" val="3770543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456601" y="1877290"/>
            <a:ext cx="10018713" cy="3124201"/>
          </a:xfrm>
        </p:spPr>
        <p:txBody>
          <a:bodyPr>
            <a:normAutofit/>
          </a:bodyPr>
          <a:lstStyle/>
          <a:p>
            <a:r>
              <a:rPr lang="ar-KW" sz="3600" b="1" dirty="0"/>
              <a:t>أي نوع من مهارات التفكير الناقد استخدمت في النشاط 2؟ </a:t>
            </a:r>
          </a:p>
        </p:txBody>
      </p:sp>
    </p:spTree>
    <p:extLst>
      <p:ext uri="{BB962C8B-B14F-4D97-AF65-F5344CB8AC3E}">
        <p14:creationId xmlns:p14="http://schemas.microsoft.com/office/powerpoint/2010/main" val="3506790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39728" y="1711035"/>
            <a:ext cx="10018713" cy="3124201"/>
          </a:xfrm>
        </p:spPr>
        <p:txBody>
          <a:bodyPr>
            <a:normAutofit/>
          </a:bodyPr>
          <a:lstStyle/>
          <a:p>
            <a:pPr algn="just"/>
            <a:r>
              <a:rPr lang="ar-KW" sz="6000" b="1" dirty="0"/>
              <a:t>استراتيجية ماذا لو </a:t>
            </a:r>
            <a:r>
              <a:rPr lang="ar-KW" sz="6000" b="1" dirty="0" smtClean="0"/>
              <a:t>:</a:t>
            </a:r>
          </a:p>
          <a:p>
            <a:pPr marL="0" indent="0" algn="just">
              <a:buNone/>
            </a:pPr>
            <a:r>
              <a:rPr lang="ar-KW" sz="6000" b="1" dirty="0"/>
              <a:t> </a:t>
            </a:r>
            <a:r>
              <a:rPr lang="ar-KW" sz="6000" b="1" dirty="0" smtClean="0"/>
              <a:t>كان </a:t>
            </a:r>
            <a:r>
              <a:rPr lang="ar-KW" sz="6000" b="1" dirty="0"/>
              <a:t>محور الأرض </a:t>
            </a:r>
            <a:r>
              <a:rPr lang="ar-KW" sz="6000" b="1" dirty="0" smtClean="0"/>
              <a:t>رأسي؟ </a:t>
            </a:r>
            <a:endParaRPr lang="ar-KW" sz="6000" b="1" dirty="0"/>
          </a:p>
        </p:txBody>
      </p:sp>
    </p:spTree>
    <p:extLst>
      <p:ext uri="{BB962C8B-B14F-4D97-AF65-F5344CB8AC3E}">
        <p14:creationId xmlns:p14="http://schemas.microsoft.com/office/powerpoint/2010/main" val="4086608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1620" t="10994" r="13950" b="5253"/>
          <a:stretch/>
        </p:blipFill>
        <p:spPr>
          <a:xfrm>
            <a:off x="1519310" y="0"/>
            <a:ext cx="10672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94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68087" y="185737"/>
            <a:ext cx="10018713" cy="1760629"/>
          </a:xfrm>
        </p:spPr>
        <p:txBody>
          <a:bodyPr>
            <a:normAutofit/>
          </a:bodyPr>
          <a:lstStyle/>
          <a:p>
            <a:r>
              <a:rPr lang="ar-KW" sz="6600" b="1" dirty="0">
                <a:cs typeface="ALAWI-3-8" pitchFamily="2" charset="-78"/>
              </a:rPr>
              <a:t>سؤال ؟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" t="5111" r="2807" b="7878"/>
          <a:stretch/>
        </p:blipFill>
        <p:spPr>
          <a:xfrm>
            <a:off x="3239388" y="1554480"/>
            <a:ext cx="6476112" cy="5303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64450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470455" y="1499276"/>
            <a:ext cx="10018713" cy="3765452"/>
          </a:xfrm>
        </p:spPr>
        <p:txBody>
          <a:bodyPr>
            <a:normAutofit/>
          </a:bodyPr>
          <a:lstStyle/>
          <a:p>
            <a:r>
              <a:rPr lang="ar-KW" sz="4800" b="1" dirty="0"/>
              <a:t>أي نوع من مهارات التفكير الناقد استخدمت في النشاط 3؟ </a:t>
            </a:r>
          </a:p>
        </p:txBody>
      </p:sp>
    </p:spTree>
    <p:extLst>
      <p:ext uri="{BB962C8B-B14F-4D97-AF65-F5344CB8AC3E}">
        <p14:creationId xmlns:p14="http://schemas.microsoft.com/office/powerpoint/2010/main" val="109434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53583" y="2057399"/>
            <a:ext cx="10018713" cy="3124201"/>
          </a:xfrm>
        </p:spPr>
        <p:txBody>
          <a:bodyPr>
            <a:normAutofit/>
          </a:bodyPr>
          <a:lstStyle/>
          <a:p>
            <a:r>
              <a:rPr lang="ar-KW" sz="3600" b="1" dirty="0"/>
              <a:t>استخدم استراتيجية تعلم نشط لتعزيز النشاط </a:t>
            </a:r>
          </a:p>
          <a:p>
            <a:pPr marL="0" indent="0">
              <a:buNone/>
            </a:pPr>
            <a:r>
              <a:rPr lang="ar-KW" sz="3600" b="1" dirty="0" smtClean="0"/>
              <a:t> (</a:t>
            </a:r>
            <a:r>
              <a:rPr lang="ar-KW" sz="3600" b="1" dirty="0"/>
              <a:t>يمكن استخدام استراتيجية لعب الأدوار </a:t>
            </a:r>
            <a:r>
              <a:rPr lang="ar-KW" sz="3600" b="1" dirty="0" smtClean="0"/>
              <a:t>).</a:t>
            </a:r>
            <a:endParaRPr lang="ar-KW" sz="3600" b="1" dirty="0"/>
          </a:p>
        </p:txBody>
      </p:sp>
    </p:spTree>
    <p:extLst>
      <p:ext uri="{BB962C8B-B14F-4D97-AF65-F5344CB8AC3E}">
        <p14:creationId xmlns:p14="http://schemas.microsoft.com/office/powerpoint/2010/main" val="1761416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>
          <a:xfrm>
            <a:off x="2429558" y="271464"/>
            <a:ext cx="7752797" cy="6357936"/>
            <a:chOff x="557831" y="2175453"/>
            <a:chExt cx="2183534" cy="2497579"/>
          </a:xfrm>
        </p:grpSpPr>
        <p:pic>
          <p:nvPicPr>
            <p:cNvPr id="5" name="Picture 2" descr="http://img.click.in/classifieds/images/72/14_7_2014_17_18_31_hnsf3c11jpp2o7u37mbcj1f7p7_o59zvx2j1a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7831" y="2175453"/>
              <a:ext cx="2183534" cy="194216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6" name="Rounded Rectangle 4"/>
            <p:cNvSpPr/>
            <p:nvPr/>
          </p:nvSpPr>
          <p:spPr>
            <a:xfrm>
              <a:off x="596766" y="4182145"/>
              <a:ext cx="2050181" cy="490887"/>
            </a:xfrm>
            <a:prstGeom prst="roundRect">
              <a:avLst/>
            </a:prstGeom>
            <a:ln w="76200"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KW" sz="5400" dirty="0">
                  <a:solidFill>
                    <a:schemeClr val="tx1"/>
                  </a:soli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</a:effectLst>
                  <a:cs typeface="PT Bold Heading" panose="02010400000000000000" pitchFamily="2" charset="-78"/>
                </a:rPr>
                <a:t>تمرين</a:t>
              </a:r>
              <a:endParaRPr lang="ar-KW" dirty="0"/>
            </a:p>
          </p:txBody>
        </p:sp>
      </p:grpSp>
    </p:spTree>
    <p:extLst>
      <p:ext uri="{BB962C8B-B14F-4D97-AF65-F5344CB8AC3E}">
        <p14:creationId xmlns:p14="http://schemas.microsoft.com/office/powerpoint/2010/main" val="804632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2856964" y="1922993"/>
            <a:ext cx="8574622" cy="2616199"/>
          </a:xfrm>
        </p:spPr>
        <p:txBody>
          <a:bodyPr>
            <a:normAutofit fontScale="90000"/>
          </a:bodyPr>
          <a:lstStyle/>
          <a:p>
            <a:pPr algn="ctr"/>
            <a:r>
              <a:rPr lang="ar-KW" dirty="0">
                <a:solidFill>
                  <a:srgbClr val="FF0000"/>
                </a:solidFill>
                <a:cs typeface="Malik Lt BT" pitchFamily="2" charset="-78"/>
              </a:rPr>
              <a:t> (ماذا تعلمت )</a:t>
            </a:r>
            <a:br>
              <a:rPr lang="ar-KW" dirty="0">
                <a:solidFill>
                  <a:srgbClr val="FF0000"/>
                </a:solidFill>
                <a:cs typeface="Malik Lt BT" pitchFamily="2" charset="-78"/>
              </a:rPr>
            </a:br>
            <a:r>
              <a:rPr lang="ar-KW" dirty="0">
                <a:solidFill>
                  <a:srgbClr val="FF0000"/>
                </a:solidFill>
                <a:cs typeface="Malik Lt BT" pitchFamily="2" charset="-78"/>
              </a:rPr>
              <a:t/>
            </a:r>
            <a:br>
              <a:rPr lang="ar-KW" dirty="0">
                <a:solidFill>
                  <a:srgbClr val="FF0000"/>
                </a:solidFill>
                <a:cs typeface="Malik Lt BT" pitchFamily="2" charset="-78"/>
              </a:rPr>
            </a:br>
            <a:r>
              <a:rPr lang="ar-KW" dirty="0">
                <a:cs typeface="Malik Lt BT" pitchFamily="2" charset="-78"/>
              </a:rPr>
              <a:t>صمم نشاط تعزيزي باختيار أحد أنواع استراتيجيات </a:t>
            </a:r>
            <a:br>
              <a:rPr lang="ar-KW" dirty="0">
                <a:cs typeface="Malik Lt BT" pitchFamily="2" charset="-78"/>
              </a:rPr>
            </a:br>
            <a:r>
              <a:rPr lang="ar-KW" dirty="0">
                <a:cs typeface="Malik Lt BT" pitchFamily="2" charset="-78"/>
              </a:rPr>
              <a:t>التعلم النشط ...</a:t>
            </a:r>
          </a:p>
        </p:txBody>
      </p:sp>
    </p:spTree>
    <p:extLst>
      <p:ext uri="{BB962C8B-B14F-4D97-AF65-F5344CB8AC3E}">
        <p14:creationId xmlns:p14="http://schemas.microsoft.com/office/powerpoint/2010/main" val="43355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132735"/>
            <a:ext cx="8736303" cy="65335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266835" y="2396784"/>
            <a:ext cx="10660582" cy="114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r" defTabSz="457200" rtl="1" eaLnBrk="0" latinLnBrk="0" hangingPunct="0">
              <a:spcBef>
                <a:spcPct val="0"/>
              </a:spcBef>
              <a:buNone/>
              <a:defRPr sz="6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742950" indent="-285750" rtl="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rtl="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rtl="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rtl="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ar-KW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PT Bold Heading" panose="02010400000000000000" pitchFamily="2" charset="-78"/>
              </a:rPr>
              <a:t/>
            </a:r>
            <a:br>
              <a:rPr lang="ar-KW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PT Bold Heading" panose="02010400000000000000" pitchFamily="2" charset="-78"/>
              </a:rPr>
            </a:br>
            <a:r>
              <a:rPr lang="ar-KW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PT Bold Heading" panose="02010400000000000000" pitchFamily="2" charset="-78"/>
              </a:rPr>
              <a:t/>
            </a:r>
            <a:br>
              <a:rPr lang="ar-KW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PT Bold Heading" panose="02010400000000000000" pitchFamily="2" charset="-78"/>
              </a:rPr>
            </a:br>
            <a:r>
              <a:rPr lang="ar-KW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PT Bold Heading" panose="02010400000000000000" pitchFamily="2" charset="-78"/>
              </a:rPr>
              <a:t>خطة توطين التدريب للمنهج</a:t>
            </a:r>
          </a:p>
          <a:p>
            <a:pPr algn="ctr" eaLnBrk="1" hangingPunct="1">
              <a:defRPr/>
            </a:pPr>
            <a:r>
              <a:rPr lang="ar-KW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PT Bold Heading" panose="02010400000000000000" pitchFamily="2" charset="-78"/>
              </a:rPr>
              <a:t> الوطني</a:t>
            </a:r>
          </a:p>
          <a:p>
            <a:pPr algn="ctr" eaLnBrk="1" hangingPunct="1">
              <a:defRPr/>
            </a:pPr>
            <a:r>
              <a:rPr lang="ar-KW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PT Bold Heading" panose="02010400000000000000" pitchFamily="2" charset="-78"/>
              </a:rPr>
              <a:t> القائم على الكفايات للصف الأول</a:t>
            </a:r>
          </a:p>
          <a:p>
            <a:pPr algn="ctr" eaLnBrk="1" hangingPunct="1">
              <a:defRPr/>
            </a:pPr>
            <a:r>
              <a:rPr lang="ar-KW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PT Bold Heading" panose="02010400000000000000" pitchFamily="2" charset="-78"/>
              </a:rPr>
              <a:t> و الثاني الابتدائي</a:t>
            </a:r>
            <a:r>
              <a:rPr lang="ar-KW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PT Bold Heading" panose="02010400000000000000" pitchFamily="2" charset="-78"/>
              </a:rPr>
              <a:t/>
            </a:r>
            <a:br>
              <a:rPr lang="ar-KW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PT Bold Heading" panose="02010400000000000000" pitchFamily="2" charset="-78"/>
              </a:rPr>
            </a:br>
            <a:endParaRPr lang="ar-KW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PT Bold Heading" panose="02010400000000000000" pitchFamily="2" charset="-78"/>
            </a:endParaRPr>
          </a:p>
          <a:p>
            <a:pPr algn="ctr" eaLnBrk="1" hangingPunct="1">
              <a:defRPr/>
            </a:pPr>
            <a:endParaRPr lang="ar-KW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ar-KW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PT Bold Heading" panose="02010400000000000000" pitchFamily="2" charset="-78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5504007" y="4142147"/>
            <a:ext cx="418623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KW" sz="3600" dirty="0">
              <a:latin typeface="GE Asifa Bold" pitchFamily="50" charset="-78"/>
              <a:ea typeface="GE Asifa Bold" pitchFamily="50" charset="-78"/>
              <a:cs typeface="GE Asifa Bold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7714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4" name="Picture 2" descr="http://img.click.in/classifieds/images/72/14_7_2014_17_18_31_hnsf3c11jpp2o7u37mbcj1f7p7_o59zvx2j1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1126" y="654229"/>
            <a:ext cx="7279317" cy="4255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Rounded Rectangle 4"/>
          <p:cNvSpPr/>
          <p:nvPr/>
        </p:nvSpPr>
        <p:spPr>
          <a:xfrm>
            <a:off x="3051126" y="4909517"/>
            <a:ext cx="7279317" cy="1249621"/>
          </a:xfrm>
          <a:prstGeom prst="roundRect">
            <a:avLst/>
          </a:prstGeom>
          <a:ln w="762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5400" dirty="0">
                <a:solidFill>
                  <a:schemeClr val="tx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cs typeface="PT Bold Heading" panose="02010400000000000000" pitchFamily="2" charset="-78"/>
              </a:rPr>
              <a:t>تمرين</a:t>
            </a:r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42015732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359619" y="1794162"/>
            <a:ext cx="10018713" cy="3124201"/>
          </a:xfrm>
        </p:spPr>
        <p:txBody>
          <a:bodyPr>
            <a:normAutofit/>
          </a:bodyPr>
          <a:lstStyle/>
          <a:p>
            <a:pPr algn="just"/>
            <a:r>
              <a:rPr lang="ar-KW" sz="4800" b="1" dirty="0"/>
              <a:t>صمم ورقة عمل للأعلى من </a:t>
            </a:r>
            <a:r>
              <a:rPr lang="ar-KW" sz="4800" b="1" dirty="0" smtClean="0"/>
              <a:t>المعيار. </a:t>
            </a:r>
            <a:endParaRPr lang="ar-KW" sz="4800" dirty="0"/>
          </a:p>
        </p:txBody>
      </p:sp>
    </p:spTree>
    <p:extLst>
      <p:ext uri="{BB962C8B-B14F-4D97-AF65-F5344CB8AC3E}">
        <p14:creationId xmlns:p14="http://schemas.microsoft.com/office/powerpoint/2010/main" val="10761002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2928401" y="3319975"/>
            <a:ext cx="8574622" cy="1319229"/>
          </a:xfrm>
        </p:spPr>
        <p:txBody>
          <a:bodyPr>
            <a:normAutofit fontScale="90000"/>
          </a:bodyPr>
          <a:lstStyle/>
          <a:p>
            <a:pPr algn="ctr"/>
            <a:r>
              <a:rPr lang="ar-KW" dirty="0">
                <a:cs typeface="Malik Lt BT" pitchFamily="2" charset="-78"/>
              </a:rPr>
              <a:t/>
            </a:r>
            <a:br>
              <a:rPr lang="ar-KW" dirty="0">
                <a:cs typeface="Malik Lt BT" pitchFamily="2" charset="-78"/>
              </a:rPr>
            </a:br>
            <a:r>
              <a:rPr lang="ar-KW" dirty="0">
                <a:cs typeface="Malik Lt BT" pitchFamily="2" charset="-78"/>
              </a:rPr>
              <a:t/>
            </a:r>
            <a:br>
              <a:rPr lang="ar-KW" dirty="0">
                <a:cs typeface="Malik Lt BT" pitchFamily="2" charset="-78"/>
              </a:rPr>
            </a:br>
            <a:endParaRPr lang="ar-KW" dirty="0">
              <a:cs typeface="Malik Lt BT" pitchFamily="2" charset="-78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 cstate="print"/>
          <a:srcRect l="14654" t="10032" r="13231" b="5004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589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12446" y="3074963"/>
            <a:ext cx="10018713" cy="3124201"/>
          </a:xfrm>
        </p:spPr>
        <p:txBody>
          <a:bodyPr>
            <a:normAutofit/>
          </a:bodyPr>
          <a:lstStyle/>
          <a:p>
            <a:r>
              <a:rPr lang="ar-KW" sz="4000" b="1" dirty="0"/>
              <a:t>أي نوع من أنواع التفكير تم استخدامه في النشاط التحفيزي ؟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" t="5111" r="2807" b="7878"/>
          <a:stretch/>
        </p:blipFill>
        <p:spPr>
          <a:xfrm>
            <a:off x="1298047" y="0"/>
            <a:ext cx="4103947" cy="34805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مربع نص 4"/>
          <p:cNvSpPr txBox="1"/>
          <p:nvPr/>
        </p:nvSpPr>
        <p:spPr>
          <a:xfrm>
            <a:off x="5767754" y="1083212"/>
            <a:ext cx="460013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6000" b="1" dirty="0">
                <a:solidFill>
                  <a:srgbClr val="FF0000"/>
                </a:solidFill>
              </a:rPr>
              <a:t>سؤال ؟؟</a:t>
            </a:r>
          </a:p>
        </p:txBody>
      </p:sp>
    </p:spTree>
    <p:extLst>
      <p:ext uri="{BB962C8B-B14F-4D97-AF65-F5344CB8AC3E}">
        <p14:creationId xmlns:p14="http://schemas.microsoft.com/office/powerpoint/2010/main" val="28328511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695325" y="1583786"/>
            <a:ext cx="10018713" cy="3124201"/>
          </a:xfrm>
        </p:spPr>
        <p:txBody>
          <a:bodyPr>
            <a:normAutofit/>
          </a:bodyPr>
          <a:lstStyle/>
          <a:p>
            <a:r>
              <a:rPr lang="ar-KW" sz="4000" b="1" dirty="0"/>
              <a:t>اقترح نشاط تحفيزي بديل باستخدام </a:t>
            </a:r>
            <a:r>
              <a:rPr lang="ar-KW" sz="4000" b="1" dirty="0" smtClean="0"/>
              <a:t>أحد </a:t>
            </a:r>
            <a:r>
              <a:rPr lang="ar-KW" sz="4000" b="1" dirty="0"/>
              <a:t>استراتيجيات التعلم </a:t>
            </a:r>
            <a:r>
              <a:rPr lang="ar-KW" sz="4000" b="1" dirty="0" smtClean="0"/>
              <a:t>النشط. </a:t>
            </a:r>
            <a:endParaRPr lang="ar-KW" sz="4000" b="1" dirty="0"/>
          </a:p>
        </p:txBody>
      </p:sp>
    </p:spTree>
    <p:extLst>
      <p:ext uri="{BB962C8B-B14F-4D97-AF65-F5344CB8AC3E}">
        <p14:creationId xmlns:p14="http://schemas.microsoft.com/office/powerpoint/2010/main" val="18690187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dirty="0"/>
              <a:t>اربط بين ما تشاهده في الصور التي أمامك ؟</a:t>
            </a:r>
          </a:p>
        </p:txBody>
      </p:sp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2094864"/>
              </p:ext>
            </p:extLst>
          </p:nvPr>
        </p:nvGraphicFramePr>
        <p:xfrm>
          <a:off x="6639951" y="2667000"/>
          <a:ext cx="4863074" cy="346651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431537">
                  <a:extLst>
                    <a:ext uri="{9D8B030D-6E8A-4147-A177-3AD203B41FA5}">
                      <a16:colId xmlns:a16="http://schemas.microsoft.com/office/drawing/2014/main" xmlns="" val="796115851"/>
                    </a:ext>
                  </a:extLst>
                </a:gridCol>
                <a:gridCol w="2431537">
                  <a:extLst>
                    <a:ext uri="{9D8B030D-6E8A-4147-A177-3AD203B41FA5}">
                      <a16:colId xmlns:a16="http://schemas.microsoft.com/office/drawing/2014/main" xmlns="" val="245916609"/>
                    </a:ext>
                  </a:extLst>
                </a:gridCol>
              </a:tblGrid>
              <a:tr h="3466514"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84278045"/>
                  </a:ext>
                </a:extLst>
              </a:tr>
            </a:tbl>
          </a:graphicData>
        </a:graphic>
      </p:graphicFrame>
      <p:graphicFrame>
        <p:nvGraphicFramePr>
          <p:cNvPr id="6" name="عنصر نائب للمحتوى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7720170"/>
              </p:ext>
            </p:extLst>
          </p:nvPr>
        </p:nvGraphicFramePr>
        <p:xfrm>
          <a:off x="1362221" y="2667000"/>
          <a:ext cx="4863074" cy="346651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431537">
                  <a:extLst>
                    <a:ext uri="{9D8B030D-6E8A-4147-A177-3AD203B41FA5}">
                      <a16:colId xmlns:a16="http://schemas.microsoft.com/office/drawing/2014/main" xmlns="" val="796115851"/>
                    </a:ext>
                  </a:extLst>
                </a:gridCol>
                <a:gridCol w="2431537">
                  <a:extLst>
                    <a:ext uri="{9D8B030D-6E8A-4147-A177-3AD203B41FA5}">
                      <a16:colId xmlns:a16="http://schemas.microsoft.com/office/drawing/2014/main" xmlns="" val="245916609"/>
                    </a:ext>
                  </a:extLst>
                </a:gridCol>
              </a:tblGrid>
              <a:tr h="3466514"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84278045"/>
                  </a:ext>
                </a:extLst>
              </a:tr>
            </a:tbl>
          </a:graphicData>
        </a:graphic>
      </p:graphicFrame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" t="5111" r="2807" b="7878"/>
          <a:stretch/>
        </p:blipFill>
        <p:spPr>
          <a:xfrm>
            <a:off x="1631853" y="2855742"/>
            <a:ext cx="1887244" cy="28698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8763" y="2855742"/>
            <a:ext cx="1755606" cy="3137095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7683" y="2855741"/>
            <a:ext cx="1901483" cy="3137095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97218" y="2744372"/>
            <a:ext cx="1885071" cy="331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326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عنصر نائب للمحتوى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1874" t="12795" r="14457" b="4352"/>
          <a:stretch/>
        </p:blipFill>
        <p:spPr>
          <a:xfrm>
            <a:off x="126610" y="0"/>
            <a:ext cx="11816862" cy="6858000"/>
          </a:xfrm>
          <a:prstGeom prst="rect">
            <a:avLst/>
          </a:prstGeom>
        </p:spPr>
      </p:pic>
      <p:sp>
        <p:nvSpPr>
          <p:cNvPr id="7" name="مربع نص 6"/>
          <p:cNvSpPr txBox="1"/>
          <p:nvPr/>
        </p:nvSpPr>
        <p:spPr>
          <a:xfrm>
            <a:off x="4487594" y="1364566"/>
            <a:ext cx="308082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dirty="0">
                <a:solidFill>
                  <a:schemeClr val="accent1">
                    <a:lumMod val="75000"/>
                  </a:schemeClr>
                </a:solidFill>
              </a:rPr>
              <a:t>يفضل استخدام استراتيجية التعلم التعاوني </a:t>
            </a:r>
          </a:p>
        </p:txBody>
      </p:sp>
    </p:spTree>
    <p:extLst>
      <p:ext uri="{BB962C8B-B14F-4D97-AF65-F5344CB8AC3E}">
        <p14:creationId xmlns:p14="http://schemas.microsoft.com/office/powerpoint/2010/main" val="2606684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عنصر نائب للمحتوى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3899" t="13246" r="12179" b="39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389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>
          <a:xfrm>
            <a:off x="2429558" y="271464"/>
            <a:ext cx="7752797" cy="6357936"/>
            <a:chOff x="557831" y="2175453"/>
            <a:chExt cx="2183534" cy="2497579"/>
          </a:xfrm>
        </p:grpSpPr>
        <p:pic>
          <p:nvPicPr>
            <p:cNvPr id="5" name="Picture 2" descr="http://img.click.in/classifieds/images/72/14_7_2014_17_18_31_hnsf3c11jpp2o7u37mbcj1f7p7_o59zvx2j1a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7831" y="2175453"/>
              <a:ext cx="2183534" cy="194216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6" name="Rounded Rectangle 4"/>
            <p:cNvSpPr/>
            <p:nvPr/>
          </p:nvSpPr>
          <p:spPr>
            <a:xfrm>
              <a:off x="596766" y="4182145"/>
              <a:ext cx="2050181" cy="490887"/>
            </a:xfrm>
            <a:prstGeom prst="roundRect">
              <a:avLst/>
            </a:prstGeom>
            <a:ln w="76200"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KW" sz="5400" dirty="0">
                  <a:solidFill>
                    <a:schemeClr val="tx1"/>
                  </a:soli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</a:effectLst>
                  <a:cs typeface="PT Bold Heading" panose="02010400000000000000" pitchFamily="2" charset="-78"/>
                </a:rPr>
                <a:t>تمرين</a:t>
              </a:r>
              <a:endParaRPr lang="ar-KW" dirty="0"/>
            </a:p>
          </p:txBody>
        </p:sp>
      </p:grpSp>
    </p:spTree>
    <p:extLst>
      <p:ext uri="{BB962C8B-B14F-4D97-AF65-F5344CB8AC3E}">
        <p14:creationId xmlns:p14="http://schemas.microsoft.com/office/powerpoint/2010/main" val="19526667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3014127" y="2965980"/>
            <a:ext cx="8574622" cy="2616199"/>
          </a:xfrm>
        </p:spPr>
        <p:txBody>
          <a:bodyPr>
            <a:normAutofit fontScale="90000"/>
          </a:bodyPr>
          <a:lstStyle/>
          <a:p>
            <a:pPr algn="ctr"/>
            <a:r>
              <a:rPr lang="ar-KW" dirty="0">
                <a:latin typeface="Hacen Casablanca Heavy" panose="02000000000000000000" pitchFamily="2" charset="-78"/>
                <a:cs typeface="Hacen Casablanca Heavy" panose="02000000000000000000" pitchFamily="2" charset="-78"/>
              </a:rPr>
              <a:t> </a:t>
            </a:r>
            <a:br>
              <a:rPr lang="ar-KW" dirty="0">
                <a:latin typeface="Hacen Casablanca Heavy" panose="02000000000000000000" pitchFamily="2" charset="-78"/>
                <a:cs typeface="Hacen Casablanca Heavy" panose="02000000000000000000" pitchFamily="2" charset="-78"/>
              </a:rPr>
            </a:br>
            <a:r>
              <a:rPr lang="ar-KW" dirty="0">
                <a:latin typeface="Hacen Casablanca Heavy" panose="02000000000000000000" pitchFamily="2" charset="-78"/>
                <a:cs typeface="Hacen Casablanca Heavy" panose="02000000000000000000" pitchFamily="2" charset="-78"/>
              </a:rPr>
              <a:t> </a:t>
            </a:r>
            <a:br>
              <a:rPr lang="ar-KW" dirty="0">
                <a:latin typeface="Hacen Casablanca Heavy" panose="02000000000000000000" pitchFamily="2" charset="-78"/>
                <a:cs typeface="Hacen Casablanca Heavy" panose="02000000000000000000" pitchFamily="2" charset="-78"/>
              </a:rPr>
            </a:br>
            <a:r>
              <a:rPr lang="ar-KW" dirty="0">
                <a:latin typeface="Hacen Casablanca Heavy" panose="02000000000000000000" pitchFamily="2" charset="-78"/>
                <a:cs typeface="Hacen Casablanca Heavy" panose="02000000000000000000" pitchFamily="2" charset="-78"/>
              </a:rPr>
              <a:t/>
            </a:r>
            <a:br>
              <a:rPr lang="ar-KW" dirty="0">
                <a:latin typeface="Hacen Casablanca Heavy" panose="02000000000000000000" pitchFamily="2" charset="-78"/>
                <a:cs typeface="Hacen Casablanca Heavy" panose="02000000000000000000" pitchFamily="2" charset="-78"/>
              </a:rPr>
            </a:br>
            <a:r>
              <a:rPr lang="ar-KW" dirty="0">
                <a:solidFill>
                  <a:srgbClr val="FF0000"/>
                </a:solidFill>
                <a:latin typeface="Hacen Casablanca Heavy" panose="02000000000000000000" pitchFamily="2" charset="-78"/>
                <a:cs typeface="Hacen Casablanca Heavy" panose="02000000000000000000" pitchFamily="2" charset="-78"/>
              </a:rPr>
              <a:t>(ماذا تعلمت )</a:t>
            </a:r>
            <a:br>
              <a:rPr lang="ar-KW" dirty="0">
                <a:solidFill>
                  <a:srgbClr val="FF0000"/>
                </a:solidFill>
                <a:latin typeface="Hacen Casablanca Heavy" panose="02000000000000000000" pitchFamily="2" charset="-78"/>
                <a:cs typeface="Hacen Casablanca Heavy" panose="02000000000000000000" pitchFamily="2" charset="-78"/>
              </a:rPr>
            </a:br>
            <a:r>
              <a:rPr lang="ar-KW" dirty="0">
                <a:latin typeface="Hacen Casablanca Heavy" panose="02000000000000000000" pitchFamily="2" charset="-78"/>
                <a:cs typeface="Hacen Casablanca Heavy" panose="02000000000000000000" pitchFamily="2" charset="-78"/>
              </a:rPr>
              <a:t/>
            </a:r>
            <a:br>
              <a:rPr lang="ar-KW" dirty="0">
                <a:latin typeface="Hacen Casablanca Heavy" panose="02000000000000000000" pitchFamily="2" charset="-78"/>
                <a:cs typeface="Hacen Casablanca Heavy" panose="02000000000000000000" pitchFamily="2" charset="-78"/>
              </a:rPr>
            </a:br>
            <a:r>
              <a:rPr lang="ar-KW" dirty="0">
                <a:latin typeface="Hacen Casablanca Heavy" panose="02000000000000000000" pitchFamily="2" charset="-78"/>
                <a:cs typeface="Hacen Casablanca Heavy" panose="02000000000000000000" pitchFamily="2" charset="-78"/>
              </a:rPr>
              <a:t>صمم نشاط تعزيزي باختيار أحد أنواع استراتيجيات التعلم النشط ...</a:t>
            </a:r>
            <a:br>
              <a:rPr lang="ar-KW" dirty="0">
                <a:latin typeface="Hacen Casablanca Heavy" panose="02000000000000000000" pitchFamily="2" charset="-78"/>
                <a:cs typeface="Hacen Casablanca Heavy" panose="02000000000000000000" pitchFamily="2" charset="-78"/>
              </a:rPr>
            </a:br>
            <a:endParaRPr lang="ar-KW" dirty="0">
              <a:latin typeface="Hacen Casablanca Heavy" panose="02000000000000000000" pitchFamily="2" charset="-78"/>
              <a:cs typeface="Hacen Casablanca Heavy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5193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922" y="914400"/>
            <a:ext cx="3768824" cy="5943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734" y="1076690"/>
            <a:ext cx="3973555" cy="5253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مربع نص 1"/>
          <p:cNvSpPr txBox="1"/>
          <p:nvPr/>
        </p:nvSpPr>
        <p:spPr>
          <a:xfrm>
            <a:off x="4543864" y="428573"/>
            <a:ext cx="526131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4800" b="1" dirty="0">
                <a:solidFill>
                  <a:srgbClr val="FF0000"/>
                </a:solidFill>
              </a:rPr>
              <a:t>قوانين اللقاء</a:t>
            </a:r>
          </a:p>
        </p:txBody>
      </p:sp>
    </p:spTree>
    <p:extLst>
      <p:ext uri="{BB962C8B-B14F-4D97-AF65-F5344CB8AC3E}">
        <p14:creationId xmlns:p14="http://schemas.microsoft.com/office/powerpoint/2010/main" val="374930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/>
          <p:cNvGrpSpPr/>
          <p:nvPr/>
        </p:nvGrpSpPr>
        <p:grpSpPr>
          <a:xfrm>
            <a:off x="2429558" y="271464"/>
            <a:ext cx="7752797" cy="6357936"/>
            <a:chOff x="557831" y="2175453"/>
            <a:chExt cx="2183534" cy="2497579"/>
          </a:xfrm>
        </p:grpSpPr>
        <p:pic>
          <p:nvPicPr>
            <p:cNvPr id="7" name="Picture 2" descr="http://img.click.in/classifieds/images/72/14_7_2014_17_18_31_hnsf3c11jpp2o7u37mbcj1f7p7_o59zvx2j1a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7831" y="2175453"/>
              <a:ext cx="2183534" cy="194216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8" name="Rounded Rectangle 4"/>
            <p:cNvSpPr/>
            <p:nvPr/>
          </p:nvSpPr>
          <p:spPr>
            <a:xfrm>
              <a:off x="596766" y="4182145"/>
              <a:ext cx="2050181" cy="490887"/>
            </a:xfrm>
            <a:prstGeom prst="roundRect">
              <a:avLst/>
            </a:prstGeom>
            <a:ln w="76200"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KW" sz="5400" dirty="0">
                  <a:solidFill>
                    <a:schemeClr val="tx1"/>
                  </a:soli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</a:effectLst>
                  <a:cs typeface="PT Bold Heading" panose="02010400000000000000" pitchFamily="2" charset="-78"/>
                </a:rPr>
                <a:t>تمرين</a:t>
              </a:r>
              <a:endParaRPr lang="ar-KW" dirty="0"/>
            </a:p>
          </p:txBody>
        </p:sp>
      </p:grpSp>
    </p:spTree>
    <p:extLst>
      <p:ext uri="{BB962C8B-B14F-4D97-AF65-F5344CB8AC3E}">
        <p14:creationId xmlns:p14="http://schemas.microsoft.com/office/powerpoint/2010/main" val="35451104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415038" y="2015836"/>
            <a:ext cx="10018713" cy="3124201"/>
          </a:xfrm>
        </p:spPr>
        <p:txBody>
          <a:bodyPr>
            <a:normAutofit/>
          </a:bodyPr>
          <a:lstStyle/>
          <a:p>
            <a:r>
              <a:rPr lang="ar-KW" sz="3600" b="1" dirty="0"/>
              <a:t>صمم ورقة عمل للأعلى من </a:t>
            </a:r>
            <a:r>
              <a:rPr lang="ar-KW" sz="3600" b="1" dirty="0" smtClean="0"/>
              <a:t>المعيار. </a:t>
            </a:r>
            <a:endParaRPr lang="ar-KW" sz="3600" b="1" dirty="0"/>
          </a:p>
          <a:p>
            <a:endParaRPr lang="ar-KW" sz="3600" b="1" dirty="0"/>
          </a:p>
        </p:txBody>
      </p:sp>
    </p:spTree>
    <p:extLst>
      <p:ext uri="{BB962C8B-B14F-4D97-AF65-F5344CB8AC3E}">
        <p14:creationId xmlns:p14="http://schemas.microsoft.com/office/powerpoint/2010/main" val="20559161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4" descr="تجارب علمية 0148"/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5262033" y="1460336"/>
            <a:ext cx="6240990" cy="3503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84311" y="1559850"/>
            <a:ext cx="3333495" cy="3504520"/>
          </a:xfrm>
        </p:spPr>
        <p:txBody>
          <a:bodyPr>
            <a:normAutofit/>
          </a:bodyPr>
          <a:lstStyle/>
          <a:p>
            <a:pPr algn="r">
              <a:lnSpc>
                <a:spcPct val="80000"/>
              </a:lnSpc>
            </a:pPr>
            <a:r>
              <a:rPr lang="ar-KW" sz="2800" b="1" dirty="0"/>
              <a:t>ذكرت ليلى أن فصول السنة تحدث بسبب دوران الأرض حول نفسها ،وضح الخطأ الذي وقعت به ليلى باستخدام الأسلوب </a:t>
            </a:r>
            <a:r>
              <a:rPr lang="ar-KW" sz="2800" b="1" dirty="0" smtClean="0"/>
              <a:t>العلمي.</a:t>
            </a:r>
            <a:r>
              <a:rPr lang="ar-KW" sz="2800" b="1" dirty="0"/>
              <a:t/>
            </a:r>
            <a:br>
              <a:rPr lang="ar-KW" sz="2800" b="1" dirty="0"/>
            </a:br>
            <a:endParaRPr lang="ar-KW" sz="2800" b="1" dirty="0"/>
          </a:p>
        </p:txBody>
      </p:sp>
    </p:spTree>
    <p:extLst>
      <p:ext uri="{BB962C8B-B14F-4D97-AF65-F5344CB8AC3E}">
        <p14:creationId xmlns:p14="http://schemas.microsoft.com/office/powerpoint/2010/main" val="33562678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dirty="0"/>
              <a:t>من الدوران التالي سوف تحدث ...........</a:t>
            </a:r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1674" y="2757268"/>
            <a:ext cx="8482818" cy="326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905361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dirty="0"/>
              <a:t>لاحظ الجدول ثم اكتب الرقم في الفراغ المناسب </a:t>
            </a:r>
          </a:p>
        </p:txBody>
      </p:sp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8660297"/>
              </p:ext>
            </p:extLst>
          </p:nvPr>
        </p:nvGraphicFramePr>
        <p:xfrm>
          <a:off x="1475849" y="2301241"/>
          <a:ext cx="10018713" cy="324143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339571">
                  <a:extLst>
                    <a:ext uri="{9D8B030D-6E8A-4147-A177-3AD203B41FA5}">
                      <a16:colId xmlns:a16="http://schemas.microsoft.com/office/drawing/2014/main" xmlns="" val="4214526101"/>
                    </a:ext>
                  </a:extLst>
                </a:gridCol>
                <a:gridCol w="3339571">
                  <a:extLst>
                    <a:ext uri="{9D8B030D-6E8A-4147-A177-3AD203B41FA5}">
                      <a16:colId xmlns:a16="http://schemas.microsoft.com/office/drawing/2014/main" xmlns="" val="733224768"/>
                    </a:ext>
                  </a:extLst>
                </a:gridCol>
                <a:gridCol w="3339571">
                  <a:extLst>
                    <a:ext uri="{9D8B030D-6E8A-4147-A177-3AD203B41FA5}">
                      <a16:colId xmlns:a16="http://schemas.microsoft.com/office/drawing/2014/main" xmlns="" val="2247955326"/>
                    </a:ext>
                  </a:extLst>
                </a:gridCol>
              </a:tblGrid>
              <a:tr h="1620715"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28853451"/>
                  </a:ext>
                </a:extLst>
              </a:tr>
              <a:tr h="1620715"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08539067"/>
                  </a:ext>
                </a:extLst>
              </a:tr>
            </a:tbl>
          </a:graphicData>
        </a:graphic>
      </p:graphicFrame>
      <p:sp>
        <p:nvSpPr>
          <p:cNvPr id="5" name="مربع نص 4"/>
          <p:cNvSpPr txBox="1"/>
          <p:nvPr/>
        </p:nvSpPr>
        <p:spPr>
          <a:xfrm>
            <a:off x="9580098" y="3556221"/>
            <a:ext cx="604911" cy="3798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dirty="0"/>
              <a:t>1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6175717" y="3602975"/>
            <a:ext cx="61897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dirty="0"/>
              <a:t>2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2926080" y="3622180"/>
            <a:ext cx="562708" cy="3798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dirty="0"/>
              <a:t>3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9706708" y="5189193"/>
            <a:ext cx="47830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dirty="0"/>
              <a:t>4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6175717" y="5110649"/>
            <a:ext cx="4220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dirty="0"/>
              <a:t>5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2926080" y="5185621"/>
            <a:ext cx="37982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dirty="0"/>
              <a:t>6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4867422" y="5880295"/>
            <a:ext cx="60350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dirty="0"/>
              <a:t>نلبسها في فصل الشتاء  ..............................................</a:t>
            </a:r>
          </a:p>
        </p:txBody>
      </p:sp>
      <p:sp>
        <p:nvSpPr>
          <p:cNvPr id="13" name="مربع نص 12"/>
          <p:cNvSpPr txBox="1"/>
          <p:nvPr/>
        </p:nvSpPr>
        <p:spPr>
          <a:xfrm>
            <a:off x="4740812" y="6338615"/>
            <a:ext cx="61616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dirty="0"/>
              <a:t>نراها في فصل الشتاء ................................................</a:t>
            </a:r>
          </a:p>
        </p:txBody>
      </p:sp>
      <p:graphicFrame>
        <p:nvGraphicFramePr>
          <p:cNvPr id="1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773510"/>
              </p:ext>
            </p:extLst>
          </p:nvPr>
        </p:nvGraphicFramePr>
        <p:xfrm>
          <a:off x="9164436" y="2332258"/>
          <a:ext cx="1556238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9" name="Picture" r:id="rId3" imgW="1219200" imgH="1549400" progId="Word.Picture.8">
                  <p:embed/>
                </p:oleObj>
              </mc:Choice>
              <mc:Fallback>
                <p:oleObj name="Picture" r:id="rId3" imgW="1219200" imgH="1549400" progId="Word.Picture.8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4436" y="2332258"/>
                        <a:ext cx="1556238" cy="1223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5" descr="fsw1001"/>
          <p:cNvPicPr>
            <a:picLocks noChangeAspect="1" noChangeArrowheads="1"/>
          </p:cNvPicPr>
          <p:nvPr/>
        </p:nvPicPr>
        <p:blipFill>
          <a:blip r:embed="rId5" cstate="print">
            <a:grayscl/>
            <a:biLevel thresh="50000"/>
          </a:blip>
          <a:srcRect/>
          <a:stretch>
            <a:fillRect/>
          </a:stretch>
        </p:blipFill>
        <p:spPr bwMode="auto">
          <a:xfrm>
            <a:off x="2277647" y="4028721"/>
            <a:ext cx="1859574" cy="11569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aphicFrame>
        <p:nvGraphicFramePr>
          <p:cNvPr id="18" name="كائن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8266849"/>
              </p:ext>
            </p:extLst>
          </p:nvPr>
        </p:nvGraphicFramePr>
        <p:xfrm>
          <a:off x="2343467" y="2309984"/>
          <a:ext cx="1165225" cy="123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" name="Picture" r:id="rId6" imgW="2018983" imgH="1599059" progId="Word.Picture.8">
                  <p:embed/>
                </p:oleObj>
              </mc:Choice>
              <mc:Fallback>
                <p:oleObj name="Picture" r:id="rId6" imgW="2018983" imgH="1599059" progId="Word.Picture.8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3467" y="2309984"/>
                        <a:ext cx="1165225" cy="1235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صورة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339" y="4060907"/>
            <a:ext cx="1379806" cy="1385102"/>
          </a:xfrm>
          <a:prstGeom prst="rect">
            <a:avLst/>
          </a:prstGeom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63969" y="4043378"/>
            <a:ext cx="1267557" cy="114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صورة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969" y="2455164"/>
            <a:ext cx="1740693" cy="114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573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dirty="0"/>
              <a:t>اكتشف الخطأ في الرسم التالي ثم صححه مستعينا بالرسم </a:t>
            </a:r>
          </a:p>
        </p:txBody>
      </p:sp>
      <p:pic>
        <p:nvPicPr>
          <p:cNvPr id="3074" name="Picture 2" descr="https://upload.wikimedia.org/wikipedia/commons/thumb/2/29/Planet_axis_comparison.png/280px-Planet_axis_comparison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98" b="39173"/>
          <a:stretch/>
        </p:blipFill>
        <p:spPr bwMode="auto">
          <a:xfrm>
            <a:off x="4107766" y="2438400"/>
            <a:ext cx="4163680" cy="306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8059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506122" y="1"/>
            <a:ext cx="10018713" cy="1123072"/>
          </a:xfrm>
        </p:spPr>
        <p:txBody>
          <a:bodyPr/>
          <a:lstStyle/>
          <a:p>
            <a:r>
              <a:rPr lang="ar-KW" dirty="0"/>
              <a:t>من خلال الصور التالية قل لي قصة </a:t>
            </a:r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328" y="1499382"/>
            <a:ext cx="3529929" cy="2481775"/>
          </a:xfr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532" y="1499382"/>
            <a:ext cx="2451692" cy="2481775"/>
          </a:xfrm>
          <a:prstGeom prst="rect">
            <a:avLst/>
          </a:prstGeom>
        </p:spPr>
      </p:pic>
      <p:sp>
        <p:nvSpPr>
          <p:cNvPr id="8" name="AutoShape 2" descr="Image result for ‫صور رحلة مخيم بالبر‬‎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KW"/>
          </a:p>
        </p:txBody>
      </p:sp>
      <p:pic>
        <p:nvPicPr>
          <p:cNvPr id="7174" name="Picture 6" descr="http://www.m5zn.com/uploads3/2012/6/13/photo/061312160621v9x3f1aas580kak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122" y="1451318"/>
            <a:ext cx="3024553" cy="252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shababonaizah.com/uploaded/19_12891472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327" y="4199206"/>
            <a:ext cx="3529929" cy="265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photos.gograph.com/thumbs/CSP/CSP281/k2224099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37" y="4384428"/>
            <a:ext cx="4811151" cy="218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2990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28041" y="-190500"/>
            <a:ext cx="10018713" cy="1752599"/>
          </a:xfrm>
        </p:spPr>
        <p:txBody>
          <a:bodyPr/>
          <a:lstStyle/>
          <a:p>
            <a:r>
              <a:rPr lang="ar-KW" dirty="0"/>
              <a:t>اكتشف الخطأ في الرسم التالي ثم صححه</a:t>
            </a:r>
          </a:p>
        </p:txBody>
      </p:sp>
      <p:pic>
        <p:nvPicPr>
          <p:cNvPr id="8194" name="Picture 2" descr="http://www.arab-ency.com/servers/gallery/20060716-03195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3" t="10544" r="12716" b="8856"/>
          <a:stretch/>
        </p:blipFill>
        <p:spPr bwMode="auto">
          <a:xfrm>
            <a:off x="1786598" y="1950025"/>
            <a:ext cx="9439419" cy="410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5852160" y="1300488"/>
            <a:ext cx="16177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800" b="1" dirty="0"/>
              <a:t>ربيع 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9997780" y="2899061"/>
            <a:ext cx="103128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800" b="1" dirty="0"/>
              <a:t>شتاء 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1786598" y="2899061"/>
            <a:ext cx="113948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800" b="1" dirty="0"/>
              <a:t>صيف 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5556738" y="6181393"/>
            <a:ext cx="15474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800" b="1" dirty="0"/>
              <a:t>خريف</a:t>
            </a:r>
            <a:r>
              <a:rPr lang="ar-KW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56741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dirty="0">
                <a:solidFill>
                  <a:srgbClr val="FF0000"/>
                </a:solidFill>
              </a:rPr>
              <a:t>اكمل الفراغ خلال دقيقة واحدة </a:t>
            </a:r>
          </a:p>
        </p:txBody>
      </p:sp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3933369"/>
              </p:ext>
            </p:extLst>
          </p:nvPr>
        </p:nvGraphicFramePr>
        <p:xfrm>
          <a:off x="7582485" y="2667000"/>
          <a:ext cx="3920539" cy="391668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920539">
                  <a:extLst>
                    <a:ext uri="{9D8B030D-6E8A-4147-A177-3AD203B41FA5}">
                      <a16:colId xmlns:a16="http://schemas.microsoft.com/office/drawing/2014/main" xmlns="" val="3482344731"/>
                    </a:ext>
                  </a:extLst>
                </a:gridCol>
              </a:tblGrid>
              <a:tr h="1098289">
                <a:tc>
                  <a:txBody>
                    <a:bodyPr/>
                    <a:lstStyle/>
                    <a:p>
                      <a:pPr rtl="1"/>
                      <a:r>
                        <a:rPr lang="ar-KW" dirty="0"/>
                        <a:t>فصل ...................................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8242728"/>
                  </a:ext>
                </a:extLst>
              </a:tr>
              <a:tr h="2818391"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38103459"/>
                  </a:ext>
                </a:extLst>
              </a:tr>
            </a:tbl>
          </a:graphicData>
        </a:graphic>
      </p:graphicFrame>
      <p:graphicFrame>
        <p:nvGraphicFramePr>
          <p:cNvPr id="5" name="عنصر نائب للمحتوى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5331250"/>
              </p:ext>
            </p:extLst>
          </p:nvPr>
        </p:nvGraphicFramePr>
        <p:xfrm>
          <a:off x="2712719" y="2667000"/>
          <a:ext cx="3920539" cy="391668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920539">
                  <a:extLst>
                    <a:ext uri="{9D8B030D-6E8A-4147-A177-3AD203B41FA5}">
                      <a16:colId xmlns:a16="http://schemas.microsoft.com/office/drawing/2014/main" xmlns="" val="3482344731"/>
                    </a:ext>
                  </a:extLst>
                </a:gridCol>
              </a:tblGrid>
              <a:tr h="1098289">
                <a:tc>
                  <a:txBody>
                    <a:bodyPr/>
                    <a:lstStyle/>
                    <a:p>
                      <a:pPr rtl="1"/>
                      <a:r>
                        <a:rPr lang="ar-KW" dirty="0"/>
                        <a:t>فصل ...............................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8242728"/>
                  </a:ext>
                </a:extLst>
              </a:tr>
              <a:tr h="2818391"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38103459"/>
                  </a:ext>
                </a:extLst>
              </a:tr>
            </a:tbl>
          </a:graphicData>
        </a:graphic>
      </p:graphicFrame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3849" y="5264375"/>
            <a:ext cx="2087403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6574" y="3891915"/>
            <a:ext cx="1387093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0" descr="PE07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26369" y="3866515"/>
            <a:ext cx="1538654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2462" y="4103053"/>
            <a:ext cx="1274885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47391" y="3866515"/>
            <a:ext cx="1184121" cy="1292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fsw1001"/>
          <p:cNvPicPr>
            <a:picLocks noChangeAspect="1" noChangeArrowheads="1"/>
          </p:cNvPicPr>
          <p:nvPr/>
        </p:nvPicPr>
        <p:blipFill>
          <a:blip r:embed="rId7" cstate="print">
            <a:grayscl/>
            <a:biLevel thresh="50000"/>
          </a:blip>
          <a:srcRect/>
          <a:stretch>
            <a:fillRect/>
          </a:stretch>
        </p:blipFill>
        <p:spPr bwMode="auto">
          <a:xfrm>
            <a:off x="3866456" y="5449853"/>
            <a:ext cx="1859574" cy="106280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24230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mage.slidesharecdn.com/random-110523222959-phpapp02/95/communication-skills-57-728.jpg?cb=130619086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289" y="548639"/>
            <a:ext cx="9551963" cy="569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142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ytimg.com/vi/nqdqmiY72FI/maxresdefaul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3821" y="169767"/>
            <a:ext cx="3329643" cy="2497232"/>
          </a:xfrm>
          <a:prstGeom prst="roundRect">
            <a:avLst>
              <a:gd name="adj" fmla="val 4380"/>
            </a:avLst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عنصر نائب للمحتوى 3"/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>
          <a:xfrm>
            <a:off x="8205387" y="3201572"/>
            <a:ext cx="3297635" cy="266465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4102" name="Content Placeholder 4101"/>
          <p:cNvSpPr>
            <a:spLocks noGrp="1"/>
          </p:cNvSpPr>
          <p:nvPr>
            <p:ph idx="1"/>
          </p:nvPr>
        </p:nvSpPr>
        <p:spPr>
          <a:xfrm>
            <a:off x="1962612" y="3201572"/>
            <a:ext cx="2812386" cy="280533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ar-KW" sz="1800" dirty="0"/>
              <a:t>اذا لم تستطع شرح فكرتك لطفل عمره 6 سنوات فأنت نفسك لم تفهمها </a:t>
            </a:r>
            <a:r>
              <a:rPr lang="ar-KW" sz="1800" dirty="0" smtClean="0"/>
              <a:t>بعد.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4808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3899" t="22702" r="13698" b="7505"/>
          <a:stretch/>
        </p:blipFill>
        <p:spPr>
          <a:xfrm>
            <a:off x="0" y="-126609"/>
            <a:ext cx="12191999" cy="716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69" name="Freeform 6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70" name="Freeform 7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71" name="Freeform 8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72" name="Freeform 9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73" name="Freeform 10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74" name="Freeform 11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75" name="Rounded 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96000" y="648931"/>
            <a:ext cx="540702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https://project3g2.files.wordpress.com/2012/04/2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0"/>
          <a:stretch/>
        </p:blipFill>
        <p:spPr bwMode="auto">
          <a:xfrm>
            <a:off x="6434407" y="1011765"/>
            <a:ext cx="4744154" cy="454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4278928" cy="1752599"/>
          </a:xfrm>
        </p:spPr>
        <p:txBody>
          <a:bodyPr>
            <a:normAutofit/>
          </a:bodyPr>
          <a:lstStyle/>
          <a:p>
            <a:r>
              <a:rPr lang="ar-KW" b="1" dirty="0">
                <a:solidFill>
                  <a:srgbClr val="FF0000"/>
                </a:solidFill>
              </a:rPr>
              <a:t>ما هو التفكير الناقد ؟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484310" y="2666999"/>
            <a:ext cx="4278929" cy="3124201"/>
          </a:xfrm>
        </p:spPr>
        <p:txBody>
          <a:bodyPr>
            <a:normAutofit/>
          </a:bodyPr>
          <a:lstStyle/>
          <a:p>
            <a:pPr algn="just"/>
            <a:r>
              <a:rPr lang="ar-SA" b="1" dirty="0"/>
              <a:t>التفكير النقدي هو عملية عقلية واضحة تقوم على تحليل المعلومات بناء على الملاحظة والمنطق والقدرة على </a:t>
            </a:r>
            <a:r>
              <a:rPr lang="ar-SA" b="1" dirty="0" smtClean="0"/>
              <a:t>ال</a:t>
            </a:r>
            <a:r>
              <a:rPr lang="ar-KW" b="1" dirty="0" smtClean="0"/>
              <a:t>إ</a:t>
            </a:r>
            <a:r>
              <a:rPr lang="ar-SA" b="1" dirty="0" smtClean="0"/>
              <a:t>نخراط </a:t>
            </a:r>
            <a:r>
              <a:rPr lang="ar-SA" b="1" dirty="0"/>
              <a:t>في التفكير والتفكير </a:t>
            </a:r>
            <a:r>
              <a:rPr lang="ar-SA" b="1" dirty="0" smtClean="0"/>
              <a:t>المستقل</a:t>
            </a:r>
            <a:r>
              <a:rPr lang="ar-KW" b="1" dirty="0" smtClean="0"/>
              <a:t>.</a:t>
            </a:r>
            <a:endParaRPr lang="ar-KW" b="1" dirty="0"/>
          </a:p>
        </p:txBody>
      </p:sp>
    </p:spTree>
    <p:extLst>
      <p:ext uri="{BB962C8B-B14F-4D97-AF65-F5344CB8AC3E}">
        <p14:creationId xmlns:p14="http://schemas.microsoft.com/office/powerpoint/2010/main" val="216859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84310" y="137161"/>
            <a:ext cx="10018713" cy="1044526"/>
          </a:xfrm>
        </p:spPr>
        <p:txBody>
          <a:bodyPr/>
          <a:lstStyle/>
          <a:p>
            <a:r>
              <a:rPr lang="ar-KW" b="1" dirty="0">
                <a:solidFill>
                  <a:srgbClr val="00B050"/>
                </a:solidFill>
              </a:rPr>
              <a:t>أهمية التفكير الناقد 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484310" y="1322363"/>
            <a:ext cx="10018713" cy="5401994"/>
          </a:xfrm>
        </p:spPr>
        <p:txBody>
          <a:bodyPr>
            <a:normAutofit fontScale="55000" lnSpcReduction="20000"/>
          </a:bodyPr>
          <a:lstStyle/>
          <a:p>
            <a:r>
              <a:rPr lang="ar-SA" sz="4300" b="1" u="sng" dirty="0">
                <a:solidFill>
                  <a:srgbClr val="FF0000"/>
                </a:solidFill>
              </a:rPr>
              <a:t>حين نتعلم التفكير الناقد</a:t>
            </a:r>
            <a:r>
              <a:rPr lang="ar-SA" sz="4300" b="1" dirty="0"/>
              <a:t> فنحن نتعلم </a:t>
            </a:r>
            <a:r>
              <a:rPr lang="ar-KW" sz="4300" b="1" dirty="0" smtClean="0"/>
              <a:t>:</a:t>
            </a:r>
            <a:endParaRPr lang="ar-SA" sz="4300" b="1" dirty="0"/>
          </a:p>
          <a:p>
            <a:r>
              <a:rPr lang="ar-SA" sz="4300" b="1" dirty="0"/>
              <a:t>كيف نسأل </a:t>
            </a:r>
            <a:r>
              <a:rPr lang="ar-KW" sz="4300" b="1" dirty="0" smtClean="0"/>
              <a:t>؟</a:t>
            </a:r>
            <a:r>
              <a:rPr lang="ar-SA" sz="4300" b="1" dirty="0"/>
              <a:t/>
            </a:r>
            <a:br>
              <a:rPr lang="ar-SA" sz="4300" b="1" dirty="0"/>
            </a:br>
            <a:r>
              <a:rPr lang="ar-SA" sz="4300" b="1" dirty="0"/>
              <a:t>ومتى نسأل </a:t>
            </a:r>
            <a:r>
              <a:rPr lang="ar-KW" sz="4300" b="1" dirty="0" smtClean="0"/>
              <a:t>؟</a:t>
            </a:r>
            <a:r>
              <a:rPr lang="ar-SA" sz="4300" b="1" dirty="0"/>
              <a:t/>
            </a:r>
            <a:br>
              <a:rPr lang="ar-SA" sz="4300" b="1" dirty="0"/>
            </a:br>
            <a:r>
              <a:rPr lang="ar-SA" sz="4300" b="1" dirty="0"/>
              <a:t>وعن ماذا نسأل </a:t>
            </a:r>
            <a:r>
              <a:rPr lang="ar-KW" sz="4300" b="1" dirty="0" smtClean="0"/>
              <a:t>؟</a:t>
            </a:r>
            <a:endParaRPr lang="ar-KW" sz="4300" b="1" dirty="0"/>
          </a:p>
          <a:p>
            <a:r>
              <a:rPr lang="ar-SA" sz="4300" b="1" u="sng" dirty="0">
                <a:solidFill>
                  <a:srgbClr val="FF0000"/>
                </a:solidFill>
              </a:rPr>
              <a:t>التفكير الناقد يحتاجه</a:t>
            </a:r>
            <a:r>
              <a:rPr lang="ar-SA" sz="4300" b="1" dirty="0"/>
              <a:t> كل فرد بغض النظر عن عمره وفق مستوى قدراته العقلية والحسية </a:t>
            </a:r>
            <a:r>
              <a:rPr lang="ar-SA" sz="4300" b="1" dirty="0" smtClean="0"/>
              <a:t>والتصورية</a:t>
            </a:r>
            <a:r>
              <a:rPr lang="ar-KW" sz="4300" b="1" dirty="0" smtClean="0"/>
              <a:t>.</a:t>
            </a:r>
            <a:r>
              <a:rPr lang="ar-SA" sz="4300" b="1" dirty="0"/>
              <a:t/>
            </a:r>
            <a:br>
              <a:rPr lang="ar-SA" sz="4300" b="1" dirty="0"/>
            </a:br>
            <a:r>
              <a:rPr lang="ar-SA" sz="4300" b="1" dirty="0"/>
              <a:t/>
            </a:r>
            <a:br>
              <a:rPr lang="ar-SA" sz="4300" b="1" dirty="0"/>
            </a:br>
            <a:r>
              <a:rPr lang="ar-SA" sz="4300" b="1" dirty="0"/>
              <a:t/>
            </a:r>
            <a:br>
              <a:rPr lang="ar-SA" sz="4300" b="1" dirty="0"/>
            </a:br>
            <a:endParaRPr lang="ar-SA" sz="4300" b="1" dirty="0"/>
          </a:p>
          <a:p>
            <a:r>
              <a:rPr lang="ar-SA" sz="4300" b="1" u="sng" dirty="0">
                <a:solidFill>
                  <a:srgbClr val="FF0000"/>
                </a:solidFill>
              </a:rPr>
              <a:t>التفكير الناقد مفتاح</a:t>
            </a:r>
            <a:r>
              <a:rPr lang="ar-SA" sz="4300" b="1" dirty="0"/>
              <a:t> لحل المشكلات اليومية التي </a:t>
            </a:r>
            <a:r>
              <a:rPr lang="ar-SA" sz="4300" b="1" dirty="0" smtClean="0"/>
              <a:t>تواجهنا</a:t>
            </a:r>
            <a:r>
              <a:rPr lang="ar-KW" sz="4300" b="1" dirty="0" smtClean="0"/>
              <a:t>.</a:t>
            </a:r>
            <a:r>
              <a:rPr lang="ar-SA" sz="4300" b="1" dirty="0"/>
              <a:t/>
            </a:r>
            <a:br>
              <a:rPr lang="ar-SA" sz="4300" b="1" dirty="0"/>
            </a:br>
            <a:r>
              <a:rPr lang="ar-SA" sz="4300" b="1" dirty="0"/>
              <a:t/>
            </a:r>
            <a:br>
              <a:rPr lang="ar-SA" sz="4300" b="1" dirty="0"/>
            </a:br>
            <a:endParaRPr lang="ar-SA" sz="4300" b="1" dirty="0"/>
          </a:p>
          <a:p>
            <a:r>
              <a:rPr lang="ar-SA" sz="4300" b="1" u="sng" dirty="0">
                <a:solidFill>
                  <a:srgbClr val="FF0000"/>
                </a:solidFill>
              </a:rPr>
              <a:t>التفكير الناقد يهدف</a:t>
            </a:r>
            <a:r>
              <a:rPr lang="ar-SA" sz="4300" b="1" dirty="0"/>
              <a:t> إلى أن يربي الأفراد بمساعدتهم على تكوين عقلية قادرة على إصدار الأحكام على الأفكار </a:t>
            </a:r>
            <a:r>
              <a:rPr lang="ar-SA" sz="4300" b="1" dirty="0" smtClean="0"/>
              <a:t>والتصورات</a:t>
            </a:r>
            <a:r>
              <a:rPr lang="ar-KW" sz="4300" b="1" dirty="0" smtClean="0"/>
              <a:t>.</a:t>
            </a:r>
            <a:r>
              <a:rPr lang="ar-SA" sz="4300" dirty="0"/>
              <a:t/>
            </a:r>
            <a:br>
              <a:rPr lang="ar-SA" sz="4300" dirty="0"/>
            </a:br>
            <a:endParaRPr lang="ar-SA" sz="4300" dirty="0"/>
          </a:p>
          <a:p>
            <a:endParaRPr lang="ar-SA" sz="3200" dirty="0"/>
          </a:p>
          <a:p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272471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b="1" dirty="0">
                <a:solidFill>
                  <a:srgbClr val="FF0000"/>
                </a:solidFill>
              </a:rPr>
              <a:t>دور المعلم في التفكير الناقد 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idx="1"/>
          </p:nvPr>
        </p:nvSpPr>
        <p:spPr>
          <a:xfrm>
            <a:off x="1484310" y="2574388"/>
            <a:ext cx="10018713" cy="3526302"/>
          </a:xfrm>
        </p:spPr>
        <p:txBody>
          <a:bodyPr>
            <a:normAutofit fontScale="92500" lnSpcReduction="10000"/>
          </a:bodyPr>
          <a:lstStyle/>
          <a:p>
            <a:r>
              <a:rPr lang="ar-KW" sz="3000" b="1" dirty="0"/>
              <a:t>يخطط لعملية التعلم </a:t>
            </a:r>
          </a:p>
          <a:p>
            <a:r>
              <a:rPr lang="ar-KW" sz="3000" b="1" dirty="0" smtClean="0"/>
              <a:t>يفعل</a:t>
            </a:r>
            <a:r>
              <a:rPr lang="ar-KW" sz="3000" b="1" dirty="0" smtClean="0"/>
              <a:t> </a:t>
            </a:r>
            <a:r>
              <a:rPr lang="ar-KW" sz="3000" b="1" dirty="0"/>
              <a:t>دور الطلاب </a:t>
            </a:r>
          </a:p>
          <a:p>
            <a:r>
              <a:rPr lang="ar-KW" sz="3000" b="1" dirty="0" smtClean="0"/>
              <a:t>يهيء </a:t>
            </a:r>
            <a:r>
              <a:rPr lang="ar-KW" sz="3000" b="1" dirty="0"/>
              <a:t>المناخ الصفي </a:t>
            </a:r>
          </a:p>
          <a:p>
            <a:r>
              <a:rPr lang="ar-KW" sz="3000" b="1" dirty="0"/>
              <a:t>التواصل الفعال مع الطلبة </a:t>
            </a:r>
          </a:p>
          <a:p>
            <a:r>
              <a:rPr lang="ar-KW" sz="3000" b="1" dirty="0"/>
              <a:t>المعلم مصدر المعرفة </a:t>
            </a:r>
          </a:p>
          <a:p>
            <a:r>
              <a:rPr lang="ar-KW" sz="3000" b="1" dirty="0"/>
              <a:t>يطرح الأسئلة </a:t>
            </a:r>
            <a:r>
              <a:rPr lang="ar-KW" sz="3000" b="1" dirty="0" smtClean="0"/>
              <a:t>الاستنتاجية</a:t>
            </a:r>
            <a:r>
              <a:rPr lang="ar-KW" sz="3000" dirty="0" smtClean="0"/>
              <a:t> </a:t>
            </a:r>
            <a:endParaRPr lang="ar-KW" sz="3000" dirty="0"/>
          </a:p>
          <a:p>
            <a:endParaRPr lang="ar-KW" dirty="0"/>
          </a:p>
          <a:p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53809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خداعي">
  <a:themeElements>
    <a:clrScheme name="خداعي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خداعي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خداعي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TM03457496[[fn=خداعي]]</Template>
  <TotalTime>4142</TotalTime>
  <Words>508</Words>
  <Application>Microsoft Office PowerPoint</Application>
  <PresentationFormat>Custom</PresentationFormat>
  <Paragraphs>98</Paragraphs>
  <Slides>49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خداعي</vt:lpstr>
      <vt:lpstr>Picture</vt:lpstr>
      <vt:lpstr>PowerPoint Presentation</vt:lpstr>
      <vt:lpstr>وزارة التربية  الإدارة العامة لمنطقة مبارك الكبير التعليمية  التوجيه الفني للعلوم </vt:lpstr>
      <vt:lpstr>PowerPoint Presentation</vt:lpstr>
      <vt:lpstr>PowerPoint Presentation</vt:lpstr>
      <vt:lpstr>PowerPoint Presentation</vt:lpstr>
      <vt:lpstr>PowerPoint Presentation</vt:lpstr>
      <vt:lpstr>ما هو التفكير الناقد ؟</vt:lpstr>
      <vt:lpstr>أهمية التفكير الناقد </vt:lpstr>
      <vt:lpstr>دور المعلم في التفكير الناقد </vt:lpstr>
      <vt:lpstr>مهارات التفكير الناقد </vt:lpstr>
      <vt:lpstr>الاستدلال الاستقرائي </vt:lpstr>
      <vt:lpstr>الاستدلال الاستنباطي </vt:lpstr>
      <vt:lpstr>الإستدلال الاستنتاجي </vt:lpstr>
      <vt:lpstr>الصف الثاني   الدرس :كيف تحدث فصول السنة ؟ الدرس :ماذا نلبس ؟</vt:lpstr>
      <vt:lpstr>PowerPoint Presentation</vt:lpstr>
      <vt:lpstr>PowerPoint Presentation</vt:lpstr>
      <vt:lpstr>PowerPoint Presentation</vt:lpstr>
      <vt:lpstr>محور الأرض </vt:lpstr>
      <vt:lpstr>اسأل 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سؤال ؟</vt:lpstr>
      <vt:lpstr>PowerPoint Presentation</vt:lpstr>
      <vt:lpstr>PowerPoint Presentation</vt:lpstr>
      <vt:lpstr>PowerPoint Presentation</vt:lpstr>
      <vt:lpstr> (ماذا تعلمت )  صمم نشاط تعزيزي باختيار أحد أنواع استراتيجيات  التعلم النشط ...</vt:lpstr>
      <vt:lpstr>PowerPoint Presentation</vt:lpstr>
      <vt:lpstr>PowerPoint Presentation</vt:lpstr>
      <vt:lpstr>  </vt:lpstr>
      <vt:lpstr>PowerPoint Presentation</vt:lpstr>
      <vt:lpstr>PowerPoint Presentation</vt:lpstr>
      <vt:lpstr>اربط بين ما تشاهده في الصور التي أمامك ؟</vt:lpstr>
      <vt:lpstr>PowerPoint Presentation</vt:lpstr>
      <vt:lpstr>PowerPoint Presentation</vt:lpstr>
      <vt:lpstr>PowerPoint Presentation</vt:lpstr>
      <vt:lpstr>     (ماذا تعلمت )  صمم نشاط تعزيزي باختيار أحد أنواع استراتيجيات التعلم النشط ... </vt:lpstr>
      <vt:lpstr>PowerPoint Presentation</vt:lpstr>
      <vt:lpstr>PowerPoint Presentation</vt:lpstr>
      <vt:lpstr>ذكرت ليلى أن فصول السنة تحدث بسبب دوران الأرض حول نفسها ،وضح الخطأ الذي وقعت به ليلى باستخدام الأسلوب العلمي. </vt:lpstr>
      <vt:lpstr>من الدوران التالي سوف تحدث ...........</vt:lpstr>
      <vt:lpstr>لاحظ الجدول ثم اكتب الرقم في الفراغ المناسب </vt:lpstr>
      <vt:lpstr>اكتشف الخطأ في الرسم التالي ثم صححه مستعينا بالرسم </vt:lpstr>
      <vt:lpstr>من خلال الصور التالية قل لي قصة </vt:lpstr>
      <vt:lpstr>اكتشف الخطأ في الرسم التالي ثم صححه</vt:lpstr>
      <vt:lpstr>اكمل الفراغ خلال دقيقة واحدة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وزارة التربية  الإدارة العامة لمنطقة مبارك الكبير التعليمية  التوجية الفني للعلوم</dc:title>
  <dc:creator>Alia alazmi</dc:creator>
  <cp:lastModifiedBy>lenovo</cp:lastModifiedBy>
  <cp:revision>244</cp:revision>
  <dcterms:created xsi:type="dcterms:W3CDTF">2016-09-30T08:46:14Z</dcterms:created>
  <dcterms:modified xsi:type="dcterms:W3CDTF">2017-02-05T08:01:09Z</dcterms:modified>
</cp:coreProperties>
</file>