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1" r:id="rId2"/>
    <p:sldId id="256" r:id="rId3"/>
    <p:sldId id="267" r:id="rId4"/>
    <p:sldId id="257" r:id="rId5"/>
    <p:sldId id="259" r:id="rId6"/>
    <p:sldId id="276" r:id="rId7"/>
    <p:sldId id="261" r:id="rId8"/>
    <p:sldId id="277" r:id="rId9"/>
    <p:sldId id="278" r:id="rId10"/>
    <p:sldId id="280" r:id="rId11"/>
    <p:sldId id="282" r:id="rId12"/>
    <p:sldId id="283" r:id="rId13"/>
    <p:sldId id="263" r:id="rId14"/>
    <p:sldId id="284" r:id="rId15"/>
    <p:sldId id="285" r:id="rId16"/>
    <p:sldId id="286" r:id="rId17"/>
    <p:sldId id="288" r:id="rId18"/>
    <p:sldId id="297" r:id="rId19"/>
    <p:sldId id="299" r:id="rId20"/>
    <p:sldId id="289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FF"/>
    <a:srgbClr val="0000FF"/>
    <a:srgbClr val="FFCCFF"/>
    <a:srgbClr val="FFCDFF"/>
    <a:srgbClr val="FFFF99"/>
    <a:srgbClr val="CCFFFF"/>
    <a:srgbClr val="33CC33"/>
    <a:srgbClr val="97FF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A7E3-807E-4E6E-A67B-8DC0D625354B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19F6-D411-4587-B2D1-9334F1227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iles.mothhelah.com/upfiles/HMQ58952.gif&amp;imgrefurl=http://vb.svalu.com/34/bft103847/&amp;usg=__VduHzfL7bXHOmHXhPTn8xJ4DGi8=&amp;h=423&amp;w=399&amp;sz=177&amp;hl=ar&amp;start=7&amp;sig2=vIycXB6xCr33ARR1aSOGZw&amp;zoom=1&amp;tbnid=keqf5hBh28HErM:&amp;tbnh=126&amp;tbnw=119&amp;ei=f7YxTu7oBYnprQehraT1Dg&amp;prev=/search?q=%D8%B4%D8%A8%D8%A7%D9%83&amp;hl=ar&amp;sa=X&amp;biw=1366&amp;bih=559&amp;noj=1&amp;tbm=isch&amp;prmd=ivnsfd&amp;itbs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imgres?imgurl=http://www.husseinalsader.com/inp/Upload/1975720_1298216540.jpg&amp;imgrefurl=http://www.husseinalsader.com/inp/view_printer.asp?ID=2585&amp;AUTHOR=&amp;usg=__8KPUpHRDGcYz3gcnEP27hei--g8=&amp;h=350&amp;w=300&amp;sz=37&amp;hl=ar&amp;start=19&amp;sig2=pu4x8o6qjCRMKQKrH3Jj2g&amp;zoom=1&amp;tbnid=Vi7rMIEntUKIeM:&amp;tbnh=120&amp;tbnw=103&amp;ei=0LYxTtevNtHprQfRoJDMCw&amp;prev=/search?q=%D9%85%D8%A7%D8%A1&amp;hl=ar&amp;sa=X&amp;biw=1366&amp;bih=559&amp;noj=1&amp;tbm=isch&amp;prmd=ivnsfd&amp;itbs=1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imgres?imgurl=http://forum.hwaml.com/imgcache2/hwaml.com_1293216322_446.jpg&amp;imgrefurl=http://forum.hwaml.com/t38596.html&amp;usg=__QluY4JIFj8Bh_aTbYai6u37b26w=&amp;h=319&amp;w=404&amp;sz=52&amp;hl=ar&amp;start=1&amp;sig2=0aphFuv5ljCTEUxeV5a7_A&amp;zoom=1&amp;tbnid=BVDVgx3WdS65KM:&amp;tbnh=98&amp;tbnw=124&amp;ei=rJEyTtneBse4rAeI893LCw&amp;prev=/search?q=%D9%88%D8%B1%D9%82+%D8%B4%D9%85%D8%B9%D9%8A&amp;hl=ar&amp;sa=X&amp;biw=1366&amp;bih=559&amp;noj=1&amp;tbm=isch&amp;prmd=ivnsfd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alrroya.com/files/imagecache/detail_page/rbimages/1276405750360075000.jpg&amp;imgrefurl=http://alrroya.com/node/81219&amp;usg=__gYvOQBPzxwy1sktDLvvSG0zs_LY=&amp;h=325&amp;w=488&amp;sz=24&amp;hl=ar&amp;start=16&amp;sig2=o629IXg75ecEeh0VZ4poqA&amp;zoom=1&amp;tbnid=yM1uJAqRHnKzCM:&amp;tbnh=87&amp;tbnw=130&amp;ei=iJIyTreRM87wrQfav7DPCw&amp;prev=/search?q=%D8%A8%D9%84%D8%A7%D8%B3%D8%AA%D9%8A%D9%83+%D9%85%D8%B5%D8%B1&amp;hl=ar&amp;sa=X&amp;biw=1366&amp;bih=559&amp;noj=1&amp;tbm=isch&amp;prmd=ivnsfd&amp;itbs=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www.rav-bariach.co.il/arabic/image/e9567a3f-e215-4218-afc4-403a033a9d79.jpg&amp;imgrefurl=http://www.rav-bariach.co.il/arabic/categories.aspx?category=out&amp;group=classic&amp;usg=__fkNFdsjPdtggLbygHn9TvM-ebhs=&amp;h=492&amp;w=241&amp;sz=35&amp;hl=ar&amp;start=3&amp;sig2=XBDQUw3djpmrHIric2dzuw&amp;zoom=1&amp;tbnid=DtjERJZHsmDvuM:&amp;tbnh=130&amp;tbnw=64&amp;ei=4ZEyTv2wG4msrAe7nZDMCw&amp;prev=/search?q=%D8%B2%D8%AC%D8%A7%D8%AC+%D8%AE%D8%B4%D9%86&amp;hl=ar&amp;sa=X&amp;biw=1366&amp;bih=559&amp;noj=1&amp;tbm=isch&amp;prmd=ivnsfd&amp;itbs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traidnt.net/vb/attachments/202739d1198899779-book.gif&amp;imgrefurl=http://www.traidnt.net/vb/traidnt667922/&amp;usg=__k-OqFDMjXG2rbgpE9pVULQ1c70w=&amp;h=305&amp;w=300&amp;sz=50&amp;hl=ar&amp;start=2&amp;sig2=iJV6SQKFgFB_bfG4RqLOYA&amp;zoom=1&amp;tbnid=tcANqNWsJP9IOM:&amp;tbnh=116&amp;tbnw=114&amp;ei=cpMyTsYfgvCtB6mrqLkL&amp;prev=/search?q=%D9%83%D8%AA%D8%A7%D8%A8&amp;hl=ar&amp;sa=X&amp;biw=1366&amp;bih=559&amp;noj=1&amp;tbm=isch&amp;prmd=ivnsfd&amp;itbs=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imgres?imgurl=http://www.fastfloors.com/media/catalog/Vinyl_Floors/Armstrong_Commercial/Timberline/Natural_Beech.jpg&amp;imgrefurl=http://www.brooonzyah.net/vb/t188783.html&amp;usg=__Z5SHVwkPxekE7sRW2An0tg7_Ka8=&amp;h=400&amp;w=400&amp;sz=21&amp;hl=ar&amp;start=1&amp;sig2=NhEeAH4lPVxzeLT4wZR75w&amp;zoom=1&amp;tbnid=ZmhXLSNmBysUCM:&amp;tbnh=124&amp;tbnw=124&amp;ei=CpMyTqW1FsrxrQef4MHTCw&amp;prev=/search?q=%D8%AE%D8%B4%D8%A8&amp;hl=ar&amp;sa=X&amp;biw=1366&amp;bih=559&amp;noj=1&amp;tbm=isch&amp;prmd=ivnsfd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www.assawsana.com/portal/uploaded/UploadNews/4429112112201037254.jpg&amp;imgrefurl=http://www.assawsana.com/portal/newsshow.aspx?id=35036&amp;usg=__H68N7XIqQU8xn8qjvHP7Pf8gpgo=&amp;h=255&amp;w=354&amp;sz=18&amp;hl=ar&amp;start=3&amp;sig2=WtT9DKNvDOIoG2Pz9w6WpA&amp;zoom=1&amp;tbnid=2zxEsmZKnXJltM:&amp;tbnh=87&amp;tbnw=121&amp;ei=QpMyTujlCorprQfmhfXICw&amp;prev=/search?q=%D8%A7%D9%84%D8%AD%D8%AF%D9%8A%D8%AF&amp;hl=ar&amp;sa=X&amp;biw=1366&amp;bih=559&amp;noj=1&amp;tbm=isch&amp;prmd=ivnsfd&amp;itbs=1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com/imgres?imgurl=http://www.halvetheo.nl/wp-content/uploads/muur2-781391.jpg&amp;imgrefurl=http://www.halvetheo.nl/2009/11/13/muren-bouwen/&amp;usg=__Bzii3DkLt8yoqm9J_4_SQjsWImo=&amp;h=424&amp;w=283&amp;sz=245&amp;hl=ar&amp;start=21&amp;sig2=nushInVvgeoHwDcQDVrmUA&amp;zoom=1&amp;tbnid=8elBn_rQSwsArM:&amp;tbnh=126&amp;tbnw=84&amp;ei=KqAyTtD8HYa3rAe0ktnLCw&amp;prev=/search?q=%D8%AC%D8%AF%D8%A7%D8%B1&amp;hl=ar&amp;sa=X&amp;biw=1366&amp;bih=559&amp;noj=1&amp;tbm=isch&amp;prmd=ivnsfd&amp;itbs=1" TargetMode="External"/><Relationship Id="rId4" Type="http://schemas.openxmlformats.org/officeDocument/2006/relationships/hyperlink" Target="http://www.google.com/imgres?imgurl=http://www.johnwoowalls.com/wp-content/uploads/2011/06/Wood-2.jpg&amp;imgrefurl=http://www.johnwoowalls.com/wood/&amp;usg=__D9pP7jVFsdVL_vDYSSPIo5X3iFw=&amp;h=1039&amp;w=800&amp;sz=160&amp;hl=ar&amp;start=5&amp;sig2=U-mkoLnWVyzk74ikxJKr2Q&amp;zoom=1&amp;tbnid=UVGku5QoQl4inM:&amp;tbnh=150&amp;tbnw=115&amp;ei=CpMyTqW1FsrxrQef4MHTCw&amp;prev=/search?q=%D8%AE%D8%B4%D8%A8&amp;hl=ar&amp;sa=X&amp;biw=1366&amp;bih=559&amp;noj=1&amp;tbm=isch&amp;prmd=ivnsfd&amp;itbs=1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4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http://blog.mindbites.com/wp-content/uploads/book-cove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004049" y="957037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5791" y="2780929"/>
            <a:ext cx="7416824" cy="2062103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الثاني 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40" y="128363"/>
            <a:ext cx="5572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348396" y="5013178"/>
            <a:ext cx="43916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العاصمة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29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KW" sz="4400" b="1" dirty="0" smtClean="0"/>
              <a:t>تنقسم المواد من ناحية نفاذها للضوء إلى:-</a:t>
            </a:r>
            <a:endParaRPr lang="ar-SA" sz="4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11560" y="1772816"/>
            <a:ext cx="8136904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أ</a:t>
            </a:r>
            <a:r>
              <a:rPr lang="ar-KW" sz="4000" b="1" dirty="0" smtClean="0">
                <a:solidFill>
                  <a:srgbClr val="FF0000"/>
                </a:solidFill>
              </a:rPr>
              <a:t>ولا:- </a:t>
            </a:r>
            <a:r>
              <a:rPr lang="ar-KW" sz="4000" b="1" u="sng" dirty="0" smtClean="0">
                <a:solidFill>
                  <a:srgbClr val="FF0000"/>
                </a:solidFill>
              </a:rPr>
              <a:t>الجسم الشفاف</a:t>
            </a:r>
          </a:p>
          <a:p>
            <a:pPr algn="ctr"/>
            <a:r>
              <a:rPr lang="ar-KW" sz="3600" b="1" dirty="0" smtClean="0"/>
              <a:t>يسمح بنفاذ الضوء عبره  </a:t>
            </a:r>
            <a:endParaRPr lang="ar-SA" sz="3600" b="1" dirty="0"/>
          </a:p>
        </p:txBody>
      </p:sp>
      <p:pic>
        <p:nvPicPr>
          <p:cNvPr id="4" name="Picture 2" descr="http://i.aksalser.com/u091103/136149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088232" cy="252028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876256" y="3933056"/>
            <a:ext cx="205172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 smtClean="0"/>
              <a:t>مثل :-</a:t>
            </a:r>
          </a:p>
          <a:p>
            <a:r>
              <a:rPr lang="ar-KW" sz="3200" b="1" dirty="0" smtClean="0"/>
              <a:t>1- الزجاج</a:t>
            </a:r>
          </a:p>
          <a:p>
            <a:r>
              <a:rPr lang="ar-KW" sz="3200" b="1" dirty="0" smtClean="0"/>
              <a:t>2- الهواء</a:t>
            </a:r>
          </a:p>
          <a:p>
            <a:r>
              <a:rPr lang="ar-KW" sz="3200" b="1" dirty="0" smtClean="0"/>
              <a:t>3- الماء</a:t>
            </a:r>
            <a:endParaRPr lang="ar-SA" sz="3200" b="1" dirty="0"/>
          </a:p>
        </p:txBody>
      </p:sp>
      <p:pic>
        <p:nvPicPr>
          <p:cNvPr id="21506" name="Picture 2" descr="http://t3.gstatic.com/images?q=tbn:ANd9GcS-pGngq9MGxA6Jr7SAbBt40G1H7oyKueojynznw227YnL4cjn7L--qts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1790850" cy="2880320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Q90E-GY2DyfJw2qvfzd6yZoEDD2oPTTiTOXQUatBqenth5kh3bb9aOUk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17032"/>
            <a:ext cx="172819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0625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KW" sz="6000" b="1" i="1" u="sng" dirty="0" smtClean="0"/>
              <a:t>جسم النصف شفاف:-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sz="4800" b="1" dirty="0" smtClean="0">
                <a:solidFill>
                  <a:srgbClr val="FF0000"/>
                </a:solidFill>
              </a:rPr>
              <a:t>يسمح بنفاذ جزء من الضوء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143636" y="2928934"/>
            <a:ext cx="266429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 smtClean="0"/>
              <a:t>مثل :-</a:t>
            </a:r>
          </a:p>
          <a:p>
            <a:r>
              <a:rPr lang="ar-KW" sz="2800" b="1" dirty="0" smtClean="0"/>
              <a:t>1- الورق الرقيق </a:t>
            </a:r>
          </a:p>
          <a:p>
            <a:r>
              <a:rPr lang="ar-KW" sz="2800" b="1" dirty="0" smtClean="0"/>
              <a:t>2- الورق الشمعي </a:t>
            </a:r>
          </a:p>
          <a:p>
            <a:r>
              <a:rPr lang="ar-KW" sz="2800" b="1" dirty="0" smtClean="0"/>
              <a:t>3- الزجاج الخشن</a:t>
            </a:r>
          </a:p>
          <a:p>
            <a:r>
              <a:rPr lang="ar-KW" sz="2800" b="1" dirty="0" smtClean="0"/>
              <a:t>4- البلاستيك</a:t>
            </a:r>
            <a:endParaRPr lang="ar-SA" sz="2800" b="1" dirty="0"/>
          </a:p>
        </p:txBody>
      </p:sp>
      <p:pic>
        <p:nvPicPr>
          <p:cNvPr id="19458" name="Picture 2" descr="http://t1.gstatic.com/images?q=tbn:ANd9GcQGwq_dW_uuGSaf03Rswv5JoFJ-ZA7t3dOqzs-cJOqIOer3oxCcvwFRsn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3650365" cy="2088232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Qovoqe6svtZ2YoZgTxZf1YnQI92XgN6WL1RWavygu8gJeWWgwed4bTp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2304256" cy="3139711"/>
          </a:xfrm>
          <a:prstGeom prst="rect">
            <a:avLst/>
          </a:prstGeom>
          <a:noFill/>
        </p:spPr>
      </p:pic>
      <p:pic>
        <p:nvPicPr>
          <p:cNvPr id="19462" name="Picture 6" descr="http://t0.gstatic.com/images?q=tbn:ANd9GcRKAADB0v8Qw7oI23nS1q-pOZRu5J0lNlwtEzcxQV__NhlVL5YxJw7Pa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5286388"/>
            <a:ext cx="3240360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5933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4536504" cy="1315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K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جسم </a:t>
            </a:r>
            <a:r>
              <a:rPr lang="ar-KW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غير شفاف:-</a:t>
            </a:r>
            <a:br>
              <a:rPr lang="ar-KW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ar-KW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غير منفذ للضوء</a:t>
            </a:r>
            <a:endParaRPr lang="ar-SA" sz="4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508104" y="1700808"/>
            <a:ext cx="33123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مثل :-</a:t>
            </a:r>
          </a:p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الخشب</a:t>
            </a:r>
          </a:p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الحديد- الجدار الكتاب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1.gstatic.com/images?q=tbn:ANd9GcSLmwSK-DjaALMSYoMfdP34deoesBUoExpwWB0L9ScXKUIG-7PsqSME2L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541140" cy="196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t1.gstatic.com/images?q=tbn:ANd9GcQhZo-7vkaPZMV5NU1kNbipba2_AuS9ZdtfZjwjkB3d6WV9V2-ZDPMK1y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2016224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t3.gstatic.com/images?q=tbn:ANd9GcQ-tguoax_-PlewHz4mhf6h6n-L45gu9YvGfZqJrtfJq7QZNZaWE3mLwT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59228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://t2.gstatic.com/images?q=tbn:ANd9GcSMswfzzuzZ6YEEGM4FQKfVwOOVfQQFuErrmqbM4zq7OivsKYm1AkTCX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073688"/>
            <a:ext cx="2736304" cy="2784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2" name="Picture 10" descr="http://t1.gstatic.com/images?q=tbn:ANd9GcQVGXGSTggnDREw5LdRZ6X-VvIwKpqjRQawoepDibS1FFNtywsa3F-nqlQ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95869" y="3933056"/>
            <a:ext cx="2040227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5756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496" y="1857364"/>
            <a:ext cx="4929222" cy="4536503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KW" b="1" dirty="0" smtClean="0">
                <a:solidFill>
                  <a:srgbClr val="FF0000"/>
                </a:solidFill>
              </a:rPr>
              <a:t>نـــــــــــشاط (2):</a:t>
            </a:r>
          </a:p>
          <a:p>
            <a:pPr algn="ctr">
              <a:buNone/>
            </a:pPr>
            <a:r>
              <a:rPr lang="ar-KW" sz="2800" b="1" dirty="0" err="1" smtClean="0">
                <a:solidFill>
                  <a:srgbClr val="0000FF"/>
                </a:solidFill>
                <a:cs typeface="AF_Taif Normal" pitchFamily="2" charset="-78"/>
              </a:rPr>
              <a:t>نفاذية</a:t>
            </a:r>
            <a:r>
              <a:rPr lang="ar-KW" sz="2800" b="1" dirty="0" smtClean="0">
                <a:solidFill>
                  <a:srgbClr val="0000FF"/>
                </a:solidFill>
                <a:cs typeface="AF_Taif Normal" pitchFamily="2" charset="-78"/>
              </a:rPr>
              <a:t> الضوء عبر مواد مختلفة</a:t>
            </a:r>
            <a:r>
              <a:rPr lang="ar-KW" b="1" dirty="0" smtClean="0"/>
              <a:t> </a:t>
            </a:r>
          </a:p>
          <a:p>
            <a:r>
              <a:rPr lang="ar-KW" b="1" dirty="0" err="1" smtClean="0"/>
              <a:t>نفاذية</a:t>
            </a:r>
            <a:r>
              <a:rPr lang="ar-KW" b="1" dirty="0" smtClean="0"/>
              <a:t> الضوء عبر المواد المختلفة</a:t>
            </a:r>
          </a:p>
          <a:p>
            <a:pPr>
              <a:buNone/>
            </a:pPr>
            <a:r>
              <a:rPr lang="ar-KW" b="1" dirty="0" smtClean="0"/>
              <a:t>    دع المتعلمين يكملون الجدول بكتابة اسم المادة التي ينظرون من خلالها إلى الجسم المعتم ومدى نفاذية الضوء.</a:t>
            </a:r>
          </a:p>
          <a:p>
            <a:r>
              <a:rPr lang="ar-KW" b="1" dirty="0" smtClean="0">
                <a:solidFill>
                  <a:srgbClr val="FF0000"/>
                </a:solidFill>
              </a:rPr>
              <a:t>نوع النشاط : </a:t>
            </a:r>
            <a:r>
              <a:rPr lang="ar-KW" b="1" dirty="0" smtClean="0"/>
              <a:t>فردي</a:t>
            </a:r>
          </a:p>
          <a:p>
            <a:r>
              <a:rPr lang="ar-KW" b="1" dirty="0" smtClean="0">
                <a:solidFill>
                  <a:srgbClr val="FF0000"/>
                </a:solidFill>
              </a:rPr>
              <a:t>المهارات المكتسبة : </a:t>
            </a:r>
            <a:r>
              <a:rPr lang="ar-KW" b="1" dirty="0" smtClean="0"/>
              <a:t>الملاحظة  التفكيرالناقد- الاستنتاج- التحليل</a:t>
            </a:r>
          </a:p>
          <a:p>
            <a:r>
              <a:rPr lang="ar-KW" b="1" dirty="0" smtClean="0">
                <a:solidFill>
                  <a:srgbClr val="FF0000"/>
                </a:solidFill>
              </a:rPr>
              <a:t>المواد المستخدمة في النشاط</a:t>
            </a:r>
            <a:r>
              <a:rPr lang="ar-KW" b="1" dirty="0" smtClean="0"/>
              <a:t>: كتاب المتعلم .</a:t>
            </a:r>
          </a:p>
          <a:p>
            <a:pPr>
              <a:buNone/>
            </a:pPr>
            <a:r>
              <a:rPr lang="ar-KW" b="1" dirty="0" err="1" smtClean="0">
                <a:solidFill>
                  <a:srgbClr val="0000FF"/>
                </a:solidFill>
                <a:cs typeface="Sultan bold" pitchFamily="2" charset="-78"/>
              </a:rPr>
              <a:t>استيراتيجية</a:t>
            </a:r>
            <a:r>
              <a:rPr lang="ar-KW" b="1" dirty="0" smtClean="0">
                <a:solidFill>
                  <a:srgbClr val="0000FF"/>
                </a:solidFill>
                <a:cs typeface="Sultan bold" pitchFamily="2" charset="-78"/>
              </a:rPr>
              <a:t> التفكير الناقد : مهارة الاستدلال الإستنباطي</a:t>
            </a:r>
            <a:r>
              <a:rPr lang="ar-KW" sz="1800" b="1" dirty="0" smtClean="0">
                <a:solidFill>
                  <a:srgbClr val="FF0000"/>
                </a:solidFill>
                <a:cs typeface="Sultan bold" pitchFamily="2" charset="-78"/>
              </a:rPr>
              <a:t> </a:t>
            </a:r>
          </a:p>
          <a:p>
            <a:pPr algn="just" rtl="1">
              <a:buNone/>
            </a:pP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1934" y="285728"/>
            <a:ext cx="4684717" cy="1296145"/>
          </a:xfrm>
          <a:solidFill>
            <a:srgbClr val="FFCDFF"/>
          </a:solidFill>
          <a:ln w="28575"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pPr algn="r" rtl="1"/>
            <a:endParaRPr lang="ar-KW" sz="3600" dirty="0" smtClean="0"/>
          </a:p>
          <a:p>
            <a:pPr algn="r" rtl="1"/>
            <a:r>
              <a:rPr lang="ar-KW" sz="3600" dirty="0" smtClean="0"/>
              <a:t>يستطيع المتعلم أن: (أمثلة منوعة على الأنشطة الواردة في المنهج)</a:t>
            </a:r>
            <a:endParaRPr lang="en-US" sz="3600" dirty="0" smtClean="0"/>
          </a:p>
          <a:p>
            <a:pPr algn="r" rtl="1"/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3643338" cy="1296144"/>
          </a:xfrm>
          <a:solidFill>
            <a:srgbClr val="FFCCFF"/>
          </a:solidFill>
          <a:ln w="2857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3000" dirty="0" smtClean="0"/>
              <a:t>ملاحظات عامة مهمة للمعلم عند تنفيذ النشاط:</a:t>
            </a:r>
            <a:endParaRPr lang="en-US" sz="3000" dirty="0" smtClean="0"/>
          </a:p>
          <a:p>
            <a:pPr algn="r" rtl="1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554112" cy="464347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5"/>
          <p:cNvSpPr txBox="1">
            <a:spLocks/>
          </p:cNvSpPr>
          <p:nvPr/>
        </p:nvSpPr>
        <p:spPr>
          <a:xfrm>
            <a:off x="1285852" y="500042"/>
            <a:ext cx="6912768" cy="830997"/>
          </a:xfrm>
          <a:prstGeom prst="rect">
            <a:avLst/>
          </a:prstGeom>
          <a:solidFill>
            <a:srgbClr val="97FFFF"/>
          </a:solidFill>
          <a:ln w="76200" cap="flat" cmpd="sng" algn="ctr">
            <a:solidFill>
              <a:srgbClr val="0000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القيم الشخصية ولأمن والسلامة 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>
            <a:off x="4429124" y="1857364"/>
            <a:ext cx="4500594" cy="446276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KW" sz="4000" b="1" dirty="0" smtClean="0"/>
              <a:t>نبه المتعلمين إلى ضرورة اكتساب عادات إيجابية متنوعة من المفاهيم العلمية المتضمنة في الكفاية مثل : عدم اللعب بالزجاج وعدم تعريض أنفسهم للخطر.</a:t>
            </a:r>
            <a:r>
              <a:rPr lang="ar-KW" sz="4400" dirty="0" smtClean="0"/>
              <a:t> 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705220" cy="428628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5"/>
          <p:cNvSpPr txBox="1">
            <a:spLocks/>
          </p:cNvSpPr>
          <p:nvPr/>
        </p:nvSpPr>
        <p:spPr>
          <a:xfrm>
            <a:off x="1285852" y="500042"/>
            <a:ext cx="6912768" cy="830997"/>
          </a:xfrm>
          <a:prstGeom prst="rect">
            <a:avLst/>
          </a:prstGeom>
          <a:solidFill>
            <a:srgbClr val="97FFFF"/>
          </a:solidFill>
          <a:ln w="76200" cap="flat" cmpd="sng" algn="ctr">
            <a:solidFill>
              <a:srgbClr val="0000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بند الكتابة (المصطلحات العلمية)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642910" y="1571612"/>
            <a:ext cx="8001056" cy="255454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KW" sz="4000" b="1" dirty="0" smtClean="0"/>
              <a:t>درب المتعلمين على كتابة المصطلحات الخاصة بالدرس وكتابة جملة تعبر عن الصورة لتنمية قدرتهم على التعبير بأسلوب عملي. </a:t>
            </a:r>
          </a:p>
          <a:p>
            <a:pPr algn="ctr"/>
            <a:r>
              <a:rPr lang="ar-KW" sz="4000" b="1" dirty="0" smtClean="0">
                <a:solidFill>
                  <a:srgbClr val="FF0000"/>
                </a:solidFill>
              </a:rPr>
              <a:t>الكلمات الجديدة </a:t>
            </a:r>
            <a:r>
              <a:rPr lang="ar-KW" sz="4000" b="1" dirty="0" smtClean="0"/>
              <a:t>: </a:t>
            </a:r>
            <a:r>
              <a:rPr lang="ar-KW" sz="4000" b="1" dirty="0" smtClean="0">
                <a:solidFill>
                  <a:srgbClr val="0000FF"/>
                </a:solidFill>
              </a:rPr>
              <a:t>شفاف – نصف شفاف – معتم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8037513" cy="2095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5"/>
          <p:cNvSpPr txBox="1">
            <a:spLocks/>
          </p:cNvSpPr>
          <p:nvPr/>
        </p:nvSpPr>
        <p:spPr>
          <a:xfrm>
            <a:off x="1357290" y="500042"/>
            <a:ext cx="6912768" cy="1015663"/>
          </a:xfrm>
          <a:prstGeom prst="rect">
            <a:avLst/>
          </a:prstGeom>
          <a:solidFill>
            <a:srgbClr val="8FFFFF"/>
          </a:solidFill>
          <a:ln w="76200" cap="flat" cmpd="sng" algn="ctr">
            <a:solidFill>
              <a:srgbClr val="0000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النشاط المنزلي</a:t>
            </a: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642910" y="1928802"/>
            <a:ext cx="8001056" cy="206210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KW" sz="4400" dirty="0" smtClean="0"/>
              <a:t>احرص على تشجيع المتعلمين على إكمال بناء المنزل بما يلزم من مواد مختلفة</a:t>
            </a:r>
          </a:p>
          <a:p>
            <a:pPr algn="ctr"/>
            <a:endParaRPr lang="ar-KW" sz="4000" dirty="0" smtClean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8012113" cy="19891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612" y="-916871"/>
            <a:ext cx="778617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lang="ar-KW" b="1" u="sng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lang="ar-KW" b="1" u="sng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r>
              <a:rPr kumimoji="0" lang="ar-KW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اختر الاجابة الصحيحة: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r>
              <a:rPr kumimoji="0" lang="ar-K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يستخدم لصنع اشارة المرور ( لوح زجاج – لوح حديد )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صورة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66429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5"/>
          <p:cNvSpPr txBox="1">
            <a:spLocks/>
          </p:cNvSpPr>
          <p:nvPr/>
        </p:nvSpPr>
        <p:spPr>
          <a:xfrm>
            <a:off x="1214414" y="214290"/>
            <a:ext cx="6912768" cy="830997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ورقة عمل أقل من المعيار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817878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000660" cy="43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428596" y="-24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dirty="0" smtClean="0">
                <a:latin typeface="+mj-lt"/>
                <a:ea typeface="+mj-ea"/>
                <a:cs typeface="+mj-cs"/>
              </a:rPr>
              <a:t>وصل الكلمة في الصورة المناسبة لها </a:t>
            </a:r>
            <a:endParaRPr kumimoji="0" lang="ar-KW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4" descr="Cartoon window of children room Stock Vector - 17540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86454"/>
            <a:ext cx="928694" cy="940323"/>
          </a:xfrm>
          <a:prstGeom prst="rect">
            <a:avLst/>
          </a:prstGeom>
          <a:noFill/>
        </p:spPr>
      </p:pic>
      <p:pic>
        <p:nvPicPr>
          <p:cNvPr id="18438" name="Picture 6" descr="صندوق كرتون مفتوح صور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857892"/>
            <a:ext cx="1249331" cy="785818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929058" y="714356"/>
            <a:ext cx="2552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SA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oadway" pitchFamily="82" charset="0"/>
              </a:rPr>
              <a:t>أجسام شفافة</a:t>
            </a:r>
            <a:endParaRPr lang="ar-SA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5500702"/>
            <a:ext cx="3571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0981742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2910" y="1142984"/>
            <a:ext cx="3124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SA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oadway" pitchFamily="82" charset="0"/>
              </a:rPr>
              <a:t>أجسام </a:t>
            </a:r>
            <a:r>
              <a:rPr lang="ar-KW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oadway" pitchFamily="82" charset="0"/>
              </a:rPr>
              <a:t>..........</a:t>
            </a:r>
            <a:endParaRPr lang="ar-SA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6" name="Picture 2" descr="PENCL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29233">
            <a:off x="692194" y="2508276"/>
            <a:ext cx="173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D004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104577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ACCA009J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7191">
            <a:off x="2073467" y="3036398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anim06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428868"/>
            <a:ext cx="958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GLASSES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876"/>
            <a:ext cx="17843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GC30096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0"/>
            <a:ext cx="990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 descr="MGLAS00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234680">
            <a:off x="5078603" y="2929772"/>
            <a:ext cx="156908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 descr="F:\clipart 4\Objects\Objects2\GCAH4445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343400"/>
            <a:ext cx="13906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2483769" y="332656"/>
            <a:ext cx="34598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KW" sz="2800" b="1" dirty="0"/>
              <a:t>ا</a:t>
            </a:r>
            <a:r>
              <a:rPr lang="ar-KW" sz="2800" b="1" dirty="0" smtClean="0"/>
              <a:t>كمل بكتابة الكلمة المناسبة</a:t>
            </a:r>
            <a:endParaRPr lang="ar-KW" sz="2800" b="1" dirty="0"/>
          </a:p>
        </p:txBody>
      </p:sp>
      <p:sp>
        <p:nvSpPr>
          <p:cNvPr id="14" name="مستطيل 4"/>
          <p:cNvSpPr/>
          <p:nvPr/>
        </p:nvSpPr>
        <p:spPr>
          <a:xfrm>
            <a:off x="5500694" y="1214422"/>
            <a:ext cx="3124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SA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oadway" pitchFamily="82" charset="0"/>
              </a:rPr>
              <a:t>أجسام </a:t>
            </a:r>
            <a:r>
              <a:rPr lang="ar-KW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oadway" pitchFamily="82" charset="0"/>
              </a:rPr>
              <a:t>..........</a:t>
            </a:r>
            <a:endParaRPr lang="ar-SA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oadway" pitchFamily="8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07389" y="3750471"/>
            <a:ext cx="5072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08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5040560"/>
          </a:xfrm>
          <a:gradFill flip="none" rotWithShape="1">
            <a:gsLst>
              <a:gs pos="0">
                <a:srgbClr val="FFCDFF">
                  <a:shade val="30000"/>
                  <a:satMod val="115000"/>
                </a:srgbClr>
              </a:gs>
              <a:gs pos="50000">
                <a:srgbClr val="FFCDFF">
                  <a:shade val="67500"/>
                  <a:satMod val="115000"/>
                </a:srgbClr>
              </a:gs>
              <a:gs pos="100000">
                <a:srgbClr val="FFCD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714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rgbClr val="0070C0"/>
                </a:solidFill>
              </a:rPr>
              <a:t>الكفاية العامة (2): </a:t>
            </a:r>
            <a:r>
              <a:rPr lang="ar-KW" b="1" dirty="0" smtClean="0"/>
              <a:t>البحث عن الظواهر والطرق والتغيير في الكائنات الحية والأشياء غير الحية باستخدام الأدوات المناسبة والنماذج والمحاكاة والعروض</a:t>
            </a:r>
            <a:r>
              <a:rPr lang="ar-KW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24" y="1785926"/>
            <a:ext cx="5942569" cy="3000396"/>
            <a:chOff x="590" y="13525"/>
            <a:chExt cx="4054" cy="1595"/>
          </a:xfrm>
        </p:grpSpPr>
        <p:pic>
          <p:nvPicPr>
            <p:cNvPr id="1027" name="Picture 3" descr="Bit060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3968"/>
              <a:ext cx="864" cy="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it060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824"/>
              <a:ext cx="864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440" y="1368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464" y="13536"/>
              <a:ext cx="180" cy="1584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60" y="13536"/>
              <a:ext cx="144" cy="1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90" y="13525"/>
              <a:ext cx="8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mplified Arabic" pitchFamily="18" charset="-78"/>
                  <a:ea typeface="Arial" pitchFamily="34" charset="0"/>
                  <a:cs typeface="Simplified Arabic" pitchFamily="18" charset="-78"/>
                </a:rPr>
                <a:t>لوح حديد</a:t>
              </a:r>
              <a:endParaRPr kumimoji="0" lang="ar-K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رابط كسهم مستقيم 7"/>
          <p:cNvCxnSpPr/>
          <p:nvPr/>
        </p:nvCxnSpPr>
        <p:spPr>
          <a:xfrm>
            <a:off x="5572132" y="2143116"/>
            <a:ext cx="929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500562" y="178592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dirty="0" smtClean="0"/>
              <a:t>لوح زجاج</a:t>
            </a:r>
            <a:endParaRPr lang="ar-KW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2285992"/>
            <a:ext cx="666750" cy="13335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357430"/>
            <a:ext cx="666750" cy="1333500"/>
          </a:xfrm>
          <a:prstGeom prst="rect">
            <a:avLst/>
          </a:prstGeom>
        </p:spPr>
      </p:pic>
      <p:sp>
        <p:nvSpPr>
          <p:cNvPr id="14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0" y="1428736"/>
            <a:ext cx="4071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r>
              <a:rPr kumimoji="0" lang="ar-K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أيهما يسمح بمرور الضوء؟ 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57290" y="5132502"/>
            <a:ext cx="7286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r>
              <a:rPr kumimoji="0" lang="ar-KW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اختر الإجابة الصحيحة: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r>
              <a:rPr kumimoji="0" lang="ar-K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يستخدم لصنع </a:t>
            </a:r>
            <a:r>
              <a:rPr lang="ar-KW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إ</a:t>
            </a:r>
            <a:r>
              <a:rPr kumimoji="0" lang="ar-K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شارة المرور ( لوح زجاج – لوح حديد ).</a:t>
            </a:r>
            <a:endParaRPr kumimoji="0" lang="ar-K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عنوان 5"/>
          <p:cNvSpPr txBox="1">
            <a:spLocks/>
          </p:cNvSpPr>
          <p:nvPr/>
        </p:nvSpPr>
        <p:spPr>
          <a:xfrm>
            <a:off x="1357290" y="428604"/>
            <a:ext cx="6912768" cy="830997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ورقة عمل أعلى من المعيار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812082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76200">
            <a:solidFill>
              <a:srgbClr val="0000FF"/>
            </a:solidFill>
          </a:ln>
        </p:spPr>
        <p:txBody>
          <a:bodyPr/>
          <a:lstStyle/>
          <a:p>
            <a:r>
              <a:rPr lang="ar-KW" dirty="0" smtClean="0"/>
              <a:t>حدد نوع الجسم الموجود فوق كل صورة </a:t>
            </a:r>
            <a:endParaRPr lang="ar-KW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572560" cy="316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308797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nhaji.net/upload/images/shafaf%20wa%20mo3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429684" cy="3929090"/>
          </a:xfrm>
          <a:prstGeom prst="rect">
            <a:avLst/>
          </a:prstGeom>
          <a:noFill/>
        </p:spPr>
      </p:pic>
      <p:sp>
        <p:nvSpPr>
          <p:cNvPr id="2" name="مربع نص 1"/>
          <p:cNvSpPr txBox="1"/>
          <p:nvPr/>
        </p:nvSpPr>
        <p:spPr>
          <a:xfrm>
            <a:off x="3203848" y="548680"/>
            <a:ext cx="2664296" cy="707886"/>
          </a:xfrm>
          <a:prstGeom prst="rect">
            <a:avLst/>
          </a:prstGeom>
          <a:solidFill>
            <a:srgbClr val="FFCDFF"/>
          </a:solidFill>
          <a:ln w="762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4000" b="1" dirty="0" smtClean="0"/>
              <a:t>الحل</a:t>
            </a:r>
            <a:endParaRPr lang="ar-KW" sz="4000" b="1" dirty="0"/>
          </a:p>
        </p:txBody>
      </p:sp>
    </p:spTree>
    <p:extLst>
      <p:ext uri="{BB962C8B-B14F-4D97-AF65-F5344CB8AC3E}">
        <p14:creationId xmlns:p14="http://schemas.microsoft.com/office/powerpoint/2010/main" val="980789989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27121"/>
              </p:ext>
            </p:extLst>
          </p:nvPr>
        </p:nvGraphicFramePr>
        <p:xfrm>
          <a:off x="3154643" y="4151312"/>
          <a:ext cx="5660421" cy="2313432"/>
        </p:xfrm>
        <a:graphic>
          <a:graphicData uri="http://schemas.openxmlformats.org/drawingml/2006/table">
            <a:tbl>
              <a:tblPr rtl="1" firstRow="1" firstCol="1" bandRow="1">
                <a:tableStyleId>{1E171933-4619-4E11-9A3F-F7608DF75F80}</a:tableStyleId>
              </a:tblPr>
              <a:tblGrid>
                <a:gridCol w="3104772"/>
                <a:gridCol w="2555649"/>
              </a:tblGrid>
              <a:tr h="9338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ar-KW" sz="2400" dirty="0">
                          <a:effectLst/>
                        </a:rPr>
                        <a:t>أجسام شفافة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2400" dirty="0">
                          <a:effectLst/>
                        </a:rPr>
                        <a:t>أجسام معتمة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085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ar-KW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57969"/>
              </p:ext>
            </p:extLst>
          </p:nvPr>
        </p:nvGraphicFramePr>
        <p:xfrm>
          <a:off x="664244" y="3080024"/>
          <a:ext cx="877970" cy="12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Picture" r:id="rId3" imgW="794004" imgH="1097280" progId="Word.Picture.8">
                  <p:embed/>
                </p:oleObj>
              </mc:Choice>
              <mc:Fallback>
                <p:oleObj name="Picture" r:id="rId3" imgW="794004" imgH="109728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44" y="3080024"/>
                        <a:ext cx="877970" cy="123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8" name="صورة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270148"/>
            <a:ext cx="1327150" cy="13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صورة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7" b="14285"/>
          <a:stretch>
            <a:fillRect/>
          </a:stretch>
        </p:blipFill>
        <p:spPr bwMode="auto">
          <a:xfrm>
            <a:off x="5823251" y="-29539"/>
            <a:ext cx="130333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صورة 5" descr="الوصف: http://t2.gstatic.com/images?q=tbn:ANd9GcT4tMzt6O9I7edKt613IB-h1NgE9pDSpy30nRE7m-tbV42Cp1I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26" y="2480348"/>
            <a:ext cx="1102121" cy="11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صورة 9" descr="الوصف: http://blog.mindbites.com/wp-content/uploads/book-cover.jpg"/>
          <p:cNvPicPr>
            <a:picLocks noChangeAspect="1" noChangeArrowheads="1"/>
          </p:cNvPicPr>
          <p:nvPr/>
        </p:nvPicPr>
        <p:blipFill>
          <a:blip r:embed="rId8" r:link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5" y="584497"/>
            <a:ext cx="13620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صورة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35" y="670221"/>
            <a:ext cx="152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صورة 10" descr="الوصف: 013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288" y="7870825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67508"/>
              </p:ext>
            </p:extLst>
          </p:nvPr>
        </p:nvGraphicFramePr>
        <p:xfrm>
          <a:off x="2987824" y="1520169"/>
          <a:ext cx="1102909" cy="122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Picture" r:id="rId12" imgW="1066800" imgH="825500" progId="Word.Picture.8">
                  <p:embed/>
                </p:oleObj>
              </mc:Choice>
              <mc:Fallback>
                <p:oleObj name="Picture" r:id="rId12" imgW="1066800" imgH="82550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20169"/>
                        <a:ext cx="1102909" cy="1222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41848" y="3221125"/>
            <a:ext cx="503237" cy="812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46417" y="3038855"/>
            <a:ext cx="503238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899870" y="1630155"/>
            <a:ext cx="503238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1610" y="4411478"/>
            <a:ext cx="503238" cy="699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ar-K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24515" y="1618286"/>
            <a:ext cx="503237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99992" y="1866703"/>
            <a:ext cx="503237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93466" y="1515998"/>
            <a:ext cx="593286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9613" y="3119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6175" algn="l"/>
              </a:tabLst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979613" y="403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979613" y="403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979613" y="403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979613" y="403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979613" y="403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2175" algn="l"/>
              </a:tabLst>
            </a:pPr>
            <a:r>
              <a:rPr kumimoji="0" lang="ar-K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21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928794" y="214290"/>
            <a:ext cx="3357586" cy="523220"/>
          </a:xfrm>
          <a:prstGeom prst="rect">
            <a:avLst/>
          </a:prstGeom>
          <a:solidFill>
            <a:srgbClr val="FFCCFF"/>
          </a:solidFill>
          <a:ln w="762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800" b="1" dirty="0" smtClean="0"/>
              <a:t>صنف الأرقام حسب الجدول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160785468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3528392"/>
          </a:xfr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chemeClr val="accent2">
                    <a:lumMod val="75000"/>
                  </a:schemeClr>
                </a:solidFill>
              </a:rPr>
              <a:t>معيار المنهج (2-</a:t>
            </a:r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ar-KW" b="1" u="sng" dirty="0" smtClean="0">
                <a:solidFill>
                  <a:schemeClr val="accent2">
                    <a:lumMod val="75000"/>
                  </a:schemeClr>
                </a:solidFill>
              </a:rPr>
              <a:t>): </a:t>
            </a:r>
            <a:r>
              <a:rPr lang="ar-SA" b="1" dirty="0" smtClean="0"/>
              <a:t>ملاحظة وتصميم نماذج،</a:t>
            </a:r>
            <a:r>
              <a:rPr lang="ar-KW" b="1" dirty="0" smtClean="0"/>
              <a:t> </a:t>
            </a:r>
            <a:r>
              <a:rPr lang="ar-SA" b="1" dirty="0" smtClean="0"/>
              <a:t>وتفسير وجود وغياب الضوء على حدوث النهار الليل والظلال .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808312"/>
          </a:xfrm>
          <a:gradFill flip="none" rotWithShape="1">
            <a:gsLst>
              <a:gs pos="0">
                <a:srgbClr val="97FFFF">
                  <a:shade val="30000"/>
                  <a:satMod val="115000"/>
                </a:srgbClr>
              </a:gs>
              <a:gs pos="50000">
                <a:srgbClr val="97FFFF">
                  <a:shade val="67500"/>
                  <a:satMod val="115000"/>
                </a:srgbClr>
              </a:gs>
              <a:gs pos="100000">
                <a:srgbClr val="97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 rtl="1"/>
            <a:r>
              <a:rPr lang="ar-KW" sz="3600" b="1" u="sng" dirty="0" smtClean="0">
                <a:solidFill>
                  <a:schemeClr val="accent4">
                    <a:lumMod val="75000"/>
                  </a:schemeClr>
                </a:solidFill>
              </a:rPr>
              <a:t>الكفاية الخاصة (2-</a:t>
            </a:r>
            <a:r>
              <a:rPr lang="ar-SA" sz="3600" b="1" u="sng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ar-KW" sz="3600" b="1" u="sng" dirty="0" smtClean="0">
                <a:solidFill>
                  <a:schemeClr val="accent4">
                    <a:lumMod val="75000"/>
                  </a:schemeClr>
                </a:solidFill>
              </a:rPr>
              <a:t>): </a:t>
            </a:r>
            <a:r>
              <a:rPr lang="ar-SA" sz="3600" b="1" dirty="0" smtClean="0">
                <a:solidFill>
                  <a:schemeClr val="tx1"/>
                </a:solidFill>
              </a:rPr>
              <a:t>ملاحظه وتصميم نماذج،</a:t>
            </a:r>
            <a:r>
              <a:rPr lang="ar-KW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وتفسير وجود وغياب الضوء على حدوث النهار والليل والظلال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85728"/>
            <a:ext cx="7715304" cy="1489938"/>
          </a:xfrm>
          <a:solidFill>
            <a:srgbClr val="99CCFF"/>
          </a:solidFill>
          <a:ln w="76200">
            <a:solidFill>
              <a:srgbClr val="0000FF"/>
            </a:solidFill>
          </a:ln>
        </p:spPr>
        <p:txBody>
          <a:bodyPr>
            <a:normAutofit fontScale="32500" lnSpcReduction="20000"/>
          </a:bodyPr>
          <a:lstStyle/>
          <a:p>
            <a:pPr algn="ctr" rtl="1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ar-KW" sz="11100" b="1" dirty="0" smtClean="0">
                <a:solidFill>
                  <a:srgbClr val="0000FF"/>
                </a:solidFill>
              </a:rPr>
              <a:t>عنــــــــوان الدرس</a:t>
            </a:r>
          </a:p>
          <a:p>
            <a:pPr algn="ctr">
              <a:buNone/>
            </a:pPr>
            <a:r>
              <a:rPr lang="ar-KW" sz="10000" b="1" dirty="0" smtClean="0">
                <a:solidFill>
                  <a:schemeClr val="accent6">
                    <a:lumMod val="75000"/>
                  </a:schemeClr>
                </a:solidFill>
                <a:cs typeface="AF_Taif Normal" pitchFamily="2" charset="-78"/>
              </a:rPr>
              <a:t>أي الأجسام يسمح بمرور الضوء؟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2143116"/>
            <a:ext cx="8229600" cy="3936500"/>
          </a:xfrm>
          <a:prstGeom prst="rect">
            <a:avLst/>
          </a:prstGeom>
          <a:solidFill>
            <a:srgbClr val="FFCCFF"/>
          </a:solidFill>
          <a:ln w="76200">
            <a:solidFill>
              <a:srgbClr val="0000FF"/>
            </a:solidFill>
          </a:ln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endParaRPr lang="ar-KW" b="1" dirty="0" smtClean="0"/>
          </a:p>
          <a:p>
            <a:pPr algn="just">
              <a:buFont typeface="Wingdings" pitchFamily="2" charset="2"/>
              <a:buChar char="v"/>
            </a:pPr>
            <a:r>
              <a:rPr lang="ar-KW" sz="4400" dirty="0" smtClean="0">
                <a:solidFill>
                  <a:srgbClr val="0000FF"/>
                </a:solidFill>
                <a:cs typeface="Sultan bold" pitchFamily="2" charset="-78"/>
              </a:rPr>
              <a:t>المفاهيم العلمية المتضمنة في الكفاية الخاصة</a:t>
            </a:r>
            <a:r>
              <a:rPr lang="ar-KW" sz="4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ar-KW" b="1" dirty="0" smtClean="0"/>
          </a:p>
          <a:p>
            <a:r>
              <a:rPr lang="ar-KW" b="1" dirty="0" smtClean="0"/>
              <a:t>1- تسمح الأجسام الشفافة بمرور الضوء.</a:t>
            </a:r>
          </a:p>
          <a:p>
            <a:r>
              <a:rPr lang="ar-KW" b="1" dirty="0" smtClean="0"/>
              <a:t>2- تسمح الأجسام نصف الشفافة بمرور جزء من الضوء.</a:t>
            </a:r>
          </a:p>
          <a:p>
            <a:r>
              <a:rPr lang="ar-KW" b="1" dirty="0" smtClean="0"/>
              <a:t>3- لا تسمح الأجسام المعتمة بمرور الضوء.</a:t>
            </a:r>
          </a:p>
          <a:p>
            <a:pPr algn="just">
              <a:buFont typeface="Wingdings" pitchFamily="2" charset="2"/>
              <a:buChar char="v"/>
            </a:pPr>
            <a:r>
              <a:rPr lang="ar-KW" sz="4000" b="1" dirty="0" smtClean="0">
                <a:solidFill>
                  <a:srgbClr val="0000FF"/>
                </a:solidFill>
              </a:rPr>
              <a:t>مصادر التعلم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ar-K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فيديو – حاسوب – مسجل – انترنت – أوراق عمل – مصورات – أجسام شفافة ونصف شفافة  ومعتمة- صندوق مضيء.</a:t>
            </a:r>
            <a:endParaRPr lang="ar-S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1296144"/>
          </a:xfrm>
          <a:solidFill>
            <a:srgbClr val="FFCCFF"/>
          </a:solidFill>
          <a:ln w="2857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3000" dirty="0" smtClean="0"/>
              <a:t>ملاحظات عامة مهمة للمعلم عند تنفيذ النشاط:</a:t>
            </a:r>
            <a:endParaRPr lang="en-US" sz="3000" dirty="0" smtClean="0"/>
          </a:p>
          <a:p>
            <a:pPr algn="r" rt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404664"/>
            <a:ext cx="4041775" cy="1296145"/>
          </a:xfrm>
          <a:solidFill>
            <a:srgbClr val="FFCDFF"/>
          </a:solidFill>
          <a:ln w="19050"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pPr algn="r" rtl="1"/>
            <a:endParaRPr lang="ar-KW" sz="3600" dirty="0" smtClean="0"/>
          </a:p>
          <a:p>
            <a:pPr algn="r" rtl="1"/>
            <a:r>
              <a:rPr lang="ar-KW" sz="3600" dirty="0" smtClean="0"/>
              <a:t>يستطيع المتعلم أن: (أمثلة منوعة على الأنشطة الواردة في المنهج)</a:t>
            </a:r>
            <a:endParaRPr lang="en-US" sz="3600" dirty="0" smtClean="0"/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4752528"/>
          </a:xfrm>
          <a:solidFill>
            <a:srgbClr val="8FFFFF"/>
          </a:solidFill>
          <a:ln w="762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KW" sz="2800" b="1" dirty="0" smtClean="0">
                <a:solidFill>
                  <a:srgbClr val="0000FF"/>
                </a:solidFill>
                <a:cs typeface="AF_Taif Normal" pitchFamily="2" charset="-78"/>
              </a:rPr>
              <a:t>نشاط تحفيزي مقترح:</a:t>
            </a:r>
          </a:p>
          <a:p>
            <a:pPr algn="just">
              <a:buNone/>
            </a:pPr>
            <a:r>
              <a:rPr lang="ar-KW" dirty="0" smtClean="0"/>
              <a:t>اعرض أمام المتعلمين صورة لسماء صافيه وصورة لسماء ملبدة بالغيوم ودعهم يقارنون بينهما من حيث مرور الضوء</a:t>
            </a:r>
            <a:r>
              <a:rPr lang="ar-KW" b="1" dirty="0" smtClean="0"/>
              <a:t>.</a:t>
            </a:r>
          </a:p>
          <a:p>
            <a:pPr algn="just">
              <a:buNone/>
            </a:pPr>
            <a:r>
              <a:rPr lang="ar-KW" sz="2000" dirty="0" smtClean="0"/>
              <a:t> </a:t>
            </a:r>
            <a:r>
              <a:rPr lang="ar-KW" sz="2000" b="1" dirty="0" smtClean="0">
                <a:solidFill>
                  <a:srgbClr val="FF0000"/>
                </a:solidFill>
              </a:rPr>
              <a:t>نوع النشاط</a:t>
            </a:r>
            <a:r>
              <a:rPr lang="ar-KW" sz="2000" b="1" dirty="0" smtClean="0"/>
              <a:t> </a:t>
            </a:r>
            <a:r>
              <a:rPr lang="ar-KW" sz="2000" dirty="0" smtClean="0"/>
              <a:t>:عرض</a:t>
            </a:r>
          </a:p>
          <a:p>
            <a:pPr algn="just">
              <a:buNone/>
            </a:pPr>
            <a:r>
              <a:rPr lang="ar-KW" sz="2000" b="1" dirty="0" smtClean="0">
                <a:solidFill>
                  <a:srgbClr val="FF0000"/>
                </a:solidFill>
              </a:rPr>
              <a:t>المهارات المكتسبة </a:t>
            </a:r>
            <a:r>
              <a:rPr lang="ar-KW" sz="2000" dirty="0" smtClean="0"/>
              <a:t>: الملاحظة – المقارنه – الاستنتاج </a:t>
            </a:r>
          </a:p>
          <a:p>
            <a:pPr algn="just">
              <a:buNone/>
            </a:pPr>
            <a:r>
              <a:rPr lang="ar-KW" sz="2000" b="1" dirty="0" smtClean="0">
                <a:solidFill>
                  <a:srgbClr val="FF0000"/>
                </a:solidFill>
              </a:rPr>
              <a:t>المواد المستخدمة في النشاط</a:t>
            </a:r>
            <a:r>
              <a:rPr lang="ar-KW" sz="2000" dirty="0" smtClean="0"/>
              <a:t>: مصورات</a:t>
            </a:r>
          </a:p>
          <a:p>
            <a:pPr algn="just" rtl="1">
              <a:buNone/>
            </a:pPr>
            <a:endParaRPr lang="ar-KW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2" y="1988840"/>
            <a:ext cx="2857500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2" y="3896122"/>
            <a:ext cx="2857500" cy="2143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14290"/>
            <a:ext cx="4143404" cy="6357981"/>
          </a:xfrm>
          <a:prstGeom prst="rect">
            <a:avLst/>
          </a:prstGeom>
        </p:spPr>
      </p:pic>
      <p:pic>
        <p:nvPicPr>
          <p:cNvPr id="5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638132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86248" y="1643050"/>
            <a:ext cx="4643470" cy="5000660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KW" sz="2600" b="1" dirty="0" smtClean="0">
                <a:solidFill>
                  <a:srgbClr val="FF0000"/>
                </a:solidFill>
                <a:cs typeface="AF_Taif Normal" pitchFamily="2" charset="-78"/>
              </a:rPr>
              <a:t>نـــــــــــــــــــــــــــــــــــــــــــــــــــــــشاط (1)</a:t>
            </a:r>
          </a:p>
          <a:p>
            <a:pPr algn="ctr">
              <a:buNone/>
            </a:pPr>
            <a:r>
              <a:rPr lang="ar-KW" sz="2800" b="1" dirty="0" smtClean="0">
                <a:solidFill>
                  <a:srgbClr val="0000FF"/>
                </a:solidFill>
                <a:cs typeface="AF_Taif Normal" pitchFamily="2" charset="-78"/>
              </a:rPr>
              <a:t>لاحظ مرور الضوء عبر مواد مختلفة</a:t>
            </a:r>
          </a:p>
          <a:p>
            <a:r>
              <a:rPr lang="ar-KW" b="1" dirty="0" smtClean="0"/>
              <a:t> </a:t>
            </a:r>
            <a:r>
              <a:rPr lang="ar-KW" sz="2000" b="1" dirty="0" smtClean="0"/>
              <a:t>اترك المجال للمتعلمين لاستكشاف مرور الضوء عبر مجموعة من الأجسام الشفافة والنصف شفافة والمعتمة وجسم معتم داخل صندوق مضيء.</a:t>
            </a:r>
          </a:p>
          <a:p>
            <a:pPr>
              <a:buNone/>
            </a:pPr>
            <a:endParaRPr lang="ar-KW" sz="2000" b="1" dirty="0" smtClean="0"/>
          </a:p>
          <a:p>
            <a:r>
              <a:rPr lang="ar-KW" sz="1800" b="1" dirty="0" smtClean="0">
                <a:solidFill>
                  <a:srgbClr val="FF0000"/>
                </a:solidFill>
              </a:rPr>
              <a:t>نوع النشاط : </a:t>
            </a:r>
            <a:r>
              <a:rPr lang="ar-KW" sz="1800" b="1" dirty="0" smtClean="0"/>
              <a:t>عرض</a:t>
            </a:r>
            <a:r>
              <a:rPr lang="ar-KW" sz="1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KW" sz="1800" b="1" dirty="0" smtClean="0">
                <a:solidFill>
                  <a:srgbClr val="FF0000"/>
                </a:solidFill>
              </a:rPr>
              <a:t>المهارات المكتسبة : </a:t>
            </a:r>
            <a:r>
              <a:rPr lang="ar-KW" sz="1800" b="1" dirty="0" smtClean="0"/>
              <a:t>الملاحظة  الاستنتاج</a:t>
            </a:r>
          </a:p>
          <a:p>
            <a:r>
              <a:rPr lang="ar-KW" sz="1800" b="1" dirty="0" smtClean="0">
                <a:solidFill>
                  <a:srgbClr val="FF0000"/>
                </a:solidFill>
              </a:rPr>
              <a:t>المواد المستخدمة في النشاط</a:t>
            </a:r>
            <a:r>
              <a:rPr lang="ar-KW" sz="1800" b="1" dirty="0" smtClean="0"/>
              <a:t>: أجسام شفافة – نصف شفافة- اجسام معتمة – صندوق مضيء – كتاب متعلم</a:t>
            </a:r>
          </a:p>
          <a:p>
            <a:pPr>
              <a:buNone/>
            </a:pPr>
            <a:endParaRPr lang="ar-KW" sz="1800" b="1" dirty="0" smtClean="0"/>
          </a:p>
          <a:p>
            <a:pPr>
              <a:buNone/>
            </a:pPr>
            <a:endParaRPr lang="ar-KW" sz="1800" b="1" dirty="0" smtClean="0"/>
          </a:p>
          <a:p>
            <a:pPr>
              <a:buNone/>
            </a:pPr>
            <a:endParaRPr lang="ar-KW" sz="1800" b="1" dirty="0" smtClean="0"/>
          </a:p>
          <a:p>
            <a:pPr>
              <a:buNone/>
            </a:pPr>
            <a:endParaRPr lang="ar-KW" sz="1800" b="1" dirty="0" smtClean="0"/>
          </a:p>
          <a:p>
            <a:pPr>
              <a:buNone/>
            </a:pPr>
            <a:r>
              <a:rPr lang="ar-KW" sz="2000" b="1" dirty="0" err="1" smtClean="0">
                <a:solidFill>
                  <a:srgbClr val="FF0000"/>
                </a:solidFill>
                <a:cs typeface="Sultan bold" pitchFamily="2" charset="-78"/>
              </a:rPr>
              <a:t>استيراتيجية</a:t>
            </a:r>
            <a:r>
              <a:rPr lang="ar-KW" sz="2000" b="1" dirty="0" smtClean="0">
                <a:solidFill>
                  <a:srgbClr val="FF0000"/>
                </a:solidFill>
                <a:cs typeface="Sultan bold" pitchFamily="2" charset="-78"/>
              </a:rPr>
              <a:t> التفكير الناقد : مهارة الاستدلال الإستقرائي</a:t>
            </a:r>
            <a:r>
              <a:rPr lang="ar-KW" sz="1600" b="1" dirty="0" smtClean="0">
                <a:solidFill>
                  <a:srgbClr val="FF0000"/>
                </a:solidFill>
                <a:cs typeface="Sultan bold" pitchFamily="2" charset="-78"/>
              </a:rPr>
              <a:t> </a:t>
            </a:r>
          </a:p>
          <a:p>
            <a:pPr algn="just">
              <a:buNone/>
            </a:pPr>
            <a:endParaRPr lang="ar-KW" sz="1800" b="1" dirty="0" smtClean="0"/>
          </a:p>
          <a:p>
            <a:pPr algn="just" rtl="1">
              <a:buNone/>
            </a:pPr>
            <a:endParaRPr lang="ar-KW" sz="2600" b="1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2" y="142852"/>
            <a:ext cx="4256089" cy="1296145"/>
          </a:xfrm>
          <a:solidFill>
            <a:srgbClr val="FFCDFF"/>
          </a:solidFill>
          <a:ln w="19050"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pPr algn="r" rtl="1"/>
            <a:endParaRPr lang="ar-KW" sz="3600" dirty="0" smtClean="0"/>
          </a:p>
          <a:p>
            <a:pPr algn="r" rtl="1"/>
            <a:r>
              <a:rPr lang="ar-KW" sz="3600" dirty="0" smtClean="0"/>
              <a:t>يستطيع المتعلم أن: (أمثلة منوعة على الأنشطة الواردة في المنهج)</a:t>
            </a:r>
            <a:endParaRPr lang="en-US" sz="3600" dirty="0" smtClean="0"/>
          </a:p>
          <a:p>
            <a:pPr algn="r" rtl="1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4040188" cy="1296144"/>
          </a:xfrm>
          <a:solidFill>
            <a:srgbClr val="FFCCFF"/>
          </a:solidFill>
          <a:ln w="2857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3000" dirty="0" smtClean="0"/>
              <a:t>ملاحظات عامة مهمة للمعلم عند تنفيذ النشاط:</a:t>
            </a:r>
            <a:endParaRPr lang="en-US" sz="3000" dirty="0" smtClean="0"/>
          </a:p>
          <a:p>
            <a:pPr algn="r" rtl="1"/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3986209" cy="500066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571472" y="571480"/>
            <a:ext cx="7715304" cy="5401479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0"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KW" sz="11500" b="1" i="1" dirty="0" smtClean="0">
                <a:solidFill>
                  <a:srgbClr val="0000FF"/>
                </a:solidFill>
              </a:rPr>
              <a:t>نشاط بديل للنشاط التحفيزي</a:t>
            </a:r>
            <a:endParaRPr lang="ar-KW" sz="11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3"/>
          <p:cNvGrpSpPr/>
          <p:nvPr/>
        </p:nvGrpSpPr>
        <p:grpSpPr>
          <a:xfrm>
            <a:off x="971600" y="421242"/>
            <a:ext cx="7439025" cy="5619924"/>
            <a:chOff x="304800" y="457200"/>
            <a:chExt cx="7439025" cy="561992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334000" y="457200"/>
              <a:ext cx="2257425" cy="16144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2363788"/>
              <a:ext cx="2257425" cy="16144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pic>
          <p:nvPicPr>
            <p:cNvPr id="7" name="صورة 6" descr="C:\Documents and Settings\Dell\My Documents\صور السكنر\bkground\IMG0005.bmp"/>
            <p:cNvPicPr/>
            <p:nvPr/>
          </p:nvPicPr>
          <p:blipFill>
            <a:blip r:embed="rId2" cstate="print">
              <a:lum/>
            </a:blip>
            <a:srcRect l="1890" t="4054" r="4601" b="5393"/>
            <a:stretch>
              <a:fillRect/>
            </a:stretch>
          </p:blipFill>
          <p:spPr bwMode="auto">
            <a:xfrm>
              <a:off x="2057400" y="533400"/>
              <a:ext cx="2222030" cy="15813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صورة 7" descr="C:\Documents and Settings\Dell\My Documents\صور السكنر\bkground\IMG0005.bmp"/>
            <p:cNvPicPr/>
            <p:nvPr/>
          </p:nvPicPr>
          <p:blipFill>
            <a:blip r:embed="rId3" cstate="print">
              <a:lum bright="40000" contrast="-40000"/>
            </a:blip>
            <a:srcRect l="1890" t="4054" r="4601" b="5393"/>
            <a:stretch>
              <a:fillRect/>
            </a:stretch>
          </p:blipFill>
          <p:spPr bwMode="auto">
            <a:xfrm>
              <a:off x="1981200" y="2514600"/>
              <a:ext cx="2239621" cy="15851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صورة 8" descr="C:\Documents and Settings\Dell\My Documents\صور السكنر\bkground\IMG0005.bmp"/>
            <p:cNvPicPr/>
            <p:nvPr/>
          </p:nvPicPr>
          <p:blipFill>
            <a:blip r:embed="rId2" cstate="print">
              <a:lum/>
            </a:blip>
            <a:srcRect l="1890" t="4054" r="4601" b="5393"/>
            <a:stretch>
              <a:fillRect/>
            </a:stretch>
          </p:blipFill>
          <p:spPr bwMode="auto">
            <a:xfrm>
              <a:off x="2057400" y="4495800"/>
              <a:ext cx="2222030" cy="15813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5486400" y="4343400"/>
              <a:ext cx="2257425" cy="1614487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304800" y="1066800"/>
              <a:ext cx="1447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SA" sz="3200" b="1" i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شفاف</a:t>
              </a:r>
              <a:endParaRPr lang="ar-SA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381000" y="5181600"/>
              <a:ext cx="14478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SA" sz="2800" b="1" i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غير شفاف</a:t>
              </a:r>
              <a:endParaRPr lang="ar-SA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3" name="مربع نص 12"/>
          <p:cNvSpPr txBox="1"/>
          <p:nvPr/>
        </p:nvSpPr>
        <p:spPr>
          <a:xfrm>
            <a:off x="571472" y="3000372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نصف شفاف</a:t>
            </a:r>
            <a:endParaRPr lang="ar-SA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2724201" y="4459842"/>
            <a:ext cx="2163420" cy="158132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48237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756</TotalTime>
  <Words>615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سمة Office</vt:lpstr>
      <vt:lpstr>Picture</vt:lpstr>
      <vt:lpstr>PowerPoint Presentation</vt:lpstr>
      <vt:lpstr>الكفاية العامة (2): البحث عن الظواهر والطرق والتغيير في الكائنات الحية والأشياء غير الحية باستخدام الأدوات المناسبة والنماذج والمحاكاة والعروض.</vt:lpstr>
      <vt:lpstr>معيار المنهج (2-2): ملاحظة وتصميم نماذج، وتفسير وجود وغياب الضوء على حدوث النهار الليل والظلال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تنقسم المواد من ناحية نفاذها للضوء إلى:-</vt:lpstr>
      <vt:lpstr>جسم النصف شفاف:- يسمح بنفاذ جزء من الضوء </vt:lpstr>
      <vt:lpstr>جسم غير شفاف:- غير منفذ للضوء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حدد نوع الجسم الموجود فوق كل صورة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(2): البحث عن الظواهر والطرق والتغيير في الكائنات الحية والأشياء غير الحية باستخدام الأدوات المناسبة والنماذج والمحاكاة والعروض.</dc:title>
  <dc:creator>Safar</dc:creator>
  <cp:lastModifiedBy>lenovo</cp:lastModifiedBy>
  <cp:revision>68</cp:revision>
  <dcterms:created xsi:type="dcterms:W3CDTF">2017-01-10T13:56:50Z</dcterms:created>
  <dcterms:modified xsi:type="dcterms:W3CDTF">2017-02-04T14:45:26Z</dcterms:modified>
</cp:coreProperties>
</file>