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8" r:id="rId2"/>
    <p:sldId id="256" r:id="rId3"/>
    <p:sldId id="267" r:id="rId4"/>
    <p:sldId id="257" r:id="rId5"/>
    <p:sldId id="259" r:id="rId6"/>
    <p:sldId id="261" r:id="rId7"/>
    <p:sldId id="263" r:id="rId8"/>
    <p:sldId id="266" r:id="rId9"/>
    <p:sldId id="276" r:id="rId10"/>
    <p:sldId id="271" r:id="rId11"/>
    <p:sldId id="27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DF494-E6C1-457B-B11F-1B44EE2B9384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E8488-74A7-4E9D-BDF9-9A7DF0854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E8488-74A7-4E9D-BDF9-9A7DF0854B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3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004049" y="957037"/>
            <a:ext cx="4120311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وزارة التربية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التوجيه الفني العام للعلوم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اللجنة الفنية المشتركة للمرحلة الابتدائية</a:t>
            </a:r>
            <a:endParaRPr lang="ar-KW" sz="2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35791" y="2780929"/>
            <a:ext cx="7416824" cy="2062103"/>
          </a:xfrm>
          <a:prstGeom prst="rect">
            <a:avLst/>
          </a:prstGeom>
          <a:solidFill>
            <a:srgbClr val="8F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خطة توطين التدريب للمنهج الوطني القائم على الكفايات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الأسبوع الثاني للصف الثاني الابتدائي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الفصل الدراسي الثاني العام الدراسي 2016-2017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C:\صور\خلفيات 2010\تزيين\k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40" y="128363"/>
            <a:ext cx="557213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197316" y="5013177"/>
            <a:ext cx="48236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إعداد</a:t>
            </a:r>
          </a:p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منطقة العاصمة التعليمية</a:t>
            </a:r>
            <a:endParaRPr lang="ar-S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0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/>
          <p:cNvSpPr txBox="1">
            <a:spLocks/>
          </p:cNvSpPr>
          <p:nvPr/>
        </p:nvSpPr>
        <p:spPr>
          <a:xfrm>
            <a:off x="683568" y="1268760"/>
            <a:ext cx="7560840" cy="175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KW" smtClean="0">
                <a:solidFill>
                  <a:srgbClr val="FF0000"/>
                </a:solidFill>
              </a:rPr>
              <a:t>النشاط المنزلي التطبيقي :</a:t>
            </a:r>
          </a:p>
          <a:p>
            <a:pPr algn="just" rtl="1"/>
            <a:r>
              <a:rPr lang="ar-KW" smtClean="0"/>
              <a:t>اطلب من المتعلمين ، بمساعدة الأهل ، أن يرسموا ظلالهم في الحي السكني أو ساحة المنزل في أوقات مختلفة من النهار.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715570"/>
            <a:ext cx="4183253" cy="35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rmAutofit fontScale="90000"/>
          </a:bodyPr>
          <a:lstStyle/>
          <a:p>
            <a:r>
              <a:rPr lang="ar-KW" sz="3600" b="1" dirty="0" smtClean="0">
                <a:solidFill>
                  <a:srgbClr val="FF0000"/>
                </a:solidFill>
              </a:rPr>
              <a:t>أعلى من المعيار1</a:t>
            </a:r>
            <a:r>
              <a:rPr lang="ar-KW" dirty="0"/>
              <a:t/>
            </a:r>
            <a:br>
              <a:rPr lang="ar-KW" dirty="0"/>
            </a:br>
            <a:r>
              <a:rPr lang="ar-KW" dirty="0"/>
              <a:t>لاحظ ظل أمل واكتب الوقت الذي يشير له </a:t>
            </a:r>
            <a:r>
              <a:rPr lang="ar-KW" dirty="0" smtClean="0"/>
              <a:t>ساعة اليد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204864"/>
            <a:ext cx="5135090" cy="43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أعلى </a:t>
            </a:r>
            <a:r>
              <a:rPr lang="ar-KW" sz="3600" b="1" dirty="0" smtClean="0">
                <a:solidFill>
                  <a:srgbClr val="FF0000"/>
                </a:solidFill>
              </a:rPr>
              <a:t>من المعيار 2</a:t>
            </a:r>
            <a:r>
              <a:rPr lang="ar-KW" dirty="0" smtClean="0"/>
              <a:t/>
            </a:r>
            <a:br>
              <a:rPr lang="ar-KW" dirty="0" smtClean="0"/>
            </a:br>
            <a:r>
              <a:rPr lang="ar-KW" dirty="0" smtClean="0"/>
              <a:t>كيف يمكنك أن تجعل طول الظل </a:t>
            </a:r>
            <a:r>
              <a:rPr lang="ar-KW" dirty="0" smtClean="0"/>
              <a:t>أقصر؟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16832"/>
            <a:ext cx="4968552" cy="41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5040560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just" rtl="1"/>
            <a:r>
              <a:rPr lang="ar-KW" b="1" u="sng" dirty="0" smtClean="0">
                <a:solidFill>
                  <a:srgbClr val="0070C0"/>
                </a:solidFill>
              </a:rPr>
              <a:t>الكفاية العامة (2): </a:t>
            </a:r>
            <a:r>
              <a:rPr lang="ar-KW" b="1" dirty="0" smtClean="0"/>
              <a:t>البحث عن الظواهر والطرق والعمليات والتغيير في الكائنات الحية والأشياء غيرالحية باستخدام الأدوات المناسبة والنماذج والمحاكاة والعروض</a:t>
            </a:r>
            <a:r>
              <a:rPr lang="ar-KW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2808312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 rtl="1"/>
            <a:r>
              <a:rPr lang="ar-KW" sz="3600" b="1" u="sng" dirty="0" smtClean="0">
                <a:solidFill>
                  <a:schemeClr val="accent4">
                    <a:lumMod val="75000"/>
                  </a:schemeClr>
                </a:solidFill>
              </a:rPr>
              <a:t>الكفاية الخاصة (2-2): </a:t>
            </a:r>
            <a:r>
              <a:rPr lang="ar-KW" sz="3600" b="1" dirty="0" smtClean="0">
                <a:solidFill>
                  <a:schemeClr val="tx1"/>
                </a:solidFill>
              </a:rPr>
              <a:t>ملاحظة وتصميم نماذج ، وتفسير وجود وغياب الضوء على حدوث النهار والليل </a:t>
            </a:r>
            <a:r>
              <a:rPr lang="ar-KW" sz="3600" b="1" dirty="0" smtClean="0">
                <a:solidFill>
                  <a:schemeClr val="tx1"/>
                </a:solidFill>
              </a:rPr>
              <a:t>والظلال.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352839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 rtl="1"/>
            <a:r>
              <a:rPr lang="ar-KW" b="1" u="sng" dirty="0" smtClean="0">
                <a:solidFill>
                  <a:schemeClr val="accent2">
                    <a:lumMod val="75000"/>
                  </a:schemeClr>
                </a:solidFill>
              </a:rPr>
              <a:t>معيار المنهج (2-8): </a:t>
            </a:r>
            <a:r>
              <a:rPr lang="ar-KW" b="1" dirty="0" smtClean="0"/>
              <a:t>يوضح ويشرح تكوين النهار والليل باستخدام النماذج وإنشاء الظلال ، وشرح العلاقة بين شكل الظل ووقت النهار عند التواجد في ضوء الشمس.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85" y="260648"/>
            <a:ext cx="8229600" cy="1728192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 rtl="1">
              <a:buNone/>
            </a:pPr>
            <a:endParaRPr lang="en-US" sz="4400" b="1" dirty="0" smtClean="0"/>
          </a:p>
          <a:p>
            <a:pPr algn="ctr" rtl="1">
              <a:buNone/>
            </a:pPr>
            <a:r>
              <a:rPr lang="ar-KW" sz="4400" b="1" dirty="0" smtClean="0"/>
              <a:t>عنوان الدرس: كيف يختلف طول الظل باختلاف أوقات النهار ؟</a:t>
            </a:r>
            <a:endParaRPr lang="en-US" sz="4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085" y="2564904"/>
            <a:ext cx="8229600" cy="3773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itchFamily="2" charset="2"/>
              <a:buChar char="v"/>
            </a:pPr>
            <a:endParaRPr lang="en-US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KW" sz="4300" b="1" dirty="0" smtClean="0"/>
              <a:t>المفاهيم العلمية المتضمنة في الكفاية الخاصة:</a:t>
            </a:r>
            <a:endParaRPr lang="en-US" sz="4300" b="1" dirty="0" smtClean="0"/>
          </a:p>
          <a:p>
            <a:pPr marL="0" indent="0" algn="just" rtl="1">
              <a:buFont typeface="Arial" pitchFamily="34" charset="0"/>
              <a:buNone/>
            </a:pPr>
            <a:r>
              <a:rPr lang="en-US" sz="4300" b="1" dirty="0" smtClean="0"/>
              <a:t>     </a:t>
            </a:r>
            <a:r>
              <a:rPr lang="ar-KW" sz="4300" b="1" dirty="0" smtClean="0"/>
              <a:t>يتغير طول الظل بتغير موضع مصدر الضوء.</a:t>
            </a:r>
          </a:p>
          <a:p>
            <a:pPr algn="just" rtl="1">
              <a:buFont typeface="Arial" pitchFamily="34" charset="0"/>
              <a:buNone/>
            </a:pPr>
            <a:endParaRPr lang="ar-KW" b="1" dirty="0" smtClean="0"/>
          </a:p>
          <a:p>
            <a:pPr algn="just" rtl="1">
              <a:buFont typeface="Arial" pitchFamily="34" charset="0"/>
              <a:buNone/>
            </a:pPr>
            <a:r>
              <a:rPr lang="ar-KW" b="1" dirty="0" smtClean="0"/>
              <a:t>   </a:t>
            </a:r>
            <a:r>
              <a:rPr lang="ar-KW" sz="4000" b="1" dirty="0" smtClean="0">
                <a:solidFill>
                  <a:schemeClr val="tx2">
                    <a:lumMod val="75000"/>
                  </a:schemeClr>
                </a:solidFill>
              </a:rPr>
              <a:t>مصادر التعلم: فيديو ، حاسوب ، مسجل ، إنترنت ، أوراق عمل ، مصورات ، أقلام رصاص ، قطع صلصال ، أطباق بلاستيكية </a:t>
            </a:r>
            <a:r>
              <a:rPr lang="ar-KW" sz="4000" b="1" dirty="0" smtClean="0">
                <a:solidFill>
                  <a:schemeClr val="tx2">
                    <a:lumMod val="75000"/>
                  </a:schemeClr>
                </a:solidFill>
              </a:rPr>
              <a:t>عميقة.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4040188" cy="1296144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 algn="r" rtl="1"/>
            <a:endParaRPr lang="ar-KW" dirty="0" smtClean="0"/>
          </a:p>
          <a:p>
            <a:pPr algn="r" rtl="1"/>
            <a:r>
              <a:rPr lang="ar-KW" sz="3000" dirty="0" smtClean="0"/>
              <a:t>ملاحظات عامة مهمة للمعلم عند تنفيذ النشاط:</a:t>
            </a:r>
            <a:endParaRPr lang="en-US" sz="3000" dirty="0" smtClean="0"/>
          </a:p>
          <a:p>
            <a:pPr algn="r" rt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404664"/>
            <a:ext cx="4041775" cy="1296145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77500" lnSpcReduction="20000"/>
          </a:bodyPr>
          <a:lstStyle/>
          <a:p>
            <a:pPr algn="r" rtl="1"/>
            <a:endParaRPr lang="ar-KW" sz="3600" dirty="0" smtClean="0"/>
          </a:p>
          <a:p>
            <a:pPr algn="r" rtl="1"/>
            <a:r>
              <a:rPr lang="ar-KW" sz="3600" dirty="0" smtClean="0"/>
              <a:t>يستطيع المتعلم أن: (أمثلة منوعة على الأنشطة الواردة في المنهج)</a:t>
            </a:r>
            <a:endParaRPr lang="en-US" sz="3600" dirty="0" smtClean="0"/>
          </a:p>
          <a:p>
            <a:pPr algn="r" rt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772816"/>
            <a:ext cx="4041775" cy="475252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ar-KW" sz="2000" b="1" dirty="0" smtClean="0">
                <a:solidFill>
                  <a:srgbClr val="FF0000"/>
                </a:solidFill>
              </a:rPr>
              <a:t>نشاط تحفيزي مقترح:</a:t>
            </a:r>
          </a:p>
          <a:p>
            <a:pPr algn="just" rtl="1">
              <a:buNone/>
            </a:pPr>
            <a:r>
              <a:rPr lang="ar-KW" sz="2000" b="1" dirty="0" smtClean="0"/>
              <a:t>اعرض صورة تبين اختلاف </a:t>
            </a:r>
            <a:r>
              <a:rPr lang="ar-KW" sz="2000" b="1" dirty="0" smtClean="0"/>
              <a:t>أطوال </a:t>
            </a:r>
            <a:r>
              <a:rPr lang="ar-KW" sz="2000" b="1" dirty="0" smtClean="0"/>
              <a:t>الظل ، واسأل المتعلمين : ماهو السبب الذي أدى إلى اختلاف </a:t>
            </a:r>
            <a:r>
              <a:rPr lang="ar-KW" sz="2000" b="1" dirty="0" smtClean="0"/>
              <a:t>أطوال </a:t>
            </a:r>
            <a:r>
              <a:rPr lang="ar-KW" sz="2000" b="1" dirty="0" smtClean="0"/>
              <a:t>الظل في الصورة ؟</a:t>
            </a:r>
          </a:p>
          <a:p>
            <a:pPr algn="just" rtl="1">
              <a:buNone/>
            </a:pPr>
            <a:r>
              <a:rPr lang="ar-KW" sz="2000" b="1" dirty="0" smtClean="0"/>
              <a:t>اترك </a:t>
            </a:r>
            <a:r>
              <a:rPr lang="ar-KW" sz="2000" b="1" dirty="0" smtClean="0"/>
              <a:t>المجال للمتعلمين للتعبير عن آرائهم وتقبل جميع </a:t>
            </a:r>
            <a:r>
              <a:rPr lang="ar-KW" sz="2000" b="1" dirty="0" smtClean="0"/>
              <a:t>الإجابات </a:t>
            </a:r>
            <a:r>
              <a:rPr lang="ar-KW" sz="2000" b="1" dirty="0" smtClean="0"/>
              <a:t>من دون </a:t>
            </a:r>
            <a:r>
              <a:rPr lang="ar-KW" sz="2000" b="1" dirty="0" smtClean="0"/>
              <a:t>الإيحاء </a:t>
            </a:r>
            <a:r>
              <a:rPr lang="ar-KW" sz="2000" b="1" dirty="0" smtClean="0"/>
              <a:t>بصحة الاجابة أو خطئها .</a:t>
            </a:r>
          </a:p>
          <a:p>
            <a:pPr algn="just" rtl="1">
              <a:buFont typeface="Wingdings" pitchFamily="2" charset="2"/>
              <a:buChar char="v"/>
            </a:pPr>
            <a:r>
              <a:rPr lang="ar-KW" sz="2000" b="1" dirty="0" smtClean="0">
                <a:solidFill>
                  <a:srgbClr val="FF0000"/>
                </a:solidFill>
              </a:rPr>
              <a:t>نوع النشاط : </a:t>
            </a:r>
            <a:r>
              <a:rPr lang="ar-KW" sz="2000" b="1" dirty="0" smtClean="0"/>
              <a:t>عرض</a:t>
            </a:r>
          </a:p>
          <a:p>
            <a:pPr algn="just" rtl="1">
              <a:buFont typeface="Wingdings" pitchFamily="2" charset="2"/>
              <a:buChar char="v"/>
            </a:pPr>
            <a:r>
              <a:rPr lang="ar-KW" sz="2000" b="1" dirty="0" smtClean="0"/>
              <a:t>المهارات المكتسبة: الملاحظة، المقارنة ، التعبير اللفظي . </a:t>
            </a:r>
          </a:p>
          <a:p>
            <a:pPr algn="just" rtl="1">
              <a:buFont typeface="Wingdings" pitchFamily="2" charset="2"/>
              <a:buChar char="v"/>
            </a:pPr>
            <a:r>
              <a:rPr lang="ar-KW" sz="2000" b="1" dirty="0" smtClean="0">
                <a:solidFill>
                  <a:srgbClr val="FF0000"/>
                </a:solidFill>
              </a:rPr>
              <a:t>المواد المستخدمة في النشاط: </a:t>
            </a:r>
            <a:r>
              <a:rPr lang="ar-KW" sz="2000" b="1" dirty="0" smtClean="0"/>
              <a:t>مصورات </a:t>
            </a:r>
            <a:endParaRPr lang="en-US" sz="2000" b="1" dirty="0" smtClean="0"/>
          </a:p>
          <a:p>
            <a:pPr algn="r" rtl="1">
              <a:buNone/>
            </a:pPr>
            <a:endParaRPr lang="en-US" sz="20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850" y="1983110"/>
            <a:ext cx="4040188" cy="433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332657"/>
            <a:ext cx="4040188" cy="115212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r" rtl="1"/>
            <a:endParaRPr lang="ar-KW" dirty="0" smtClean="0"/>
          </a:p>
          <a:p>
            <a:pPr algn="r" rtl="1"/>
            <a:r>
              <a:rPr lang="ar-KW" dirty="0" smtClean="0"/>
              <a:t>ملاحظات عامة مهمة للمعلم عند تنفيذ النشاط: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396044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 rtl="1">
              <a:buNone/>
            </a:pPr>
            <a:r>
              <a:rPr lang="ar-KW" dirty="0" smtClean="0"/>
              <a:t>-عرض ساعة حائط ذو أرقام واضحة </a:t>
            </a:r>
          </a:p>
          <a:p>
            <a:pPr algn="just" rtl="1">
              <a:buNone/>
            </a:pPr>
            <a:r>
              <a:rPr lang="ar-KW" dirty="0" smtClean="0"/>
              <a:t>( قبل تنفيذ النشاط) لتعريف أو تذكير المتعلمين بشكل وتوزيع الأرقام .</a:t>
            </a:r>
          </a:p>
          <a:p>
            <a:pPr algn="just" rtl="1">
              <a:buNone/>
            </a:pPr>
            <a:r>
              <a:rPr lang="ar-KW" dirty="0" smtClean="0"/>
              <a:t>- تسمية بعض الأرقام وتحديد الوقت الحالي ( فقط بالساعة دون دقائق )</a:t>
            </a:r>
            <a:endParaRPr lang="ar-KW" dirty="0"/>
          </a:p>
          <a:p>
            <a:pPr algn="just" rtl="1">
              <a:buNone/>
            </a:pPr>
            <a:r>
              <a:rPr lang="ar-KW" dirty="0" smtClean="0"/>
              <a:t>- </a:t>
            </a:r>
            <a:r>
              <a:rPr lang="ar-KW" dirty="0"/>
              <a:t>ارسم نموذج لأرقام الساعة على الأطباق.قد ترغب في تحضير الطباق للمتعلمين مسبقا وكتابة أرقام الساعة ( فكرة النشاط هي عمل المزولة الشمسية ).</a:t>
            </a:r>
          </a:p>
          <a:p>
            <a:pPr algn="just" rtl="1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4008" y="332656"/>
            <a:ext cx="4041775" cy="115212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r" rtl="1"/>
            <a:endParaRPr lang="ar-KW" dirty="0" smtClean="0"/>
          </a:p>
          <a:p>
            <a:pPr algn="r" rtl="1"/>
            <a:r>
              <a:rPr lang="ar-KW" dirty="0" smtClean="0"/>
              <a:t>يستطيع المتعلم أن: (أمثلة منوعة على الأنشطة الواردة في المنهج)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556793"/>
            <a:ext cx="4041775" cy="39604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just" rtl="1">
              <a:buNone/>
            </a:pPr>
            <a:r>
              <a:rPr lang="ar-KW" sz="2600" b="1" dirty="0" smtClean="0"/>
              <a:t>نشاط (1): ساعتي من صنع يدي</a:t>
            </a:r>
          </a:p>
          <a:p>
            <a:pPr algn="just" rtl="1">
              <a:buNone/>
            </a:pPr>
            <a:r>
              <a:rPr lang="ar-KW" sz="2600" b="1" dirty="0" smtClean="0"/>
              <a:t>دع المتعلمين ينفذون النشاط خارج الفصل بصورة فردية .</a:t>
            </a:r>
          </a:p>
          <a:p>
            <a:pPr algn="just" rtl="1">
              <a:buNone/>
            </a:pPr>
            <a:r>
              <a:rPr lang="ar-KW" sz="2600" b="1" dirty="0"/>
              <a:t>اختر الوقت لرسم الأطوال كيفما تراه مناسبا، مراعيا الوقت والفصل الذي ينفذ فيها النشاط . احرص على تحديد وقتين مختلفين : الأول عندما تتوسط الشمس السماء ( عند الظهر ) والثاني قبيل المغرب عندما تكون الشمس مائلة وتصبح الظلال طويلة .</a:t>
            </a:r>
          </a:p>
          <a:p>
            <a:pPr algn="just" rtl="1">
              <a:buNone/>
            </a:pPr>
            <a:endParaRPr lang="ar-KW" sz="2600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KW" sz="2600" b="1" dirty="0" smtClean="0"/>
              <a:t>نوع النشاط: فردي</a:t>
            </a:r>
          </a:p>
          <a:p>
            <a:pPr algn="just" rtl="1">
              <a:buFont typeface="Wingdings" pitchFamily="2" charset="2"/>
              <a:buChar char="v"/>
            </a:pPr>
            <a:r>
              <a:rPr lang="ar-KW" sz="2600" b="1" dirty="0" smtClean="0"/>
              <a:t>المهارات المكتسبة: الملاحظة والتحليل</a:t>
            </a:r>
          </a:p>
          <a:p>
            <a:pPr algn="just" rtl="1">
              <a:buFont typeface="Wingdings" pitchFamily="2" charset="2"/>
              <a:buChar char="v"/>
            </a:pPr>
            <a:r>
              <a:rPr lang="ar-KW" sz="2600" b="1" dirty="0" smtClean="0"/>
              <a:t>المواد المستخدمة في النشاط: أقلام رصاص ، قطع صلصال ، أطباق بلاستيك</a:t>
            </a:r>
          </a:p>
          <a:p>
            <a:pPr algn="just" rtl="1">
              <a:buFont typeface="Wingdings" pitchFamily="2" charset="2"/>
              <a:buChar char="v"/>
            </a:pPr>
            <a:r>
              <a:rPr lang="ar-KW" sz="2600" b="1" dirty="0" smtClean="0">
                <a:solidFill>
                  <a:srgbClr val="FF0000"/>
                </a:solidFill>
              </a:rPr>
              <a:t>زمن النشاط المقترح : </a:t>
            </a:r>
            <a:r>
              <a:rPr lang="ar-KW" sz="2600" b="1" dirty="0" smtClean="0"/>
              <a:t>10 دقائق </a:t>
            </a:r>
            <a:endParaRPr lang="en-US" sz="2600" b="1" dirty="0" smtClean="0"/>
          </a:p>
          <a:p>
            <a:pPr marL="0" indent="0" algn="just" rtl="1">
              <a:buNone/>
            </a:pPr>
            <a:r>
              <a:rPr lang="ar-KW" sz="2600" b="1" dirty="0" smtClean="0"/>
              <a:t>استراتيجية التفكير الناقد : تحديد المشكلة ، مهارة الإستدلال الإستقرائي</a:t>
            </a:r>
          </a:p>
          <a:p>
            <a:pPr algn="r" rtl="1">
              <a:buNone/>
            </a:pP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5997" r="6848"/>
          <a:stretch/>
        </p:blipFill>
        <p:spPr>
          <a:xfrm>
            <a:off x="835810" y="5552403"/>
            <a:ext cx="2088233" cy="1476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531089"/>
            <a:ext cx="1808427" cy="1356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510159"/>
            <a:ext cx="1503085" cy="1370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528" y="578668"/>
            <a:ext cx="4040188" cy="112213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r" rtl="1"/>
            <a:endParaRPr lang="ar-KW" dirty="0" smtClean="0"/>
          </a:p>
          <a:p>
            <a:pPr algn="r" rtl="1"/>
            <a:r>
              <a:rPr lang="ar-KW" sz="2600" dirty="0" smtClean="0"/>
              <a:t>ملاحظات عامة مهمة للمعلم عند تنفيذ النشاط:</a:t>
            </a:r>
            <a:endParaRPr lang="en-US" sz="2600" dirty="0" smtClean="0"/>
          </a:p>
          <a:p>
            <a:pPr algn="r" rtl="1"/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4040188" cy="203762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548680"/>
            <a:ext cx="4041775" cy="11521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r" rtl="1"/>
            <a:endParaRPr lang="ar-KW" dirty="0" smtClean="0"/>
          </a:p>
          <a:p>
            <a:pPr algn="r" rtl="1"/>
            <a:r>
              <a:rPr lang="ar-KW" dirty="0" smtClean="0"/>
              <a:t>يستطيع المتعلم أن: (أمثلة منوعة على الأنشطة الواردة في المنهج)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16832"/>
            <a:ext cx="4041775" cy="446449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KW" sz="2000" b="1" dirty="0" smtClean="0">
                <a:solidFill>
                  <a:srgbClr val="FF0000"/>
                </a:solidFill>
              </a:rPr>
              <a:t>نشاط (2): </a:t>
            </a:r>
            <a:r>
              <a:rPr lang="ar-KW" sz="2000" b="1" dirty="0" smtClean="0"/>
              <a:t>موقع ظل الشمس خلال النهار</a:t>
            </a:r>
          </a:p>
          <a:p>
            <a:pPr algn="r" rtl="1">
              <a:buNone/>
            </a:pPr>
            <a:r>
              <a:rPr lang="ar-KW" sz="1800" b="1" dirty="0" smtClean="0"/>
              <a:t>يرسم كل متعلم ظل الشجرة في أوقات زمنية مختلفة</a:t>
            </a:r>
          </a:p>
          <a:p>
            <a:pPr algn="just" rtl="1">
              <a:buFont typeface="Wingdings" pitchFamily="2" charset="2"/>
              <a:buChar char="v"/>
            </a:pPr>
            <a:r>
              <a:rPr lang="ar-KW" b="1" dirty="0" smtClean="0">
                <a:solidFill>
                  <a:srgbClr val="FF0000"/>
                </a:solidFill>
              </a:rPr>
              <a:t>نوع النشاط: </a:t>
            </a:r>
            <a:r>
              <a:rPr lang="ar-KW" b="1" dirty="0" smtClean="0"/>
              <a:t>فردي</a:t>
            </a:r>
          </a:p>
          <a:p>
            <a:pPr algn="r" rtl="1">
              <a:buFont typeface="Wingdings" pitchFamily="2" charset="2"/>
              <a:buChar char="v"/>
            </a:pPr>
            <a:r>
              <a:rPr lang="ar-KW" sz="2000" b="1" dirty="0" smtClean="0">
                <a:solidFill>
                  <a:srgbClr val="FF0000"/>
                </a:solidFill>
              </a:rPr>
              <a:t>المهارات المكتسبة: </a:t>
            </a:r>
            <a:r>
              <a:rPr lang="ar-KW" sz="2000" b="1" dirty="0" smtClean="0"/>
              <a:t>الملاحظة والتحليل </a:t>
            </a:r>
          </a:p>
          <a:p>
            <a:pPr algn="r" rtl="1">
              <a:buFont typeface="Wingdings" pitchFamily="2" charset="2"/>
              <a:buChar char="v"/>
            </a:pPr>
            <a:r>
              <a:rPr lang="ar-KW" sz="2000" b="1" dirty="0" smtClean="0">
                <a:solidFill>
                  <a:srgbClr val="FF0000"/>
                </a:solidFill>
              </a:rPr>
              <a:t>المواد المستخدمة في النشاط: </a:t>
            </a:r>
            <a:r>
              <a:rPr lang="ar-KW" sz="2000" b="1" dirty="0" smtClean="0"/>
              <a:t>كتاب المتعلم </a:t>
            </a:r>
          </a:p>
          <a:p>
            <a:pPr algn="just" rtl="1">
              <a:buFont typeface="Wingdings" pitchFamily="2" charset="2"/>
              <a:buChar char="v"/>
            </a:pPr>
            <a:r>
              <a:rPr lang="ar-KW" b="1" dirty="0" smtClean="0">
                <a:solidFill>
                  <a:srgbClr val="FF0000"/>
                </a:solidFill>
              </a:rPr>
              <a:t>زمن النشاط المقترح: </a:t>
            </a:r>
            <a:r>
              <a:rPr lang="ar-KW" b="1" dirty="0" smtClean="0"/>
              <a:t>5  دقائق</a:t>
            </a:r>
            <a:endParaRPr lang="en-US" b="1" dirty="0" smtClean="0"/>
          </a:p>
          <a:p>
            <a:pPr algn="r" rtl="1">
              <a:buNone/>
            </a:pPr>
            <a:endParaRPr lang="ar-KW" dirty="0" smtClean="0"/>
          </a:p>
          <a:p>
            <a:pPr algn="r" rtl="1">
              <a:buNone/>
            </a:pPr>
            <a:r>
              <a:rPr lang="ar-KW" dirty="0"/>
              <a:t>استراتيجية التفكير الناقد : مهارة الإستدلال </a:t>
            </a:r>
            <a:r>
              <a:rPr lang="ar-KW" dirty="0" smtClean="0"/>
              <a:t>الإستنباطي .</a:t>
            </a:r>
            <a:endParaRPr lang="ar-KW" dirty="0"/>
          </a:p>
          <a:p>
            <a:pPr algn="r" rtl="1">
              <a:buNone/>
            </a:pPr>
            <a:endParaRPr lang="ar-KW" dirty="0"/>
          </a:p>
          <a:p>
            <a:pPr algn="r" rtl="1">
              <a:buNone/>
            </a:pPr>
            <a:r>
              <a:rPr lang="ar-KW" dirty="0" smtClean="0"/>
              <a:t>ملاحظة : تشجيع المتعلمين على ملاحظة اختلاف طول الظل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060432" cy="1512168"/>
          </a:xfrm>
        </p:spPr>
        <p:txBody>
          <a:bodyPr>
            <a:noAutofit/>
          </a:bodyPr>
          <a:lstStyle/>
          <a:p>
            <a:pPr algn="r" rtl="1"/>
            <a:r>
              <a:rPr lang="ar-KW" sz="2800" dirty="0" smtClean="0">
                <a:solidFill>
                  <a:srgbClr val="FF0000"/>
                </a:solidFill>
              </a:rPr>
              <a:t>القيم الشخصية والأمن والسلامة </a:t>
            </a:r>
            <a:r>
              <a:rPr lang="ar-KW" sz="2800" dirty="0" smtClean="0"/>
              <a:t>:</a:t>
            </a:r>
            <a:br>
              <a:rPr lang="ar-KW" sz="2800" dirty="0" smtClean="0"/>
            </a:br>
            <a:r>
              <a:rPr lang="ar-KW" sz="2800" dirty="0" smtClean="0"/>
              <a:t>احرص على تشجيع المتعلمين من خلال عرض فيلم أو صورة معبرة على مساعدة العمال ، بتزويدهم بالماء والقبعات خاصة عند الظهيرة .</a:t>
            </a:r>
            <a:br>
              <a:rPr lang="ar-KW" sz="2800" dirty="0" smtClean="0"/>
            </a:br>
            <a:r>
              <a:rPr lang="ar-KW" sz="2800" dirty="0" smtClean="0"/>
              <a:t>عرض صورة ومناقشتها 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7326168" cy="3887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7"/>
          <p:cNvSpPr txBox="1">
            <a:spLocks/>
          </p:cNvSpPr>
          <p:nvPr/>
        </p:nvSpPr>
        <p:spPr>
          <a:xfrm>
            <a:off x="827584" y="620688"/>
            <a:ext cx="7560840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KW" dirty="0" smtClean="0">
                <a:solidFill>
                  <a:srgbClr val="FF0000"/>
                </a:solidFill>
              </a:rPr>
              <a:t>بند الكتابة: ( المصطلحات العلمية )</a:t>
            </a:r>
          </a:p>
          <a:p>
            <a:pPr algn="just" rtl="1"/>
            <a:r>
              <a:rPr lang="ar-KW" dirty="0" smtClean="0">
                <a:solidFill>
                  <a:schemeClr val="tx1"/>
                </a:solidFill>
              </a:rPr>
              <a:t>احرص على أن يكتب المتعلمون المصطلحات العلمية للكفاية الخاصة بالدرس .</a:t>
            </a:r>
          </a:p>
          <a:p>
            <a:pPr algn="just" rtl="1"/>
            <a:r>
              <a:rPr lang="ar-KW" dirty="0" smtClean="0">
                <a:solidFill>
                  <a:schemeClr val="tx1"/>
                </a:solidFill>
              </a:rPr>
              <a:t>استخدام أساليب مطورة لتشويق المتعلمين على كتابة المصطلحات الجديدة.</a:t>
            </a:r>
          </a:p>
          <a:p>
            <a:pPr algn="just" rtl="1"/>
            <a:r>
              <a:rPr lang="ar-KW" dirty="0" smtClean="0">
                <a:solidFill>
                  <a:schemeClr val="tx1"/>
                </a:solidFill>
              </a:rPr>
              <a:t>اترك الفرصة لكل متعلم لاكتشاف الخطأ في الصورة والتعبير عنه بأسلوب علمي بجملة واحدة صحيحة. احرص على عدم توحيد </a:t>
            </a:r>
            <a:r>
              <a:rPr lang="ar-KW" dirty="0" smtClean="0">
                <a:solidFill>
                  <a:schemeClr val="tx1"/>
                </a:solidFill>
              </a:rPr>
              <a:t>الإجابات </a:t>
            </a:r>
            <a:r>
              <a:rPr lang="ar-KW" dirty="0" smtClean="0">
                <a:solidFill>
                  <a:schemeClr val="tx1"/>
                </a:solidFill>
              </a:rPr>
              <a:t>بين المتعلمين وعدم قبول أي عبارات غير مناسبة 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4148"/>
          <a:stretch/>
        </p:blipFill>
        <p:spPr>
          <a:xfrm>
            <a:off x="1867885" y="3429000"/>
            <a:ext cx="5480238" cy="33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592</Words>
  <Application>Microsoft Office PowerPoint</Application>
  <PresentationFormat>On-screen Show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الكفاية العامة (2): البحث عن الظواهر والطرق والعمليات والتغيير في الكائنات الحية والأشياء غيرالحية باستخدام الأدوات المناسبة والنماذج والمحاكاة والعروض.</vt:lpstr>
      <vt:lpstr>معيار المنهج (2-8): يوضح ويشرح تكوين النهار والليل باستخدام النماذج وإنشاء الظلال ، وشرح العلاقة بين شكل الظل ووقت النهار عند التواجد في ضوء الشمس.</vt:lpstr>
      <vt:lpstr>PowerPoint Presentation</vt:lpstr>
      <vt:lpstr>PowerPoint Presentation</vt:lpstr>
      <vt:lpstr>PowerPoint Presentation</vt:lpstr>
      <vt:lpstr>PowerPoint Presentation</vt:lpstr>
      <vt:lpstr>القيم الشخصية والأمن والسلامة : احرص على تشجيع المتعلمين من خلال عرض فيلم أو صورة معبرة على مساعدة العمال ، بتزويدهم بالماء والقبعات خاصة عند الظهيرة . عرض صورة ومناقشتها .</vt:lpstr>
      <vt:lpstr>PowerPoint Presentation</vt:lpstr>
      <vt:lpstr>PowerPoint Presentation</vt:lpstr>
      <vt:lpstr>أعلى من المعيار1 لاحظ ظل أمل واكتب الوقت الذي يشير له ساعة اليد</vt:lpstr>
      <vt:lpstr>أعلى من المعيار 2 كيف يمكنك أن تجعل طول الظل أقصر؟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الكفاية العامة (2): البحث عن الظواهر والطرق والتغيير في الكائنات الحية والأشياء غير الحية باستخدام الأدوات المناسبة والنماذج والمحاكاة والعروض.</dc:title>
  <dc:creator>Safar</dc:creator>
  <cp:lastModifiedBy>lenovo</cp:lastModifiedBy>
  <cp:revision>57</cp:revision>
  <dcterms:created xsi:type="dcterms:W3CDTF">2017-01-10T13:56:50Z</dcterms:created>
  <dcterms:modified xsi:type="dcterms:W3CDTF">2017-02-04T14:56:38Z</dcterms:modified>
</cp:coreProperties>
</file>