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8" r:id="rId3"/>
    <p:sldId id="260" r:id="rId4"/>
    <p:sldId id="261" r:id="rId5"/>
    <p:sldId id="262" r:id="rId6"/>
    <p:sldId id="266" r:id="rId7"/>
    <p:sldId id="259" r:id="rId8"/>
    <p:sldId id="264" r:id="rId9"/>
    <p:sldId id="265" r:id="rId10"/>
    <p:sldId id="270" r:id="rId11"/>
    <p:sldId id="320" r:id="rId12"/>
    <p:sldId id="268" r:id="rId13"/>
    <p:sldId id="271" r:id="rId14"/>
    <p:sldId id="263" r:id="rId15"/>
    <p:sldId id="269" r:id="rId16"/>
    <p:sldId id="274" r:id="rId17"/>
    <p:sldId id="279" r:id="rId18"/>
    <p:sldId id="280" r:id="rId19"/>
    <p:sldId id="282" r:id="rId20"/>
    <p:sldId id="285" r:id="rId21"/>
    <p:sldId id="316" r:id="rId22"/>
    <p:sldId id="286" r:id="rId23"/>
    <p:sldId id="287" r:id="rId24"/>
    <p:sldId id="288" r:id="rId25"/>
    <p:sldId id="315" r:id="rId26"/>
    <p:sldId id="289" r:id="rId27"/>
    <p:sldId id="290" r:id="rId28"/>
    <p:sldId id="293" r:id="rId29"/>
    <p:sldId id="296" r:id="rId30"/>
    <p:sldId id="297" r:id="rId31"/>
    <p:sldId id="298" r:id="rId32"/>
    <p:sldId id="300" r:id="rId33"/>
    <p:sldId id="302" r:id="rId34"/>
    <p:sldId id="303" r:id="rId35"/>
    <p:sldId id="307" r:id="rId36"/>
    <p:sldId id="308" r:id="rId37"/>
    <p:sldId id="313" r:id="rId38"/>
    <p:sldId id="314" r:id="rId39"/>
    <p:sldId id="31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DC1E0-4FC3-4F02-BDFD-8B88A80BFCA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AC26-F968-4DBD-8C24-2A9CA013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7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727E-0CA1-4371-B278-5367EC48BC23}" type="slidenum">
              <a:rPr lang="ar-KW" smtClean="0">
                <a:solidFill>
                  <a:prstClr val="black"/>
                </a:solidFill>
              </a:rPr>
              <a:pPr/>
              <a:t>4</a:t>
            </a:fld>
            <a:endParaRPr lang="ar-K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9347-4FDE-4893-8186-B7BE7695DB1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0F6E01-3515-41E6-ADDF-DF37A4E6FC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9347-4FDE-4893-8186-B7BE7695DB1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6E01-3515-41E6-ADDF-DF37A4E6F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E0F6E01-3515-41E6-ADDF-DF37A4E6FC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9347-4FDE-4893-8186-B7BE7695DB1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9347-4FDE-4893-8186-B7BE7695DB1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E0F6E01-3515-41E6-ADDF-DF37A4E6FC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9347-4FDE-4893-8186-B7BE7695DB1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0F6E01-3515-41E6-ADDF-DF37A4E6FC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E5A9347-4FDE-4893-8186-B7BE7695DB1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6E01-3515-41E6-ADDF-DF37A4E6FC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9347-4FDE-4893-8186-B7BE7695DB1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E0F6E01-3515-41E6-ADDF-DF37A4E6FC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9347-4FDE-4893-8186-B7BE7695DB1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E0F6E01-3515-41E6-ADDF-DF37A4E6F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9347-4FDE-4893-8186-B7BE7695DB1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0F6E01-3515-41E6-ADDF-DF37A4E6F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0F6E01-3515-41E6-ADDF-DF37A4E6FC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9347-4FDE-4893-8186-B7BE7695DB1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E0F6E01-3515-41E6-ADDF-DF37A4E6FC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E5A9347-4FDE-4893-8186-B7BE7695DB1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E5A9347-4FDE-4893-8186-B7BE7695DB1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0F6E01-3515-41E6-ADDF-DF37A4E6FC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.wallpaperlist.com/uploads/wallpaper/files/blu/blue-waves-abstract-wallpaper-5346ccc0eef28.jpg?title=&#1575;&#1604;&#1571;&#1605;&#1608;&#1575;&#1580;%20&#1575;&#1604;&#1586;&#1585;&#1602;&#1575;&#1569;%20&#1605;&#1580;&#1585;&#1583;&#1577;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qL5o8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hyperlink" Target="http://www.google.com.kw/url?sa=i&amp;rct=j&amp;q=&amp;esrc=s&amp;source=images&amp;cd=&amp;cad=rja&amp;uact=8&amp;ved=0ahUKEwjUi5yMvPnRAhUHahoKHVhTAcsQjRwIBw&amp;url=http://fejstbukovadrva.com/&amp;bvm=bv.146094739,d.d2s&amp;psig=AFQjCNF8g1UyyU8-mcuEb-A4UHsQSATfVw&amp;ust=148640159588331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kw/url?sa=i&amp;rct=j&amp;q=&amp;esrc=s&amp;source=images&amp;cd=&amp;cad=rja&amp;uact=8&amp;ved=0ahUKEwi1gLqEvvnRAhWHfRoKHSWnAb8QjRwIBw&amp;url=https://www.almrsal.com/post/189703/lint-free-cloth&amp;bvm=bv.146094739,d.d2s&amp;psig=AFQjCNHuRcAURFvzKsfHpjFPSS4DEQp2Fw&amp;ust=1486402233492423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hyperlink" Target="http://www.google.com.kw/url?sa=i&amp;rct=j&amp;q=&amp;esrc=s&amp;source=images&amp;cd=&amp;cad=rja&amp;uact=8&amp;ved=0ahUKEwiZmYTSvPnRAhUJ0hoKHV5IAsgQjRwIBw&amp;url=http://www.tesco.ae/eng/tissues.htm&amp;bvm=bv.146094739,d.d2s&amp;psig=AFQjCNGLv1Tpo97LuYPISXGiP7wDUrKWGg&amp;ust=1486401766065715" TargetMode="External"/><Relationship Id="rId9" Type="http://schemas.openxmlformats.org/officeDocument/2006/relationships/hyperlink" Target="https://www.google.com.kw/url?sa=i&amp;rct=j&amp;q=&amp;esrc=s&amp;source=images&amp;cd=&amp;cad=rja&amp;uact=8&amp;ved=0ahUKEwjdzIXMvvnRAhUCahoKHU_aDW8QjRwIBw&amp;url=https://ar.aliexpress.com/popular/japanese-folding-table.html&amp;bvm=bv.146094739,d.d2s&amp;psig=AFQjCNED7AVvGYIseDBJDS8SinW-Viui2A&amp;ust=1486402381927670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hyperlink" Target="http://homepageone.s3.amazonaws.com/cms/20090326191837-story-writeLT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.kw/url?sa=i&amp;rct=j&amp;q=&amp;esrc=s&amp;source=images&amp;cd=&amp;cad=rja&amp;uact=8&amp;ved=0ahUKEwj7iNSX3bjLAhWEApoKHeA-DQsQjRwIBw&amp;url=http://tuvantamly.com.vn/dao-tao-ung-dung-tam-ly-hoc/&amp;bvm=bv.116573086,d.bGs&amp;psig=AFQjCNGCnfIm5T0sn2AgCOIR6y92s9KrdQ&amp;ust=1457788893308782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100000" l="9174" r="89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8962"/>
            <a:ext cx="1080120" cy="8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/>
          <p:nvPr/>
        </p:nvSpPr>
        <p:spPr>
          <a:xfrm>
            <a:off x="2123729" y="4797152"/>
            <a:ext cx="4796458" cy="115635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KW" sz="32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ar-KW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التوجيه الفني لمنطقة الفروانية التعليمية</a:t>
            </a:r>
            <a:endParaRPr lang="ar-KW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ar-KW" sz="4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860032" y="836712"/>
            <a:ext cx="4120311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0" cap="none" spc="50" normalizeH="0" baseline="0" noProof="0" dirty="0">
                <a:ln w="11430"/>
                <a:solidFill>
                  <a:srgbClr val="A1B633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وزارة التربية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0" cap="none" spc="50" normalizeH="0" baseline="0" noProof="0" dirty="0" smtClean="0">
                <a:ln w="11430"/>
                <a:solidFill>
                  <a:srgbClr val="A1B633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التوجيه الفني العام للعلوم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0" cap="none" spc="50" normalizeH="0" baseline="0" noProof="0" dirty="0" smtClean="0">
                <a:ln w="11430"/>
                <a:solidFill>
                  <a:srgbClr val="A1B633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اللجنة الفنية المشتركة للمرحلة الابتدائية</a:t>
            </a:r>
            <a:endParaRPr kumimoji="0" lang="ar-KW" sz="2400" b="1" i="0" u="none" strike="noStrike" kern="0" cap="none" spc="50" normalizeH="0" baseline="0" noProof="0" dirty="0">
              <a:ln w="11430"/>
              <a:solidFill>
                <a:srgbClr val="A1B633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مستطيل 6"/>
          <p:cNvSpPr/>
          <p:nvPr/>
        </p:nvSpPr>
        <p:spPr>
          <a:xfrm>
            <a:off x="179512" y="2780930"/>
            <a:ext cx="8800831" cy="1569660"/>
          </a:xfrm>
          <a:prstGeom prst="rect">
            <a:avLst/>
          </a:prstGeom>
          <a:solidFill>
            <a:srgbClr val="8F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خطة توطين التدريب للمنهج الوطني القائم على الكفايات </a:t>
            </a:r>
          </a:p>
          <a:p>
            <a:pPr algn="ctr"/>
            <a:r>
              <a:rPr lang="ar-KW" sz="3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الأسبوع الخامس </a:t>
            </a:r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للصف الثاني الابتدائي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الفصل الدراسي الثاني العام الدراسي 2016-2017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014" y="273157"/>
            <a:ext cx="8292441" cy="54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5689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852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67544" y="365125"/>
            <a:ext cx="813690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استيراتيجية المعلم الصغير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زاوية مطوية 2"/>
          <p:cNvSpPr/>
          <p:nvPr/>
        </p:nvSpPr>
        <p:spPr>
          <a:xfrm>
            <a:off x="4644008" y="1844824"/>
            <a:ext cx="3816424" cy="136815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4000" dirty="0" smtClean="0"/>
              <a:t>استيراتيجية المعلم الصغير</a:t>
            </a:r>
            <a:endParaRPr lang="en-US" sz="4000" dirty="0"/>
          </a:p>
        </p:txBody>
      </p:sp>
      <p:sp>
        <p:nvSpPr>
          <p:cNvPr id="4" name="مخطط انسيابي: تحضير 3"/>
          <p:cNvSpPr/>
          <p:nvPr/>
        </p:nvSpPr>
        <p:spPr>
          <a:xfrm>
            <a:off x="1043608" y="1844824"/>
            <a:ext cx="2880320" cy="1368152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4000" b="1" dirty="0" smtClean="0"/>
              <a:t>أهــدافـها</a:t>
            </a:r>
            <a:endParaRPr lang="en-US" sz="4000" b="1" dirty="0"/>
          </a:p>
        </p:txBody>
      </p:sp>
      <p:sp>
        <p:nvSpPr>
          <p:cNvPr id="5" name="زاوية مطوية 4"/>
          <p:cNvSpPr/>
          <p:nvPr/>
        </p:nvSpPr>
        <p:spPr>
          <a:xfrm>
            <a:off x="755576" y="3356992"/>
            <a:ext cx="7704856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KW" sz="3200" b="1" dirty="0" smtClean="0"/>
              <a:t>1- تدريب المتعلم على المشاركة واتخاذ القرار.</a:t>
            </a:r>
          </a:p>
          <a:p>
            <a:pPr algn="r" rtl="1"/>
            <a:r>
              <a:rPr lang="ar-KW" sz="3200" b="1" dirty="0" smtClean="0"/>
              <a:t>2-تنمية شخصية المتعلم القيادية.</a:t>
            </a:r>
          </a:p>
          <a:p>
            <a:pPr algn="r" rtl="1"/>
            <a:r>
              <a:rPr lang="ar-KW" sz="3200" b="1" dirty="0" smtClean="0"/>
              <a:t>3- تعويد المتعلم على تحمل المسؤولية.</a:t>
            </a:r>
          </a:p>
          <a:p>
            <a:pPr algn="r" rtl="1"/>
            <a:r>
              <a:rPr lang="ar-KW" sz="3200" b="1" dirty="0" smtClean="0"/>
              <a:t>4- تدريب المتعلمين على العمل الجماعي التنافسي بروح الفريق الواحد.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67544" y="365125"/>
            <a:ext cx="813690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طريقة تنفيذ استراتيجية المعلم الصغير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11560" y="1916832"/>
            <a:ext cx="8136904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تقسيم طلاب الفصل إلى مجموعات متساوية.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3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ar-KW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/ثم يختار طلاب كل مجموعة قائداً ومنظماً لمجموعتهم يقوم بعرض المطلوب.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3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3/ يقدم جوائز تشجيعية لأفراد المجموعة الذي كان له دور إيجابي في تحقيق المطلوب.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3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4/ المعلم يتابع حتى تكتمل جميع المجموعات.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3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5/ يقيم المعلم المجموعات ويقدم جائزة لأفضل مجموعتين.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3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6/ يكرم باقي المجاميع من خلال نشاط يشجعهم على التعاون والنشاط في </a:t>
            </a:r>
            <a:r>
              <a:rPr lang="ar-KW" sz="33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التعلم.</a:t>
            </a:r>
            <a:r>
              <a:rPr lang="ar-KW" sz="33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إطار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6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992732" y="504498"/>
            <a:ext cx="5420984" cy="5877267"/>
            <a:chOff x="557831" y="2175453"/>
            <a:chExt cx="2183534" cy="1770904"/>
          </a:xfrm>
        </p:grpSpPr>
        <p:pic>
          <p:nvPicPr>
            <p:cNvPr id="6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831" y="2175453"/>
              <a:ext cx="2183534" cy="13383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" name="Rounded Rectangle 9"/>
            <p:cNvSpPr/>
            <p:nvPr/>
          </p:nvSpPr>
          <p:spPr>
            <a:xfrm>
              <a:off x="596766" y="3455470"/>
              <a:ext cx="2050181" cy="490887"/>
            </a:xfrm>
            <a:prstGeom prst="roundRect">
              <a:avLst/>
            </a:prstGeom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r>
                <a:rPr lang="en-US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 </a:t>
              </a:r>
              <a:r>
                <a:rPr lang="ar-KW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(1)</a:t>
              </a:r>
              <a:r>
                <a:rPr lang="ar-KW" sz="3200" dirty="0" smtClean="0"/>
                <a:t> </a:t>
              </a:r>
              <a:endParaRPr lang="ar-KW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54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467544" y="2247453"/>
            <a:ext cx="813690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r" rtl="1"/>
            <a:r>
              <a:rPr lang="ar-KW" sz="3600" b="1" dirty="0" smtClean="0">
                <a:solidFill>
                  <a:srgbClr val="FF0000"/>
                </a:solidFill>
              </a:rPr>
              <a:t>1/تنفيذ نشاط تحفيزي آخر.</a:t>
            </a:r>
          </a:p>
          <a:p>
            <a:pPr algn="r" rtl="1"/>
            <a:r>
              <a:rPr lang="ar-KW" sz="3600" b="1" dirty="0" smtClean="0">
                <a:solidFill>
                  <a:srgbClr val="FF0000"/>
                </a:solidFill>
              </a:rPr>
              <a:t>2/ تنفيذ استراتيجية تعلم نشط لهذا النشاط التحفيزي.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5689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إطار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6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992732" y="504498"/>
            <a:ext cx="5420984" cy="5877267"/>
            <a:chOff x="557831" y="2175453"/>
            <a:chExt cx="2183534" cy="1770904"/>
          </a:xfrm>
        </p:grpSpPr>
        <p:pic>
          <p:nvPicPr>
            <p:cNvPr id="6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831" y="2175453"/>
              <a:ext cx="2183534" cy="13383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" name="Rounded Rectangle 9"/>
            <p:cNvSpPr/>
            <p:nvPr/>
          </p:nvSpPr>
          <p:spPr>
            <a:xfrm>
              <a:off x="596766" y="3455470"/>
              <a:ext cx="2050181" cy="490887"/>
            </a:xfrm>
            <a:prstGeom prst="roundRect">
              <a:avLst/>
            </a:prstGeom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r>
                <a:rPr lang="en-US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 </a:t>
              </a:r>
              <a:r>
                <a:rPr lang="ar-KW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(2</a:t>
              </a:r>
              <a:r>
                <a:rPr lang="ar-KW" sz="8000" dirty="0" err="1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)</a:t>
              </a:r>
              <a:r>
                <a:rPr lang="ar-KW" sz="3200" dirty="0" smtClean="0"/>
                <a:t> </a:t>
              </a:r>
              <a:endParaRPr lang="ar-KW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54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67544" y="2131443"/>
            <a:ext cx="8136904" cy="821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rtl="1"/>
            <a:r>
              <a:rPr lang="ar-KW" sz="3600" b="1" dirty="0" smtClean="0">
                <a:solidFill>
                  <a:srgbClr val="FF0000"/>
                </a:solidFill>
              </a:rPr>
              <a:t>1/ تنفيذ استراتيجية تعلم نشط  للنشاط 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67544" y="375245"/>
            <a:ext cx="813690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3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استراتيجية</a:t>
            </a:r>
            <a:r>
              <a:rPr kumimoji="0" lang="ar-KW" sz="33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(اكمل المفهوم)</a:t>
            </a:r>
          </a:p>
          <a:p>
            <a:pPr algn="ctr">
              <a:spcBef>
                <a:spcPct val="0"/>
              </a:spcBef>
              <a:defRPr/>
            </a:pPr>
            <a:r>
              <a:rPr lang="ar-KW" sz="3300" b="1" dirty="0">
                <a:solidFill>
                  <a:srgbClr val="FF0000"/>
                </a:solidFill>
              </a:rPr>
              <a:t>نشاط رقم 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467544" y="1988840"/>
            <a:ext cx="8136904" cy="4176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يعرض على كل مجموعة عبارة ينقصها كلمة أساسية للمفهوم الرئيسي تتشاور المجموعات</a:t>
            </a:r>
            <a:r>
              <a:rPr kumimoji="0" lang="ar-KW" sz="33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في ما بينها وتقدم البطاقة المكملة أمام المجاميع الأخرى.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KW" sz="3300" b="1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3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يقدم بعد ذلك المعلم المفهوم الرئيسي للدرس من خلال العبارات التي قامت المجاميع بتدوين الكلمة الأساسية فيها</a:t>
            </a:r>
            <a:r>
              <a:rPr kumimoji="0" lang="ar-KW" sz="33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تحميل الأمواج الزرقاء مجردة خلفية عالية الجودة">
            <a:hlinkClick r:id="rId2" tooltip="تحميل الأمواج الزرقاء مجردة خلفية عالية الجودة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989899"/>
              </p:ext>
            </p:extLst>
          </p:nvPr>
        </p:nvGraphicFramePr>
        <p:xfrm>
          <a:off x="45118" y="-2"/>
          <a:ext cx="9098882" cy="7045077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2060812"/>
                <a:gridCol w="3629225"/>
                <a:gridCol w="3408845"/>
              </a:tblGrid>
              <a:tr h="1695081">
                <a:tc rowSpan="2">
                  <a:txBody>
                    <a:bodyPr/>
                    <a:lstStyle/>
                    <a:p>
                      <a:pPr algn="ctr" rtl="1"/>
                      <a:r>
                        <a:rPr lang="ar-KW" sz="4400" dirty="0" smtClean="0"/>
                        <a:t> </a:t>
                      </a:r>
                      <a:endParaRPr lang="ar-KW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KW" sz="4400" dirty="0" smtClean="0"/>
                        <a:t>الموضوع </a:t>
                      </a:r>
                      <a:endParaRPr lang="ar-KW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KW" dirty="0"/>
                    </a:p>
                  </a:txBody>
                  <a:tcPr/>
                </a:tc>
              </a:tr>
              <a:tr h="1720974">
                <a:tc vMerge="1">
                  <a:txBody>
                    <a:bodyPr/>
                    <a:lstStyle/>
                    <a:p>
                      <a:pPr rtl="1"/>
                      <a:endParaRPr lang="ar-K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400" dirty="0" smtClean="0"/>
                        <a:t>الفترة الأولى</a:t>
                      </a:r>
                      <a:r>
                        <a:rPr lang="ar-KW" sz="4400" baseline="0" dirty="0" smtClean="0"/>
                        <a:t> </a:t>
                      </a:r>
                      <a:endParaRPr lang="ar-KW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400" dirty="0" smtClean="0"/>
                        <a:t>الفترة الثانية </a:t>
                      </a:r>
                      <a:endParaRPr lang="ar-KW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anchor="ctr"/>
                </a:tc>
              </a:tr>
              <a:tr h="1720974">
                <a:tc>
                  <a:txBody>
                    <a:bodyPr/>
                    <a:lstStyle/>
                    <a:p>
                      <a:pPr algn="ctr" rtl="1"/>
                      <a:endParaRPr lang="ar-KW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4400" dirty="0" smtClean="0"/>
                        <a:t>كفايات الصف الأول</a:t>
                      </a:r>
                      <a:endParaRPr lang="en-US" sz="44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KW" sz="4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كفايات الصف الثاني</a:t>
                      </a:r>
                      <a:endParaRPr kumimoji="0" lang="en-US" sz="4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rtl="1"/>
                      <a:endParaRPr lang="ar-KW" dirty="0"/>
                    </a:p>
                  </a:txBody>
                  <a:tcPr marL="68580" marR="685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20974">
                <a:tc>
                  <a:txBody>
                    <a:bodyPr/>
                    <a:lstStyle/>
                    <a:p>
                      <a:pPr algn="ctr" rtl="1"/>
                      <a:endParaRPr lang="ar-KW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anchor="ctr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4400" dirty="0" smtClean="0"/>
                        <a:t>تفعيل</a:t>
                      </a:r>
                      <a:r>
                        <a:rPr lang="ar-KW" sz="4400" baseline="0" dirty="0" smtClean="0"/>
                        <a:t> التعلم النشط في أنشطة الكفايات</a:t>
                      </a:r>
                      <a:endParaRPr lang="en-US" sz="44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marL="457200" indent="-4362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314325" y="3505200"/>
            <a:ext cx="3095625" cy="159618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إطار 5"/>
          <p:cNvSpPr/>
          <p:nvPr/>
        </p:nvSpPr>
        <p:spPr>
          <a:xfrm>
            <a:off x="0" y="0"/>
            <a:ext cx="9258300" cy="7010400"/>
          </a:xfrm>
          <a:prstGeom prst="frame">
            <a:avLst>
              <a:gd name="adj1" fmla="val 5436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67544" y="1268760"/>
            <a:ext cx="8136904" cy="32697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1/ تدوين بطاقات يتم فيها تطبيق استراتيجية </a:t>
            </a:r>
            <a:r>
              <a:rPr lang="ar-KW" sz="3300" b="1" dirty="0">
                <a:latin typeface="+mj-lt"/>
                <a:ea typeface="+mj-ea"/>
                <a:cs typeface="+mj-cs"/>
              </a:rPr>
              <a:t>ا</a:t>
            </a:r>
            <a:r>
              <a:rPr kumimoji="0" lang="ar-KW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كمل المفهوم</a:t>
            </a:r>
            <a:r>
              <a:rPr kumimoji="0" lang="ar-KW" sz="33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KW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للدرس.</a:t>
            </a:r>
            <a:endParaRPr kumimoji="0" lang="ar-KW" sz="33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3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2/يعرض أمام المجاميع </a:t>
            </a:r>
            <a:r>
              <a:rPr kumimoji="0" lang="ar-KW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إجابة المجاميع للكلمة الأساسية في العبارة</a:t>
            </a:r>
            <a:r>
              <a:rPr kumimoji="0" lang="ar-KW" sz="33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KW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المدونة.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67544" y="375245"/>
            <a:ext cx="8136904" cy="4997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بند الكتابة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تعطى بطاقات لأحرف المصطلحين المطلوبين أحرف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منقطة.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KW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كل مجموعة ترتب مصطلح واحد.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ar-KW" sz="33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بيئة </a:t>
            </a:r>
            <a:r>
              <a:rPr lang="ar-KW" sz="33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نظافة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KW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تقوم</a:t>
            </a:r>
            <a:r>
              <a:rPr kumimoji="0" lang="ar-KW" sz="33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المجاميع بترتيب الأحرف وإعطاء جملة للمصطلح مع كتابة الأحرف المنقطة.</a:t>
            </a:r>
            <a:endParaRPr kumimoji="0" lang="ar-KW" sz="3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67544" y="375245"/>
            <a:ext cx="813690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r" rtl="1"/>
            <a:r>
              <a:rPr lang="ar-KW" sz="3600" b="1" dirty="0" smtClean="0">
                <a:solidFill>
                  <a:srgbClr val="FF0000"/>
                </a:solidFill>
              </a:rPr>
              <a:t>أقل من المعيار</a:t>
            </a:r>
          </a:p>
        </p:txBody>
      </p:sp>
      <p:pic>
        <p:nvPicPr>
          <p:cNvPr id="2050" name="Picture 2" descr="نتيجة بحث الصور عن نفايات كرتوني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916854" cy="3384376"/>
          </a:xfrm>
          <a:prstGeom prst="rect">
            <a:avLst/>
          </a:prstGeom>
          <a:noFill/>
        </p:spPr>
      </p:pic>
      <p:pic>
        <p:nvPicPr>
          <p:cNvPr id="2052" name="Picture 4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3960440" cy="3403476"/>
          </a:xfrm>
          <a:prstGeom prst="rect">
            <a:avLst/>
          </a:prstGeom>
          <a:noFill/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67544" y="5301208"/>
            <a:ext cx="8136904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just" rtl="1"/>
            <a:r>
              <a:rPr lang="ar-KW" sz="3600" b="1" dirty="0" smtClean="0">
                <a:solidFill>
                  <a:srgbClr val="FF0000"/>
                </a:solidFill>
              </a:rPr>
              <a:t>ضع      على الصورة التي توضح طرق المحافظة  على البيئة.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7380312" y="5445224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67544" y="375245"/>
            <a:ext cx="8136904" cy="677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r" rtl="1"/>
            <a:r>
              <a:rPr lang="ar-KW" sz="3600" b="1" dirty="0" smtClean="0">
                <a:solidFill>
                  <a:srgbClr val="FF0000"/>
                </a:solidFill>
              </a:rPr>
              <a:t>أعلى من المعيار</a:t>
            </a: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67544" y="4653136"/>
            <a:ext cx="8136904" cy="15841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742950" indent="-742950" algn="r" rtl="1">
              <a:buAutoNum type="arabicParenBoth"/>
            </a:pPr>
            <a:r>
              <a:rPr lang="ar-KW" sz="3200" b="1" dirty="0" smtClean="0">
                <a:solidFill>
                  <a:srgbClr val="7030A0"/>
                </a:solidFill>
              </a:rPr>
              <a:t>نفايات زجاجية</a:t>
            </a:r>
          </a:p>
          <a:p>
            <a:pPr marL="742950" indent="-742950" algn="r" rtl="1">
              <a:buAutoNum type="arabicParenBoth"/>
            </a:pPr>
            <a:r>
              <a:rPr lang="ar-KW" sz="3200" b="1" dirty="0" smtClean="0">
                <a:solidFill>
                  <a:srgbClr val="7030A0"/>
                </a:solidFill>
              </a:rPr>
              <a:t>نفايات ورقية</a:t>
            </a:r>
          </a:p>
          <a:p>
            <a:pPr marL="742950" indent="-742950" algn="r" rtl="1">
              <a:buAutoNum type="arabicParenBoth"/>
            </a:pPr>
            <a:r>
              <a:rPr lang="ar-KW" sz="3200" b="1" dirty="0" smtClean="0">
                <a:solidFill>
                  <a:srgbClr val="7030A0"/>
                </a:solidFill>
              </a:rPr>
              <a:t>نفايات معدنية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1369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6948264" y="335699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076056" y="371877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 smtClean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131840" y="407881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524000" y="1397000"/>
          <a:ext cx="6096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KW" sz="4400" dirty="0" smtClean="0"/>
                        <a:t>رقم النفاية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400" dirty="0" smtClean="0"/>
                        <a:t>النفاية</a:t>
                      </a:r>
                      <a:endParaRPr lang="en-US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400" dirty="0" smtClean="0"/>
                        <a:t>صحف</a:t>
                      </a:r>
                      <a:endParaRPr lang="en-US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400" dirty="0" smtClean="0"/>
                        <a:t>قنينة حديد</a:t>
                      </a:r>
                      <a:endParaRPr lang="en-US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400" dirty="0" smtClean="0"/>
                        <a:t>علب كرتون</a:t>
                      </a:r>
                      <a:endParaRPr lang="en-US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400" dirty="0" smtClean="0"/>
                        <a:t>نافذة محطمة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عنوان 1"/>
          <p:cNvSpPr txBox="1">
            <a:spLocks/>
          </p:cNvSpPr>
          <p:nvPr/>
        </p:nvSpPr>
        <p:spPr>
          <a:xfrm>
            <a:off x="467544" y="375245"/>
            <a:ext cx="8136904" cy="677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r" rtl="1"/>
            <a:r>
              <a:rPr lang="ar-KW" sz="3600" b="1" dirty="0" smtClean="0">
                <a:solidFill>
                  <a:srgbClr val="FF0000"/>
                </a:solidFill>
              </a:rPr>
              <a:t>ضع النفايات في رقم الحاوية المخصصة لها: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235794"/>
            <a:ext cx="8640960" cy="291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67544" y="375245"/>
            <a:ext cx="8136904" cy="1037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rtl="1"/>
            <a:r>
              <a:rPr lang="ar-KW" sz="3600" b="1" dirty="0" smtClean="0">
                <a:solidFill>
                  <a:srgbClr val="FF0000"/>
                </a:solidFill>
              </a:rPr>
              <a:t>عنوان </a:t>
            </a:r>
            <a:r>
              <a:rPr lang="ar-KW" sz="3600" b="1" dirty="0" err="1" smtClean="0">
                <a:solidFill>
                  <a:srgbClr val="FF0000"/>
                </a:solidFill>
              </a:rPr>
              <a:t>الدرس </a:t>
            </a:r>
            <a:r>
              <a:rPr lang="ar-KW" sz="3600" b="1" dirty="0" smtClean="0">
                <a:solidFill>
                  <a:srgbClr val="FF0000"/>
                </a:solidFill>
              </a:rPr>
              <a:t>: ما الذي يمكن إعادة </a:t>
            </a:r>
            <a:r>
              <a:rPr lang="ar-KW" sz="3600" b="1" dirty="0" err="1" smtClean="0">
                <a:solidFill>
                  <a:srgbClr val="FF0000"/>
                </a:solidFill>
              </a:rPr>
              <a:t>استعماله؟</a:t>
            </a:r>
            <a:endParaRPr lang="ar-KW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539552" y="2132856"/>
            <a:ext cx="8136904" cy="2952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r" rtl="1"/>
            <a:r>
              <a:rPr lang="ar-KW" sz="4000" b="1" dirty="0" smtClean="0">
                <a:solidFill>
                  <a:srgbClr val="7030A0"/>
                </a:solidFill>
              </a:rPr>
              <a:t>المفاهيم العلمية المتضمنة في الكفاية الخاصة:</a:t>
            </a:r>
          </a:p>
          <a:p>
            <a:pPr algn="r" rtl="1"/>
            <a:endParaRPr lang="ar-KW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rtl="1"/>
            <a:r>
              <a:rPr lang="ar-KW" sz="4000" b="1" dirty="0" smtClean="0">
                <a:solidFill>
                  <a:schemeClr val="accent6">
                    <a:lumMod val="50000"/>
                  </a:schemeClr>
                </a:solidFill>
              </a:rPr>
              <a:t>يمكن إعادة </a:t>
            </a:r>
            <a:r>
              <a:rPr lang="ar-KW" sz="4000" b="1" dirty="0">
                <a:solidFill>
                  <a:schemeClr val="accent6">
                    <a:lumMod val="50000"/>
                  </a:schemeClr>
                </a:solidFill>
              </a:rPr>
              <a:t>ا</a:t>
            </a:r>
            <a:r>
              <a:rPr lang="ar-KW" sz="4000" b="1" dirty="0" smtClean="0">
                <a:solidFill>
                  <a:schemeClr val="accent6">
                    <a:lumMod val="50000"/>
                  </a:schemeClr>
                </a:solidFill>
              </a:rPr>
              <a:t>ستعمال بعض الأشياء التي لا تحتاجها والاستفادة منها.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6277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539552" y="476672"/>
            <a:ext cx="8136904" cy="6048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just" rtl="1"/>
            <a:r>
              <a:rPr lang="ar-KW" sz="3600" b="1" dirty="0" smtClean="0">
                <a:solidFill>
                  <a:schemeClr val="accent6">
                    <a:lumMod val="75000"/>
                  </a:schemeClr>
                </a:solidFill>
              </a:rPr>
              <a:t>نشاط تحفيزي مقترح </a:t>
            </a:r>
            <a:r>
              <a:rPr lang="ar-KW" sz="3600" b="1" dirty="0" err="1" smtClean="0">
                <a:solidFill>
                  <a:schemeClr val="accent6">
                    <a:lumMod val="75000"/>
                  </a:schemeClr>
                </a:solidFill>
              </a:rPr>
              <a:t>آخر:</a:t>
            </a:r>
            <a:endParaRPr lang="ar-KW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 rtl="1">
              <a:buFontTx/>
              <a:buChar char="-"/>
            </a:pPr>
            <a:r>
              <a:rPr lang="ar-KW" sz="3600" b="1" dirty="0" smtClean="0">
                <a:solidFill>
                  <a:srgbClr val="FF0000"/>
                </a:solidFill>
              </a:rPr>
              <a:t>عرض فيلم لمكان أغلب الأشياء فيه من إعادة </a:t>
            </a:r>
            <a:r>
              <a:rPr lang="ar-KW" sz="3600" b="1" dirty="0" err="1" smtClean="0">
                <a:solidFill>
                  <a:srgbClr val="FF0000"/>
                </a:solidFill>
              </a:rPr>
              <a:t>الإستعمال.</a:t>
            </a:r>
            <a:endParaRPr lang="ar-KW" sz="3600" b="1" dirty="0" smtClean="0">
              <a:solidFill>
                <a:srgbClr val="FF0000"/>
              </a:solidFill>
            </a:endParaRPr>
          </a:p>
          <a:p>
            <a:pPr algn="just" rtl="1">
              <a:buFontTx/>
              <a:buChar char="-"/>
            </a:pPr>
            <a:r>
              <a:rPr lang="ar-KW" sz="3600" b="1" dirty="0" smtClean="0">
                <a:solidFill>
                  <a:schemeClr val="accent1"/>
                </a:solidFill>
              </a:rPr>
              <a:t>تطبيق استراتيجية العصف الذهني:</a:t>
            </a:r>
          </a:p>
          <a:p>
            <a:pPr algn="just" rtl="1">
              <a:buFontTx/>
              <a:buChar char="-"/>
            </a:pPr>
            <a:r>
              <a:rPr lang="ar-KW" sz="3600" b="1" dirty="0" smtClean="0">
                <a:solidFill>
                  <a:srgbClr val="FF0000"/>
                </a:solidFill>
              </a:rPr>
              <a:t>اختيار كل مجموعة لون من الأقلام الملونة.</a:t>
            </a:r>
          </a:p>
          <a:p>
            <a:pPr algn="just" rtl="1">
              <a:buFontTx/>
              <a:buChar char="-"/>
            </a:pPr>
            <a:r>
              <a:rPr lang="ar-KW" sz="3600" b="1" dirty="0" smtClean="0">
                <a:solidFill>
                  <a:srgbClr val="FF0000"/>
                </a:solidFill>
              </a:rPr>
              <a:t> بطاقة واحدة كبيرة يطلب من كل مجموعة تدوين جملة عن الفيلم المعروض.</a:t>
            </a:r>
          </a:p>
          <a:p>
            <a:pPr algn="just" rtl="1">
              <a:buFontTx/>
              <a:buChar char="-"/>
            </a:pPr>
            <a:r>
              <a:rPr lang="ar-KW" sz="3600" b="1" dirty="0" smtClean="0">
                <a:solidFill>
                  <a:srgbClr val="FF0000"/>
                </a:solidFill>
              </a:rPr>
              <a:t> تقوم المعلمة بتحديد وقت محدد لكل مجموعة لانتقال الورقة للمجموعة الأخرى.</a:t>
            </a:r>
          </a:p>
          <a:p>
            <a:pPr algn="just" rtl="1">
              <a:buFontTx/>
              <a:buChar char="-"/>
            </a:pPr>
            <a:r>
              <a:rPr lang="ar-KW" sz="3600" b="1" dirty="0" smtClean="0">
                <a:solidFill>
                  <a:srgbClr val="FF0000"/>
                </a:solidFill>
              </a:rPr>
              <a:t>يتم بعد ذلك مناقشة عبارة المجاميع واختيار الأقرب للمفهوم.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إطار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6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992732" y="504498"/>
            <a:ext cx="5420984" cy="5877267"/>
            <a:chOff x="557831" y="2175453"/>
            <a:chExt cx="2183534" cy="1770904"/>
          </a:xfrm>
        </p:grpSpPr>
        <p:pic>
          <p:nvPicPr>
            <p:cNvPr id="6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831" y="2175453"/>
              <a:ext cx="2183534" cy="13383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" name="Rounded Rectangle 9"/>
            <p:cNvSpPr/>
            <p:nvPr/>
          </p:nvSpPr>
          <p:spPr>
            <a:xfrm>
              <a:off x="596766" y="3455470"/>
              <a:ext cx="2050181" cy="490887"/>
            </a:xfrm>
            <a:prstGeom prst="roundRect">
              <a:avLst/>
            </a:prstGeom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r>
                <a:rPr lang="en-US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 </a:t>
              </a:r>
              <a:r>
                <a:rPr lang="ar-KW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(1</a:t>
              </a:r>
              <a:r>
                <a:rPr lang="ar-KW" sz="8000" dirty="0" err="1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)</a:t>
              </a:r>
              <a:r>
                <a:rPr lang="ar-KW" sz="3200" dirty="0" smtClean="0"/>
                <a:t> </a:t>
              </a:r>
              <a:endParaRPr lang="ar-KW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54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إطار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6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4097" cy="4666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3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67544" y="2247453"/>
            <a:ext cx="813690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r" rtl="1"/>
            <a:r>
              <a:rPr lang="ar-KW" sz="3600" b="1" dirty="0" smtClean="0">
                <a:solidFill>
                  <a:srgbClr val="FF0000"/>
                </a:solidFill>
              </a:rPr>
              <a:t>1/تنفيذ نشاط تحفيزي آخر </a:t>
            </a:r>
          </a:p>
          <a:p>
            <a:pPr algn="r" rtl="1"/>
            <a:r>
              <a:rPr lang="ar-KW" sz="3600" b="1" dirty="0" smtClean="0">
                <a:solidFill>
                  <a:srgbClr val="FF0000"/>
                </a:solidFill>
              </a:rPr>
              <a:t>2/ تنفيذ استراتيجية تعلم نشط لهذا النشاط التحفيزي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67544" y="260648"/>
            <a:ext cx="8136904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3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نشاط رقم (1):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استراتيجية</a:t>
            </a:r>
            <a:r>
              <a:rPr kumimoji="0" lang="ar-KW" sz="33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التعلم بالأركان: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300" b="1" dirty="0" smtClean="0">
                <a:latin typeface="+mj-lt"/>
                <a:ea typeface="+mj-ea"/>
                <a:cs typeface="+mj-cs"/>
              </a:rPr>
              <a:t>وضع اللوازم والأدوات في أركان بالمختبر التي تم جمعها من الساحة المدرسية في الدرس السابق مع إضافة لوازم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300" b="1" dirty="0" smtClean="0">
                <a:latin typeface="+mj-lt"/>
                <a:ea typeface="+mj-ea"/>
                <a:cs typeface="+mj-cs"/>
              </a:rPr>
              <a:t>وأدوات أخرى للتنويع لإعطاء مجال للمتعلمين بالإبداع.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33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539552" y="3429000"/>
            <a:ext cx="8136904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3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تأخذ كل مجموعة سلة </a:t>
            </a:r>
            <a:r>
              <a:rPr kumimoji="0" lang="ar-KW" sz="33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لجمع اللوازم والأدوات التي يرونها مناسبة من الأركان للعمل في إعادة الاستعمال.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إطار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6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992732" y="504498"/>
            <a:ext cx="5420984" cy="5877267"/>
            <a:chOff x="557831" y="2175453"/>
            <a:chExt cx="2183534" cy="1770904"/>
          </a:xfrm>
        </p:grpSpPr>
        <p:pic>
          <p:nvPicPr>
            <p:cNvPr id="6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831" y="2175453"/>
              <a:ext cx="2183534" cy="13383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" name="Rounded Rectangle 9"/>
            <p:cNvSpPr/>
            <p:nvPr/>
          </p:nvSpPr>
          <p:spPr>
            <a:xfrm>
              <a:off x="596766" y="3455470"/>
              <a:ext cx="2050181" cy="490887"/>
            </a:xfrm>
            <a:prstGeom prst="roundRect">
              <a:avLst/>
            </a:prstGeom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r>
                <a:rPr lang="en-US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 </a:t>
              </a:r>
              <a:r>
                <a:rPr lang="ar-KW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(2</a:t>
              </a:r>
              <a:r>
                <a:rPr lang="ar-KW" sz="8000" dirty="0" err="1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)</a:t>
              </a:r>
              <a:r>
                <a:rPr lang="ar-KW" sz="3200" dirty="0" smtClean="0"/>
                <a:t> </a:t>
              </a:r>
              <a:endParaRPr lang="ar-KW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54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611560" y="2204864"/>
            <a:ext cx="813690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ar-KW" sz="3600" b="1" dirty="0" smtClean="0"/>
              <a:t>استراتيجية تعلم نشط للنشاط (1)</a:t>
            </a:r>
            <a:endParaRPr lang="en-US" sz="3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إطار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6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992732" y="504498"/>
            <a:ext cx="5420984" cy="5877267"/>
            <a:chOff x="557831" y="2175453"/>
            <a:chExt cx="2183534" cy="1770904"/>
          </a:xfrm>
        </p:grpSpPr>
        <p:pic>
          <p:nvPicPr>
            <p:cNvPr id="6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831" y="2175453"/>
              <a:ext cx="2183534" cy="13383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" name="Rounded Rectangle 9"/>
            <p:cNvSpPr/>
            <p:nvPr/>
          </p:nvSpPr>
          <p:spPr>
            <a:xfrm>
              <a:off x="596766" y="3455470"/>
              <a:ext cx="2050181" cy="490887"/>
            </a:xfrm>
            <a:prstGeom prst="roundRect">
              <a:avLst/>
            </a:prstGeom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r>
                <a:rPr lang="en-US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 </a:t>
              </a:r>
              <a:r>
                <a:rPr lang="ar-KW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(3</a:t>
              </a:r>
              <a:r>
                <a:rPr lang="ar-KW" sz="8000" dirty="0" err="1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)</a:t>
              </a:r>
              <a:r>
                <a:rPr lang="ar-KW" sz="3200" dirty="0" smtClean="0"/>
                <a:t> </a:t>
              </a:r>
              <a:endParaRPr lang="ar-KW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54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11560" y="2852936"/>
            <a:ext cx="813690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ar-KW" sz="3600" b="1" dirty="0" smtClean="0"/>
              <a:t>ضع مقترح آخر للنشاط </a:t>
            </a:r>
            <a:r>
              <a:rPr lang="ar-KW" sz="3600" b="1" dirty="0" err="1" smtClean="0"/>
              <a:t>رقم </a:t>
            </a:r>
            <a:r>
              <a:rPr lang="ar-KW" sz="3600" b="1" dirty="0" smtClean="0"/>
              <a:t>(2</a:t>
            </a:r>
            <a:r>
              <a:rPr lang="ar-KW" sz="3600" b="1" dirty="0" err="1" smtClean="0"/>
              <a:t>)</a:t>
            </a:r>
            <a:endParaRPr lang="en-US" sz="3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539552" y="404664"/>
            <a:ext cx="813690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rtl="1">
              <a:spcBef>
                <a:spcPct val="0"/>
              </a:spcBef>
              <a:defRPr/>
            </a:pPr>
            <a:r>
              <a:rPr lang="ar-KW" sz="3600" b="1" dirty="0" smtClean="0">
                <a:solidFill>
                  <a:srgbClr val="FF0000"/>
                </a:solidFill>
              </a:rPr>
              <a:t>أقل من المعيار</a:t>
            </a:r>
          </a:p>
          <a:p>
            <a:pPr algn="just" rtl="1">
              <a:spcBef>
                <a:spcPct val="0"/>
              </a:spcBef>
              <a:defRPr/>
            </a:pPr>
            <a:r>
              <a:rPr lang="ar-KW" sz="3600" b="1" dirty="0" smtClean="0"/>
              <a:t>ضع         على أشياء يمكن إعادة استعمالها:</a:t>
            </a:r>
            <a:endParaRPr lang="en-US" sz="3600" b="1" dirty="0" smtClean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7164288" y="1052736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62" name="Picture 10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132856"/>
            <a:ext cx="1651248" cy="1651249"/>
          </a:xfrm>
          <a:prstGeom prst="rect">
            <a:avLst/>
          </a:prstGeom>
          <a:noFill/>
        </p:spPr>
      </p:pic>
      <p:pic>
        <p:nvPicPr>
          <p:cNvPr id="49164" name="Picture 12" descr="صورة ذات صلة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276872"/>
            <a:ext cx="2496277" cy="1872208"/>
          </a:xfrm>
          <a:prstGeom prst="rect">
            <a:avLst/>
          </a:prstGeom>
          <a:noFill/>
        </p:spPr>
      </p:pic>
      <p:pic>
        <p:nvPicPr>
          <p:cNvPr id="49170" name="Picture 18" descr="نتيجة بحث الصور عن قماش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132856"/>
            <a:ext cx="3135005" cy="2088232"/>
          </a:xfrm>
          <a:prstGeom prst="rect">
            <a:avLst/>
          </a:prstGeom>
          <a:noFill/>
        </p:spPr>
      </p:pic>
      <p:pic>
        <p:nvPicPr>
          <p:cNvPr id="49172" name="Picture 20" descr="نتيجة بحث الصور عن نجو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293096"/>
            <a:ext cx="2016249" cy="1865385"/>
          </a:xfrm>
          <a:prstGeom prst="rect">
            <a:avLst/>
          </a:prstGeom>
          <a:noFill/>
        </p:spPr>
      </p:pic>
      <p:pic>
        <p:nvPicPr>
          <p:cNvPr id="49174" name="Picture 22" descr="نتيجة بحث الصور عن طاوله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4149080"/>
            <a:ext cx="3250332" cy="1937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539552" y="404664"/>
            <a:ext cx="8136904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rtl="1">
              <a:spcBef>
                <a:spcPct val="0"/>
              </a:spcBef>
              <a:defRPr/>
            </a:pPr>
            <a:r>
              <a:rPr lang="ar-KW" sz="3600" b="1" dirty="0" smtClean="0">
                <a:solidFill>
                  <a:srgbClr val="FF0000"/>
                </a:solidFill>
              </a:rPr>
              <a:t>أعلى من المعيار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683568" y="1412776"/>
            <a:ext cx="8136904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just" rtl="1">
              <a:spcBef>
                <a:spcPct val="0"/>
              </a:spcBef>
              <a:defRPr/>
            </a:pPr>
            <a:r>
              <a:rPr lang="ar-KW" sz="3600" b="1" dirty="0" smtClean="0"/>
              <a:t>اذكر بعض الأشياء الموجودة لديك بالمنزل تستطيع استعمالها مرة أخرى: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83568" y="3212976"/>
            <a:ext cx="8136904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rtl="1">
              <a:spcBef>
                <a:spcPct val="0"/>
              </a:spcBef>
              <a:defRPr/>
            </a:pPr>
            <a:r>
              <a:rPr lang="ar-KW" sz="3600" dirty="0" smtClean="0"/>
              <a:t>................................................</a:t>
            </a:r>
          </a:p>
          <a:p>
            <a:pPr algn="ctr" rtl="1">
              <a:spcBef>
                <a:spcPct val="0"/>
              </a:spcBef>
              <a:defRPr/>
            </a:pPr>
            <a:endParaRPr lang="ar-KW" sz="3600" dirty="0" smtClean="0"/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683568" y="4509120"/>
            <a:ext cx="8136904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r"/>
            <a:r>
              <a:rPr lang="ar-KW" sz="3600" b="1" dirty="0" smtClean="0"/>
              <a:t>ارسم إعادة الاستعمال التي قمت بها.</a:t>
            </a:r>
            <a:endParaRPr lang="en-US" sz="3600" b="1" dirty="0" smtClean="0"/>
          </a:p>
          <a:p>
            <a:pPr algn="r" rtl="1">
              <a:spcBef>
                <a:spcPct val="0"/>
              </a:spcBef>
              <a:defRPr/>
            </a:pPr>
            <a:endParaRPr lang="ar-KW" sz="3600" b="1" dirty="0" smtClean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إطار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1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7526" y="2861435"/>
            <a:ext cx="9059404" cy="3416320"/>
          </a:xfr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457200"/>
            <a:r>
              <a:rPr lang="en-US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KW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ar-KW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KW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ar-KW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إن ثروة </a:t>
            </a:r>
            <a:r>
              <a:rPr lang="ar-KW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الكويت</a:t>
            </a:r>
            <a:r>
              <a:rPr lang="ar-KW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الحقيقية في </a:t>
            </a:r>
            <a:r>
              <a:rPr lang="ar-KW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أبنائها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إطار 3"/>
          <p:cNvSpPr/>
          <p:nvPr/>
        </p:nvSpPr>
        <p:spPr>
          <a:xfrm>
            <a:off x="73356" y="95534"/>
            <a:ext cx="8995581" cy="6646460"/>
          </a:xfrm>
          <a:prstGeom prst="frame">
            <a:avLst>
              <a:gd name="adj1" fmla="val 1531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6" name="إطار 3"/>
          <p:cNvSpPr/>
          <p:nvPr/>
        </p:nvSpPr>
        <p:spPr>
          <a:xfrm>
            <a:off x="167184" y="220638"/>
            <a:ext cx="8819867" cy="6425822"/>
          </a:xfrm>
          <a:prstGeom prst="frame">
            <a:avLst>
              <a:gd name="adj1" fmla="val 1531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7" name="إطار 3"/>
          <p:cNvSpPr/>
          <p:nvPr/>
        </p:nvSpPr>
        <p:spPr>
          <a:xfrm>
            <a:off x="249072" y="302526"/>
            <a:ext cx="8666328" cy="6234752"/>
          </a:xfrm>
          <a:prstGeom prst="frame">
            <a:avLst>
              <a:gd name="adj1" fmla="val 153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39" y="858579"/>
            <a:ext cx="3258995" cy="2930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41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28257" y="776374"/>
            <a:ext cx="5743517" cy="17774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KW" sz="6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التذكير بقوانين ورشة التوطين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364" y="517276"/>
            <a:ext cx="2405619" cy="229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إطار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6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86" y="3700216"/>
            <a:ext cx="1764488" cy="227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http://tuvantamly.com.vn/wp-content/uploads/2015/05/trai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1232" y="3755722"/>
            <a:ext cx="2993255" cy="2215601"/>
          </a:xfrm>
          <a:prstGeom prst="rect">
            <a:avLst/>
          </a:prstGeom>
          <a:noFill/>
        </p:spPr>
      </p:pic>
      <p:sp>
        <p:nvSpPr>
          <p:cNvPr id="8" name="Rectangle 6"/>
          <p:cNvSpPr/>
          <p:nvPr/>
        </p:nvSpPr>
        <p:spPr>
          <a:xfrm>
            <a:off x="4572000" y="5554648"/>
            <a:ext cx="14308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مجموعة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pic>
        <p:nvPicPr>
          <p:cNvPr id="9" name="Picture 2" descr="http://homepageone.s3.amazonaws.com/cms%2F20090326191837-story-writeLT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994" y="3755722"/>
            <a:ext cx="3090731" cy="238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ستطيل 9"/>
          <p:cNvSpPr/>
          <p:nvPr/>
        </p:nvSpPr>
        <p:spPr>
          <a:xfrm>
            <a:off x="927004" y="3281022"/>
            <a:ext cx="2174708" cy="107721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KW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سجل تساؤلاتك </a:t>
            </a:r>
            <a:endParaRPr lang="ar-SA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890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03648" y="404664"/>
            <a:ext cx="70503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ar-KW" sz="60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الكفايات العامة لمادة العلوم:</a:t>
            </a:r>
            <a:endParaRPr lang="ar-EG" sz="6000" b="1" u="sng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317" y="3204071"/>
            <a:ext cx="8321137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KW" sz="3600" b="1" dirty="0" smtClean="0">
                <a:latin typeface="AR BERKLEY" panose="02000000000000000000" pitchFamily="2" charset="0"/>
              </a:rPr>
              <a:t>2</a:t>
            </a:r>
            <a:r>
              <a:rPr lang="ar-KW" sz="3200" b="1" dirty="0" smtClean="0">
                <a:latin typeface="AR BERKLEY" panose="02000000000000000000" pitchFamily="2" charset="0"/>
              </a:rPr>
              <a:t>. </a:t>
            </a:r>
            <a:r>
              <a:rPr lang="ar-KW" sz="3200" b="1" dirty="0">
                <a:latin typeface="AR BERKLEY" panose="02000000000000000000" pitchFamily="2" charset="0"/>
              </a:rPr>
              <a:t>البحث عن الظواهر والعمليات والتغير في الكائنات الحية والأشياء غير الحية باستخدام الأدوات المناسبة والنماذج </a:t>
            </a:r>
            <a:endParaRPr lang="ar-KW" sz="3200" b="1" dirty="0" smtClean="0">
              <a:latin typeface="AR BERKLEY" panose="02000000000000000000" pitchFamily="2" charset="0"/>
            </a:endParaRPr>
          </a:p>
          <a:p>
            <a:pPr algn="r"/>
            <a:r>
              <a:rPr lang="ar-KW" sz="3200" b="1" dirty="0" smtClean="0">
                <a:latin typeface="AR BERKLEY" panose="02000000000000000000" pitchFamily="2" charset="0"/>
              </a:rPr>
              <a:t>و </a:t>
            </a:r>
            <a:r>
              <a:rPr lang="ar-KW" sz="3200" b="1" dirty="0">
                <a:latin typeface="AR BERKLEY" panose="02000000000000000000" pitchFamily="2" charset="0"/>
              </a:rPr>
              <a:t>المحاكاة و العروض</a:t>
            </a:r>
            <a:r>
              <a:rPr lang="ar-KW" sz="3600" b="1" dirty="0">
                <a:latin typeface="AR BERKLEY" panose="02000000000000000000" pitchFamily="2" charset="0"/>
              </a:rPr>
              <a:t>.</a:t>
            </a:r>
            <a:endParaRPr lang="en-US" sz="3600" b="1" dirty="0">
              <a:latin typeface="AR BERKLE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484784"/>
            <a:ext cx="8321137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 rtl="1"/>
            <a:r>
              <a:rPr lang="ar-KW" sz="3600" b="1" dirty="0" smtClean="0">
                <a:latin typeface="AR BERKLEY" panose="02000000000000000000" pitchFamily="2" charset="0"/>
              </a:rPr>
              <a:t>1</a:t>
            </a:r>
            <a:r>
              <a:rPr lang="ar-KW" sz="3200" b="1" dirty="0" smtClean="0">
                <a:latin typeface="AR BERKLEY" panose="02000000000000000000" pitchFamily="2" charset="0"/>
              </a:rPr>
              <a:t>. تفسير </a:t>
            </a:r>
            <a:r>
              <a:rPr lang="ar-KW" sz="3200" b="1" dirty="0">
                <a:latin typeface="AR BERKLEY" panose="02000000000000000000" pitchFamily="2" charset="0"/>
              </a:rPr>
              <a:t>وتحليل الصفات والسلوك والظواهر والعمليات في الأشياء الحية والأشياء غير الحية من خلال الملاحظة </a:t>
            </a:r>
            <a:endParaRPr lang="ar-KW" sz="3200" b="1" dirty="0" smtClean="0">
              <a:latin typeface="AR BERKLEY" panose="02000000000000000000" pitchFamily="2" charset="0"/>
            </a:endParaRPr>
          </a:p>
          <a:p>
            <a:pPr algn="just" rtl="1"/>
            <a:r>
              <a:rPr lang="ar-KW" sz="3200" b="1" dirty="0" smtClean="0">
                <a:latin typeface="AR BERKLEY" panose="02000000000000000000" pitchFamily="2" charset="0"/>
              </a:rPr>
              <a:t>و </a:t>
            </a:r>
            <a:r>
              <a:rPr lang="ar-KW" sz="3200" b="1" dirty="0">
                <a:latin typeface="AR BERKLEY" panose="02000000000000000000" pitchFamily="2" charset="0"/>
              </a:rPr>
              <a:t>التفسير الموجه</a:t>
            </a:r>
            <a:r>
              <a:rPr lang="ar-KW" sz="3600" b="1" dirty="0">
                <a:latin typeface="AR BERKLEY" panose="02000000000000000000" pitchFamily="2" charset="0"/>
              </a:rPr>
              <a:t>.</a:t>
            </a:r>
            <a:endParaRPr lang="en-US" sz="3600" b="1" dirty="0">
              <a:latin typeface="AR BERKLE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797152"/>
            <a:ext cx="8321137" cy="15081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KW" sz="3600" b="1" dirty="0">
                <a:latin typeface="AR BERKLEY" panose="02000000000000000000" pitchFamily="2" charset="0"/>
              </a:rPr>
              <a:t>3. </a:t>
            </a:r>
            <a:r>
              <a:rPr lang="ar-KW" sz="2800" b="1" dirty="0">
                <a:latin typeface="AR BERKLEY" panose="02000000000000000000" pitchFamily="2" charset="0"/>
              </a:rPr>
              <a:t>الربط بين </a:t>
            </a:r>
            <a:r>
              <a:rPr lang="ar-KW" sz="2800" b="1" dirty="0" smtClean="0">
                <a:latin typeface="AR BERKLEY" panose="02000000000000000000" pitchFamily="2" charset="0"/>
              </a:rPr>
              <a:t>الأفكار العلمية والمحاولات مع العمليات التكنولوجية </a:t>
            </a:r>
          </a:p>
          <a:p>
            <a:pPr algn="r"/>
            <a:r>
              <a:rPr lang="ar-KW" sz="2800" b="1" dirty="0" smtClean="0">
                <a:latin typeface="AR BERKLEY" panose="02000000000000000000" pitchFamily="2" charset="0"/>
              </a:rPr>
              <a:t>و </a:t>
            </a:r>
            <a:r>
              <a:rPr lang="ar-KW" sz="2800" b="1" dirty="0">
                <a:latin typeface="AR BERKLEY" panose="02000000000000000000" pitchFamily="2" charset="0"/>
              </a:rPr>
              <a:t>المنتجات من أجل حماية ورفع و تعزيز واستدامة البيئة الطبيعية </a:t>
            </a:r>
            <a:endParaRPr lang="ar-KW" sz="2800" b="1" dirty="0" smtClean="0">
              <a:latin typeface="AR BERKLEY" panose="02000000000000000000" pitchFamily="2" charset="0"/>
            </a:endParaRPr>
          </a:p>
          <a:p>
            <a:pPr algn="r"/>
            <a:r>
              <a:rPr lang="ar-KW" sz="2800" b="1" dirty="0" smtClean="0">
                <a:latin typeface="AR BERKLEY" panose="02000000000000000000" pitchFamily="2" charset="0"/>
              </a:rPr>
              <a:t>و </a:t>
            </a:r>
            <a:r>
              <a:rPr lang="ar-KW" sz="2800" b="1" dirty="0">
                <a:latin typeface="AR BERKLEY" panose="02000000000000000000" pitchFamily="2" charset="0"/>
              </a:rPr>
              <a:t>المجتمعية</a:t>
            </a:r>
            <a:endParaRPr lang="en-US" sz="2800" b="1" dirty="0">
              <a:latin typeface="AR BERKLEY" panose="02000000000000000000" pitchFamily="2" charset="0"/>
            </a:endParaRPr>
          </a:p>
        </p:txBody>
      </p:sp>
      <p:sp>
        <p:nvSpPr>
          <p:cNvPr id="13" name="إطار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6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22317" y="3204071"/>
            <a:ext cx="8321136" cy="1593081"/>
          </a:xfrm>
          <a:prstGeom prst="rect">
            <a:avLst/>
          </a:prstGeom>
          <a:noFill/>
          <a:ln w="762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5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92361"/>
              </p:ext>
            </p:extLst>
          </p:nvPr>
        </p:nvGraphicFramePr>
        <p:xfrm>
          <a:off x="1" y="120315"/>
          <a:ext cx="9144000" cy="6627038"/>
        </p:xfrm>
        <a:graphic>
          <a:graphicData uri="http://schemas.openxmlformats.org/drawingml/2006/table">
            <a:tbl>
              <a:tblPr rtl="1" firstRow="1" firstCol="1" bandRow="1"/>
              <a:tblGrid>
                <a:gridCol w="6810267"/>
                <a:gridCol w="2333733"/>
              </a:tblGrid>
              <a:tr h="332452"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الفصل الدراسي الثاني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452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الكفايات الخاصة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عدد الحصص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3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2-2 ملاحظة وتصميم نماذج ,وتفسير وجود وغياب الضوء على حدوث النهار والليل والظلال .</a:t>
                      </a:r>
                      <a:r>
                        <a:rPr lang="ar-KW" sz="3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3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KW" sz="1200" b="1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2-4 </a:t>
                      </a:r>
                      <a:r>
                        <a:rPr lang="ar-KW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تقدير الاجراءات التي لا بد من اتخاذها لحماية أنفسنا من الشمس واستخدام إعادة التدوير للمحافظة على البيئة.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KW" sz="1200" b="1" dirty="0" smtClean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2-5 التعبير عن العلوم من حولنا من خلال استخدام المعرفة والمهارات المكتسبة خلال تعلم المواد الدراسية الأخرى.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32452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3-1 إدراك وتصنيف منتجات التكنولوجيا في متاجر الحي السكني الخاص به.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3-3 تكوين الممارسات الآمنة والاستخدام المناسب للتكنولوجيا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99735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3-4 التعبير عن طرق ربط العلوم والتكنولوجيا حولنا باستخدام المعرفة والمهارات المكتسبة خلال تعلم المواد الدراسية.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2-3 توضيح خصائص وطرق استخدام التكنولوجيا المعرفة في الحي السكني.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32452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مجموع عدد الحصص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0" y="1714500"/>
            <a:ext cx="9144000" cy="7112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2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395536" y="404664"/>
            <a:ext cx="8460432" cy="17651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ar-KW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KW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KW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</a:t>
            </a:r>
            <a:br>
              <a:rPr kumimoji="0" lang="ar-KW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KW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</a:t>
            </a:r>
            <a:br>
              <a:rPr kumimoji="0" lang="ar-KW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ar-KW" sz="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</a:pPr>
            <a:r>
              <a:rPr kumimoji="0" lang="ar-K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الكفاية الخاصة </a:t>
            </a:r>
          </a:p>
          <a:p>
            <a:pPr algn="ctr">
              <a:spcBef>
                <a:spcPct val="0"/>
              </a:spcBef>
            </a:pPr>
            <a:r>
              <a:rPr kumimoji="0" lang="ar-KW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KW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KW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ar-KW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( 2 – 4 ) </a:t>
            </a:r>
            <a:r>
              <a:rPr lang="ar-KW" sz="2800" b="1" dirty="0" smtClean="0">
                <a:effectLst/>
                <a:latin typeface="Calibri"/>
                <a:ea typeface="Calibri"/>
                <a:cs typeface="Arial"/>
              </a:rPr>
              <a:t>تقدير الإجراءات التي لا بد من اتخاذها لحماية أنفسنا من الشمس واستخدام إعادة التدوير للمحافظة على البيئة.</a:t>
            </a:r>
            <a:endParaRPr lang="en-US" sz="2800" b="1" dirty="0" smtClean="0">
              <a:effectLst/>
              <a:latin typeface="Times New Roman"/>
              <a:ea typeface="Times New Roman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3528" y="2348880"/>
            <a:ext cx="8532441" cy="18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</a:rPr>
              <a:t>معيار المنهج :- </a:t>
            </a:r>
            <a:r>
              <a:rPr lang="ar-KW" sz="3200" b="1" dirty="0" smtClean="0">
                <a:solidFill>
                  <a:schemeClr val="tx1"/>
                </a:solidFill>
              </a:rPr>
              <a:t>يحدد من خلال التمثيل أو الرسم طرق ضمان </a:t>
            </a:r>
          </a:p>
          <a:p>
            <a:pPr algn="ctr"/>
            <a:r>
              <a:rPr lang="ar-KW" sz="3200" b="1" dirty="0" smtClean="0">
                <a:solidFill>
                  <a:schemeClr val="tx1"/>
                </a:solidFill>
              </a:rPr>
              <a:t>بيئة نظيفة مثل التجميع </a:t>
            </a:r>
            <a:r>
              <a:rPr lang="ar-KW" sz="3200" b="1" dirty="0" err="1" smtClean="0">
                <a:solidFill>
                  <a:schemeClr val="tx1"/>
                </a:solidFill>
              </a:rPr>
              <a:t>الدقيق </a:t>
            </a:r>
            <a:r>
              <a:rPr lang="ar-KW" sz="3200" b="1" dirty="0" smtClean="0">
                <a:solidFill>
                  <a:schemeClr val="tx1"/>
                </a:solidFill>
              </a:rPr>
              <a:t>– التخلص من </a:t>
            </a:r>
            <a:r>
              <a:rPr lang="ar-KW" sz="3200" b="1" dirty="0" err="1" smtClean="0">
                <a:solidFill>
                  <a:schemeClr val="tx1"/>
                </a:solidFill>
              </a:rPr>
              <a:t>الفضلات .</a:t>
            </a:r>
            <a:r>
              <a:rPr lang="ar-KW" sz="3200" b="1" dirty="0" smtClean="0">
                <a:solidFill>
                  <a:schemeClr val="tx1"/>
                </a:solidFill>
              </a:rPr>
              <a:t> ومن خلال إعادة تدوير المادة والاحتياطات من ظاهرتي ضوء الشمس والظلال.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323528" y="4365104"/>
            <a:ext cx="8424936" cy="1872208"/>
          </a:xfrm>
          <a:prstGeom prst="rect">
            <a:avLst/>
          </a:prstGeom>
          <a:ln w="76200" cap="flat" cmpd="sng" algn="ctr">
            <a:solidFill>
              <a:schemeClr val="accent4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ar-KW" sz="4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ar-KW" sz="4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قوالب</a:t>
            </a:r>
            <a:r>
              <a:rPr kumimoji="0" lang="ar-SA" sz="4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التعلم النشط </a:t>
            </a:r>
            <a:r>
              <a:rPr kumimoji="0" lang="ar-KW" sz="4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المقترحة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ar-SA" sz="4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ar-KW" sz="4000" b="1" i="0" u="none" strike="noStrike" kern="1200" cap="none" spc="0" normalizeH="0" baseline="0" noProof="0" dirty="0" smtClean="0">
              <a:ln>
                <a:solidFill>
                  <a:schemeClr val="tx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kumimoji="0" lang="ar-KW" sz="4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المعلم </a:t>
            </a:r>
            <a:r>
              <a:rPr kumimoji="0" lang="ar-KW" sz="4000" b="0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الصغير </a:t>
            </a:r>
            <a:r>
              <a:rPr kumimoji="0" lang="ar-KW" sz="4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قطار المتقدمين– </a:t>
            </a:r>
            <a:r>
              <a:rPr lang="ar-KW" sz="4000" dirty="0">
                <a:ln>
                  <a:solidFill>
                    <a:schemeClr val="tx1"/>
                  </a:solidFill>
                  <a:prstDash val="solid"/>
                </a:ln>
              </a:rPr>
              <a:t>اكمل المفهوم </a:t>
            </a:r>
            <a:r>
              <a:rPr kumimoji="0" lang="ar-KW" sz="4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–عصف ذهني.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4000" b="0" i="0" u="none" strike="noStrike" kern="1200" cap="none" spc="0" normalizeH="0" baseline="0" noProof="0" dirty="0">
              <a:ln>
                <a:solidFill>
                  <a:schemeClr val="tx1"/>
                </a:solidFill>
                <a:prstDash val="solid"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235794"/>
            <a:ext cx="8640960" cy="291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395536" y="491205"/>
            <a:ext cx="8352928" cy="1497635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عنوان الدرس:- كيف تحافظ على نظافة البيئة من حولك ؟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11560" y="2175445"/>
            <a:ext cx="7982272" cy="3989859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 rtl="1"/>
            <a:r>
              <a:rPr lang="ar-KW" sz="3600" b="1" dirty="0" smtClean="0">
                <a:solidFill>
                  <a:schemeClr val="accent6">
                    <a:lumMod val="50000"/>
                  </a:schemeClr>
                </a:solidFill>
              </a:rPr>
              <a:t>المفاهيم العلمية المتضمنة في الكفاية الخاصة:</a:t>
            </a:r>
          </a:p>
          <a:p>
            <a:pPr algn="ctr" rtl="1"/>
            <a:endParaRPr lang="ar-KW" sz="3600" b="1" dirty="0" smtClean="0"/>
          </a:p>
          <a:p>
            <a:pPr algn="ctr" rtl="1"/>
            <a:r>
              <a:rPr lang="ar-KW" sz="3600" b="1" dirty="0" smtClean="0"/>
              <a:t>1- نحافظ على نظافة البيئة برمي النفايات في الأماكن المخصصة لها.</a:t>
            </a:r>
            <a:endParaRPr lang="en-US" sz="3600" b="1" dirty="0" smtClean="0"/>
          </a:p>
          <a:p>
            <a:pPr algn="ctr" rtl="1"/>
            <a:endParaRPr lang="ar-KW" sz="3600" b="1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391</TotalTime>
  <Words>826</Words>
  <Application>Microsoft Office PowerPoint</Application>
  <PresentationFormat>On-screen Show (4:3)</PresentationFormat>
  <Paragraphs>142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مدني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إن ثروة الكويت الحقيقية في أبنائها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ABDULLAH SULTAN</dc:creator>
  <cp:lastModifiedBy>lenovo</cp:lastModifiedBy>
  <cp:revision>49</cp:revision>
  <dcterms:created xsi:type="dcterms:W3CDTF">2017-02-05T07:59:50Z</dcterms:created>
  <dcterms:modified xsi:type="dcterms:W3CDTF">2017-02-14T11:48:23Z</dcterms:modified>
</cp:coreProperties>
</file>