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7" r:id="rId2"/>
    <p:sldId id="260" r:id="rId3"/>
    <p:sldId id="278" r:id="rId4"/>
    <p:sldId id="279" r:id="rId5"/>
    <p:sldId id="256" r:id="rId6"/>
    <p:sldId id="257" r:id="rId7"/>
    <p:sldId id="258" r:id="rId8"/>
    <p:sldId id="281" r:id="rId9"/>
    <p:sldId id="273" r:id="rId10"/>
    <p:sldId id="259" r:id="rId11"/>
    <p:sldId id="274" r:id="rId12"/>
    <p:sldId id="275" r:id="rId13"/>
    <p:sldId id="271" r:id="rId14"/>
    <p:sldId id="272" r:id="rId15"/>
    <p:sldId id="261" r:id="rId16"/>
    <p:sldId id="262" r:id="rId17"/>
    <p:sldId id="263" r:id="rId18"/>
    <p:sldId id="264" r:id="rId19"/>
    <p:sldId id="265" r:id="rId20"/>
    <p:sldId id="266" r:id="rId21"/>
    <p:sldId id="276" r:id="rId22"/>
    <p:sldId id="267" r:id="rId23"/>
    <p:sldId id="268" r:id="rId24"/>
    <p:sldId id="269" r:id="rId25"/>
    <p:sldId id="270" r:id="rId26"/>
  </p:sldIdLst>
  <p:sldSz cx="10460038" cy="7339013"/>
  <p:notesSz cx="6858000" cy="9945688"/>
  <p:defaultTextStyle>
    <a:defPPr>
      <a:defRPr lang="ar-KW"/>
    </a:defPPr>
    <a:lvl1pPr marL="0" algn="r" defTabSz="1139068" rtl="1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69534" algn="r" defTabSz="1139068" rtl="1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39068" algn="r" defTabSz="1139068" rtl="1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708602" algn="r" defTabSz="1139068" rtl="1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78136" algn="r" defTabSz="1139068" rtl="1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847670" algn="r" defTabSz="1139068" rtl="1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417204" algn="r" defTabSz="1139068" rtl="1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986738" algn="r" defTabSz="1139068" rtl="1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556272" algn="r" defTabSz="1139068" rtl="1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12">
          <p15:clr>
            <a:srgbClr val="A4A3A4"/>
          </p15:clr>
        </p15:guide>
        <p15:guide id="2" pos="32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99CCFF"/>
    <a:srgbClr val="FF99FF"/>
    <a:srgbClr val="66FF99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 autoAdjust="0"/>
    <p:restoredTop sz="94708" autoAdjust="0"/>
  </p:normalViewPr>
  <p:slideViewPr>
    <p:cSldViewPr>
      <p:cViewPr>
        <p:scale>
          <a:sx n="67" d="100"/>
          <a:sy n="67" d="100"/>
        </p:scale>
        <p:origin x="-1188" y="-72"/>
      </p:cViewPr>
      <p:guideLst>
        <p:guide orient="horz" pos="2312"/>
        <p:guide pos="32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4505" y="2279853"/>
            <a:ext cx="8891032" cy="15731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9007" y="4158774"/>
            <a:ext cx="7322026" cy="187552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9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9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08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78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47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17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86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56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CFC43-85DD-4201-B0EC-8F90018F91D1}" type="datetimeFigureOut">
              <a:rPr lang="ar-KW" smtClean="0"/>
              <a:pPr/>
              <a:t>19/05/1438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B9FA-DEBA-4F9A-8556-9383D58D96D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CFC43-85DD-4201-B0EC-8F90018F91D1}" type="datetimeFigureOut">
              <a:rPr lang="ar-KW" smtClean="0"/>
              <a:pPr/>
              <a:t>19/05/1438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B9FA-DEBA-4F9A-8556-9383D58D96D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83528" y="293903"/>
            <a:ext cx="2353510" cy="62619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3001" y="293903"/>
            <a:ext cx="6886193" cy="62619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CFC43-85DD-4201-B0EC-8F90018F91D1}" type="datetimeFigureOut">
              <a:rPr lang="ar-KW" smtClean="0"/>
              <a:pPr/>
              <a:t>19/05/1438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B9FA-DEBA-4F9A-8556-9383D58D96D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CFC43-85DD-4201-B0EC-8F90018F91D1}" type="datetimeFigureOut">
              <a:rPr lang="ar-KW" smtClean="0"/>
              <a:pPr/>
              <a:t>19/05/1438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B9FA-DEBA-4F9A-8556-9383D58D96D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273" y="4715995"/>
            <a:ext cx="8891032" cy="1457610"/>
          </a:xfrm>
        </p:spPr>
        <p:txBody>
          <a:bodyPr anchor="t"/>
          <a:lstStyle>
            <a:lvl1pPr algn="r">
              <a:defRPr sz="5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6273" y="3110589"/>
            <a:ext cx="8891032" cy="1605408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953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390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0860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7813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84767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4172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867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55627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CFC43-85DD-4201-B0EC-8F90018F91D1}" type="datetimeFigureOut">
              <a:rPr lang="ar-KW" smtClean="0"/>
              <a:pPr/>
              <a:t>19/05/1438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B9FA-DEBA-4F9A-8556-9383D58D96D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3002" y="1712438"/>
            <a:ext cx="4619851" cy="4843409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7186" y="1712438"/>
            <a:ext cx="4619851" cy="4843409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CFC43-85DD-4201-B0EC-8F90018F91D1}" type="datetimeFigureOut">
              <a:rPr lang="ar-KW" smtClean="0"/>
              <a:pPr/>
              <a:t>19/05/1438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B9FA-DEBA-4F9A-8556-9383D58D96D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02" y="1642785"/>
            <a:ext cx="4621667" cy="68463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9534" indent="0">
              <a:buNone/>
              <a:defRPr sz="2500" b="1"/>
            </a:lvl2pPr>
            <a:lvl3pPr marL="1139068" indent="0">
              <a:buNone/>
              <a:defRPr sz="2200" b="1"/>
            </a:lvl3pPr>
            <a:lvl4pPr marL="1708602" indent="0">
              <a:buNone/>
              <a:defRPr sz="2000" b="1"/>
            </a:lvl4pPr>
            <a:lvl5pPr marL="2278136" indent="0">
              <a:buNone/>
              <a:defRPr sz="2000" b="1"/>
            </a:lvl5pPr>
            <a:lvl6pPr marL="2847670" indent="0">
              <a:buNone/>
              <a:defRPr sz="2000" b="1"/>
            </a:lvl6pPr>
            <a:lvl7pPr marL="3417204" indent="0">
              <a:buNone/>
              <a:defRPr sz="2000" b="1"/>
            </a:lvl7pPr>
            <a:lvl8pPr marL="3986738" indent="0">
              <a:buNone/>
              <a:defRPr sz="2000" b="1"/>
            </a:lvl8pPr>
            <a:lvl9pPr marL="4556272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002" y="2327419"/>
            <a:ext cx="4621667" cy="4228427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13555" y="1642785"/>
            <a:ext cx="4623481" cy="684634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9534" indent="0">
              <a:buNone/>
              <a:defRPr sz="2500" b="1"/>
            </a:lvl2pPr>
            <a:lvl3pPr marL="1139068" indent="0">
              <a:buNone/>
              <a:defRPr sz="2200" b="1"/>
            </a:lvl3pPr>
            <a:lvl4pPr marL="1708602" indent="0">
              <a:buNone/>
              <a:defRPr sz="2000" b="1"/>
            </a:lvl4pPr>
            <a:lvl5pPr marL="2278136" indent="0">
              <a:buNone/>
              <a:defRPr sz="2000" b="1"/>
            </a:lvl5pPr>
            <a:lvl6pPr marL="2847670" indent="0">
              <a:buNone/>
              <a:defRPr sz="2000" b="1"/>
            </a:lvl6pPr>
            <a:lvl7pPr marL="3417204" indent="0">
              <a:buNone/>
              <a:defRPr sz="2000" b="1"/>
            </a:lvl7pPr>
            <a:lvl8pPr marL="3986738" indent="0">
              <a:buNone/>
              <a:defRPr sz="2000" b="1"/>
            </a:lvl8pPr>
            <a:lvl9pPr marL="4556272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13555" y="2327419"/>
            <a:ext cx="4623481" cy="4228427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CFC43-85DD-4201-B0EC-8F90018F91D1}" type="datetimeFigureOut">
              <a:rPr lang="ar-KW" smtClean="0"/>
              <a:pPr/>
              <a:t>19/05/1438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B9FA-DEBA-4F9A-8556-9383D58D96D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CFC43-85DD-4201-B0EC-8F90018F91D1}" type="datetimeFigureOut">
              <a:rPr lang="ar-KW" smtClean="0"/>
              <a:pPr/>
              <a:t>19/05/1438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B9FA-DEBA-4F9A-8556-9383D58D96D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CFC43-85DD-4201-B0EC-8F90018F91D1}" type="datetimeFigureOut">
              <a:rPr lang="ar-KW" smtClean="0"/>
              <a:pPr/>
              <a:t>19/05/1438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B9FA-DEBA-4F9A-8556-9383D58D96D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004" y="292202"/>
            <a:ext cx="3441281" cy="1243555"/>
          </a:xfrm>
        </p:spPr>
        <p:txBody>
          <a:bodyPr anchor="b"/>
          <a:lstStyle>
            <a:lvl1pPr algn="r">
              <a:defRPr sz="25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9583" y="292203"/>
            <a:ext cx="5847453" cy="6263645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3004" y="1535758"/>
            <a:ext cx="3441281" cy="5020090"/>
          </a:xfrm>
        </p:spPr>
        <p:txBody>
          <a:bodyPr/>
          <a:lstStyle>
            <a:lvl1pPr marL="0" indent="0">
              <a:buNone/>
              <a:defRPr sz="1700"/>
            </a:lvl1pPr>
            <a:lvl2pPr marL="569534" indent="0">
              <a:buNone/>
              <a:defRPr sz="1500"/>
            </a:lvl2pPr>
            <a:lvl3pPr marL="1139068" indent="0">
              <a:buNone/>
              <a:defRPr sz="1200"/>
            </a:lvl3pPr>
            <a:lvl4pPr marL="1708602" indent="0">
              <a:buNone/>
              <a:defRPr sz="1100"/>
            </a:lvl4pPr>
            <a:lvl5pPr marL="2278136" indent="0">
              <a:buNone/>
              <a:defRPr sz="1100"/>
            </a:lvl5pPr>
            <a:lvl6pPr marL="2847670" indent="0">
              <a:buNone/>
              <a:defRPr sz="1100"/>
            </a:lvl6pPr>
            <a:lvl7pPr marL="3417204" indent="0">
              <a:buNone/>
              <a:defRPr sz="1100"/>
            </a:lvl7pPr>
            <a:lvl8pPr marL="3986738" indent="0">
              <a:buNone/>
              <a:defRPr sz="1100"/>
            </a:lvl8pPr>
            <a:lvl9pPr marL="455627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CFC43-85DD-4201-B0EC-8F90018F91D1}" type="datetimeFigureOut">
              <a:rPr lang="ar-KW" smtClean="0"/>
              <a:pPr/>
              <a:t>19/05/1438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B9FA-DEBA-4F9A-8556-9383D58D96D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0241" y="5137310"/>
            <a:ext cx="6276023" cy="606489"/>
          </a:xfrm>
        </p:spPr>
        <p:txBody>
          <a:bodyPr anchor="b"/>
          <a:lstStyle>
            <a:lvl1pPr algn="r">
              <a:defRPr sz="25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50241" y="655754"/>
            <a:ext cx="6276023" cy="4403408"/>
          </a:xfrm>
        </p:spPr>
        <p:txBody>
          <a:bodyPr/>
          <a:lstStyle>
            <a:lvl1pPr marL="0" indent="0">
              <a:buNone/>
              <a:defRPr sz="4000"/>
            </a:lvl1pPr>
            <a:lvl2pPr marL="569534" indent="0">
              <a:buNone/>
              <a:defRPr sz="3500"/>
            </a:lvl2pPr>
            <a:lvl3pPr marL="1139068" indent="0">
              <a:buNone/>
              <a:defRPr sz="3000"/>
            </a:lvl3pPr>
            <a:lvl4pPr marL="1708602" indent="0">
              <a:buNone/>
              <a:defRPr sz="2500"/>
            </a:lvl4pPr>
            <a:lvl5pPr marL="2278136" indent="0">
              <a:buNone/>
              <a:defRPr sz="2500"/>
            </a:lvl5pPr>
            <a:lvl6pPr marL="2847670" indent="0">
              <a:buNone/>
              <a:defRPr sz="2500"/>
            </a:lvl6pPr>
            <a:lvl7pPr marL="3417204" indent="0">
              <a:buNone/>
              <a:defRPr sz="2500"/>
            </a:lvl7pPr>
            <a:lvl8pPr marL="3986738" indent="0">
              <a:buNone/>
              <a:defRPr sz="2500"/>
            </a:lvl8pPr>
            <a:lvl9pPr marL="4556272" indent="0">
              <a:buNone/>
              <a:defRPr sz="25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0241" y="5743799"/>
            <a:ext cx="6276023" cy="861314"/>
          </a:xfrm>
        </p:spPr>
        <p:txBody>
          <a:bodyPr/>
          <a:lstStyle>
            <a:lvl1pPr marL="0" indent="0">
              <a:buNone/>
              <a:defRPr sz="1700"/>
            </a:lvl1pPr>
            <a:lvl2pPr marL="569534" indent="0">
              <a:buNone/>
              <a:defRPr sz="1500"/>
            </a:lvl2pPr>
            <a:lvl3pPr marL="1139068" indent="0">
              <a:buNone/>
              <a:defRPr sz="1200"/>
            </a:lvl3pPr>
            <a:lvl4pPr marL="1708602" indent="0">
              <a:buNone/>
              <a:defRPr sz="1100"/>
            </a:lvl4pPr>
            <a:lvl5pPr marL="2278136" indent="0">
              <a:buNone/>
              <a:defRPr sz="1100"/>
            </a:lvl5pPr>
            <a:lvl6pPr marL="2847670" indent="0">
              <a:buNone/>
              <a:defRPr sz="1100"/>
            </a:lvl6pPr>
            <a:lvl7pPr marL="3417204" indent="0">
              <a:buNone/>
              <a:defRPr sz="1100"/>
            </a:lvl7pPr>
            <a:lvl8pPr marL="3986738" indent="0">
              <a:buNone/>
              <a:defRPr sz="1100"/>
            </a:lvl8pPr>
            <a:lvl9pPr marL="455627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CFC43-85DD-4201-B0EC-8F90018F91D1}" type="datetimeFigureOut">
              <a:rPr lang="ar-KW" smtClean="0"/>
              <a:pPr/>
              <a:t>19/05/1438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3B9FA-DEBA-4F9A-8556-9383D58D96D9}" type="slidenum">
              <a:rPr lang="ar-KW" smtClean="0"/>
              <a:pPr/>
              <a:t>‹#›</a:t>
            </a:fld>
            <a:endParaRPr lang="ar-K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3002" y="293900"/>
            <a:ext cx="9414035" cy="1223169"/>
          </a:xfrm>
          <a:prstGeom prst="rect">
            <a:avLst/>
          </a:prstGeom>
        </p:spPr>
        <p:txBody>
          <a:bodyPr vert="horz" lIns="113907" tIns="56953" rIns="113907" bIns="56953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02" y="1712438"/>
            <a:ext cx="9414035" cy="4843409"/>
          </a:xfrm>
          <a:prstGeom prst="rect">
            <a:avLst/>
          </a:prstGeom>
        </p:spPr>
        <p:txBody>
          <a:bodyPr vert="horz" lIns="113907" tIns="56953" rIns="113907" bIns="56953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96361" y="6802180"/>
            <a:ext cx="2440675" cy="390734"/>
          </a:xfrm>
          <a:prstGeom prst="rect">
            <a:avLst/>
          </a:prstGeom>
        </p:spPr>
        <p:txBody>
          <a:bodyPr vert="horz" lIns="113907" tIns="56953" rIns="113907" bIns="56953" rtlCol="1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FC43-85DD-4201-B0EC-8F90018F91D1}" type="datetimeFigureOut">
              <a:rPr lang="ar-KW" smtClean="0"/>
              <a:pPr/>
              <a:t>19/05/1438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3848" y="6802180"/>
            <a:ext cx="3312346" cy="390734"/>
          </a:xfrm>
          <a:prstGeom prst="rect">
            <a:avLst/>
          </a:prstGeom>
        </p:spPr>
        <p:txBody>
          <a:bodyPr vert="horz" lIns="113907" tIns="56953" rIns="113907" bIns="56953" rtlCol="1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3002" y="6802180"/>
            <a:ext cx="2440675" cy="390734"/>
          </a:xfrm>
          <a:prstGeom prst="rect">
            <a:avLst/>
          </a:prstGeom>
        </p:spPr>
        <p:txBody>
          <a:bodyPr vert="horz" lIns="113907" tIns="56953" rIns="113907" bIns="56953" rtlCol="1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3B9FA-DEBA-4F9A-8556-9383D58D96D9}" type="slidenum">
              <a:rPr lang="ar-KW" smtClean="0"/>
              <a:pPr/>
              <a:t>‹#›</a:t>
            </a:fld>
            <a:endParaRPr lang="ar-K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39068" rtl="1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7151" indent="-427151" algn="r" defTabSz="1139068" rtl="1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5493" indent="-355959" algn="r" defTabSz="1139068" rtl="1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3835" indent="-284767" algn="r" defTabSz="1139068" rtl="1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3369" indent="-284767" algn="r" defTabSz="1139068" rtl="1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2903" indent="-284767" algn="r" defTabSz="1139068" rtl="1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2437" indent="-284767" algn="r" defTabSz="1139068" rtl="1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01971" indent="-284767" algn="r" defTabSz="1139068" rtl="1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71505" indent="-284767" algn="r" defTabSz="1139068" rtl="1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41039" indent="-284767" algn="r" defTabSz="1139068" rtl="1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1139068" rtl="1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9534" algn="r" defTabSz="1139068" rtl="1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068" algn="r" defTabSz="1139068" rtl="1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08602" algn="r" defTabSz="1139068" rtl="1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78136" algn="r" defTabSz="1139068" rtl="1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47670" algn="r" defTabSz="1139068" rtl="1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17204" algn="r" defTabSz="1139068" rtl="1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86738" algn="r" defTabSz="1139068" rtl="1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56272" algn="r" defTabSz="1139068" rtl="1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kw/url?sa=i&amp;rct=j&amp;q=&amp;esrc=s&amp;source=images&amp;cd=&amp;cad=rja&amp;uact=8&amp;ved=0ahUKEwieocTZkcPLAhWB7xQKHYFMCBMQjRwIBw&amp;url=https://www.pinterest.com/pin/270356783851656975/&amp;psig=AFQjCNHxwUpO1p0MCHCHwr8wk2-qnmT-Yg&amp;ust=1458146630428456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https://s-media-cache-ak0.pinimg.com/736x/55/cb/84/55cb84d4d70a4c4330fa568dba22fa89.jpg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784503" y="2740148"/>
            <a:ext cx="8891032" cy="2070441"/>
          </a:xfrm>
          <a:solidFill>
            <a:srgbClr val="FFFF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r-KW" sz="3200" b="1" dirty="0" smtClean="0"/>
              <a:t>خطة توطين التدريب للمنهج الوطني القائم على الكفايات </a:t>
            </a:r>
            <a:br>
              <a:rPr lang="ar-KW" sz="3200" b="1" dirty="0" smtClean="0"/>
            </a:br>
            <a:r>
              <a:rPr lang="ar-KW" sz="3200" b="1" dirty="0" smtClean="0"/>
              <a:t>الأسبوع السابع الصف الثاني الابتدائي</a:t>
            </a:r>
            <a:br>
              <a:rPr lang="ar-KW" sz="3200" b="1" dirty="0" smtClean="0"/>
            </a:br>
            <a:r>
              <a:rPr lang="ar-KW" sz="3200" b="1" dirty="0" smtClean="0"/>
              <a:t>الفصل الدراسي الثاني العام الدراسي 2016-2017م</a:t>
            </a:r>
            <a:endParaRPr lang="ar-KW" sz="3200" b="1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69006" y="5109666"/>
            <a:ext cx="7322026" cy="1875526"/>
          </a:xfrm>
          <a:solidFill>
            <a:srgbClr val="FF99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ar-KW" b="1" dirty="0" smtClean="0">
                <a:solidFill>
                  <a:schemeClr val="tx1"/>
                </a:solidFill>
              </a:rPr>
              <a:t>إعداد</a:t>
            </a:r>
          </a:p>
          <a:p>
            <a:r>
              <a:rPr lang="ar-KW" b="1" dirty="0" smtClean="0">
                <a:solidFill>
                  <a:schemeClr val="tx1"/>
                </a:solidFill>
              </a:rPr>
              <a:t>منطقة حولي التعليمية</a:t>
            </a:r>
            <a:endParaRPr lang="ar-KW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39" y="328338"/>
            <a:ext cx="744537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064" y="1155972"/>
            <a:ext cx="4885682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1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83" y="213122"/>
            <a:ext cx="9721080" cy="693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60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987" y="-146918"/>
            <a:ext cx="819187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9459" y="1327209"/>
            <a:ext cx="9865096" cy="34163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lvl="0"/>
            <a:r>
              <a:rPr lang="ar-KW" sz="3600" b="1" dirty="0"/>
              <a:t>دع المتعلمين يعبرون عن الصور : عدم استخدام الأجهزة </a:t>
            </a:r>
            <a:r>
              <a:rPr lang="ar-KW" sz="3600" b="1" dirty="0" smtClean="0"/>
              <a:t>الإلكترونية </a:t>
            </a:r>
            <a:r>
              <a:rPr lang="ar-KW" sz="3600" b="1" dirty="0"/>
              <a:t>، كالكمبيوتر والهاتف داخل الطيارة – تأثير المغناطيس على القلب </a:t>
            </a:r>
            <a:r>
              <a:rPr lang="ar-KW" sz="3600" b="1" dirty="0" smtClean="0"/>
              <a:t>.</a:t>
            </a:r>
          </a:p>
          <a:p>
            <a:pPr lvl="0"/>
            <a:endParaRPr lang="en-US" sz="3600" b="1" dirty="0"/>
          </a:p>
          <a:p>
            <a:r>
              <a:rPr lang="ar-KW" sz="3600" b="1" dirty="0"/>
              <a:t>2  - مشاهدة فلم تعليمي </a:t>
            </a:r>
            <a:r>
              <a:rPr lang="ar-KW" sz="3600" b="1" dirty="0" smtClean="0"/>
              <a:t>إرشادات </a:t>
            </a:r>
            <a:r>
              <a:rPr lang="ar-KW" sz="3600" b="1" dirty="0"/>
              <a:t>الطيران .</a:t>
            </a:r>
            <a:endParaRPr lang="en-US" sz="3600" b="1" dirty="0"/>
          </a:p>
          <a:p>
            <a:endParaRPr lang="ar-KW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63399" y="4893642"/>
            <a:ext cx="29873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b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النشاط المنزلي </a:t>
            </a:r>
            <a:endParaRPr lang="ar-KW" sz="3600" b="1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541" y="5829746"/>
            <a:ext cx="972108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KW" sz="3600" b="1" dirty="0"/>
              <a:t>*  اطلب من المتعلمين البحث على الانترنت عن مضار المغناطيس على </a:t>
            </a:r>
            <a:r>
              <a:rPr lang="ar-KW" sz="3600" b="1" dirty="0" smtClean="0"/>
              <a:t>حياتنا.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7433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3755" y="429146"/>
            <a:ext cx="42115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أوراق عمل المتعلمين </a:t>
            </a:r>
            <a:endParaRPr lang="ar-KW" sz="36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08616"/>
            <a:ext cx="10126166" cy="58169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/>
            <a:endParaRPr lang="ar-KW" sz="2800" b="1" u="sng" dirty="0" smtClean="0"/>
          </a:p>
          <a:p>
            <a:pPr lvl="0"/>
            <a:r>
              <a:rPr lang="ar-KW" sz="2800" b="1" u="sng" dirty="0" smtClean="0"/>
              <a:t>ورقة </a:t>
            </a:r>
            <a:r>
              <a:rPr lang="ar-KW" sz="2800" b="1" u="sng" dirty="0"/>
              <a:t>عمل النشاط رقم ( 1 )  : المغناطيس والبوصلة </a:t>
            </a:r>
            <a:r>
              <a:rPr lang="ar-KW" sz="2800" b="1" dirty="0"/>
              <a:t>.</a:t>
            </a:r>
            <a:endParaRPr lang="en-US" sz="2800" dirty="0"/>
          </a:p>
          <a:p>
            <a:r>
              <a:rPr lang="ar-KW" sz="2800" b="1" dirty="0"/>
              <a:t> </a:t>
            </a:r>
            <a:endParaRPr lang="en-US" sz="2800" dirty="0"/>
          </a:p>
          <a:p>
            <a:pPr lvl="0"/>
            <a:r>
              <a:rPr lang="ar-KW" sz="2800" b="1" u="sng" dirty="0"/>
              <a:t>ورقة عمل النشاط رقم ( 2 )  :باستخدام الشاشة الذكية الاستخدام </a:t>
            </a:r>
            <a:r>
              <a:rPr lang="ar-KW" sz="2800" b="1" u="sng" dirty="0" smtClean="0"/>
              <a:t>الآمن للمغناطيس </a:t>
            </a:r>
            <a:r>
              <a:rPr lang="ar-KW" sz="2800" b="1" dirty="0" smtClean="0"/>
              <a:t>.</a:t>
            </a:r>
            <a:endParaRPr lang="en-US" sz="2800" dirty="0"/>
          </a:p>
          <a:p>
            <a:r>
              <a:rPr lang="ar-KW" sz="2800" b="1" dirty="0"/>
              <a:t> </a:t>
            </a:r>
            <a:endParaRPr lang="en-US" sz="2800" dirty="0"/>
          </a:p>
          <a:p>
            <a:r>
              <a:rPr lang="ar-KW" sz="2800" b="1" u="sng" dirty="0"/>
              <a:t>ورقة عمل ( الأقل معيار ) </a:t>
            </a:r>
            <a:r>
              <a:rPr lang="ar-KW" sz="2800" b="1" dirty="0"/>
              <a:t> :  </a:t>
            </a:r>
            <a:r>
              <a:rPr lang="ar-KW" sz="3200" b="1" dirty="0"/>
              <a:t>ضعي علامة </a:t>
            </a:r>
            <a:r>
              <a:rPr lang="ar-KW" sz="3200" b="1" dirty="0">
                <a:sym typeface="Wingdings 2"/>
              </a:rPr>
              <a:t> أمام الاستخدام الآمن للمغناطيس وعلامة             أمام الاستخدام </a:t>
            </a:r>
            <a:r>
              <a:rPr lang="ar-KW" sz="3200" b="1" dirty="0" smtClean="0">
                <a:sym typeface="Wingdings 2"/>
              </a:rPr>
              <a:t>غير الآمن </a:t>
            </a:r>
            <a:r>
              <a:rPr lang="ar-KW" sz="3200" b="1" dirty="0">
                <a:sym typeface="Wingdings 2"/>
              </a:rPr>
              <a:t>أمام </a:t>
            </a:r>
            <a:r>
              <a:rPr lang="ar-KW" sz="3200" b="1" dirty="0" smtClean="0">
                <a:sym typeface="Wingdings 2"/>
              </a:rPr>
              <a:t>المغناطيس : </a:t>
            </a:r>
            <a:endParaRPr lang="en-US" sz="2800" dirty="0"/>
          </a:p>
          <a:p>
            <a:r>
              <a:rPr lang="ar-KW" sz="2800" b="1" u="sng" dirty="0"/>
              <a:t>ورقة عمل ( الأعلى معيار ) </a:t>
            </a:r>
            <a:r>
              <a:rPr lang="ar-KW" sz="2800" b="1" dirty="0"/>
              <a:t>الصورة التي أمامك توضح وقت غروب الشمس ، </a:t>
            </a:r>
            <a:r>
              <a:rPr lang="ar-KW" sz="2800" b="1" dirty="0" smtClean="0"/>
              <a:t>وضح </a:t>
            </a:r>
            <a:r>
              <a:rPr lang="ar-KW" sz="2800" b="1" dirty="0"/>
              <a:t>على البوصلة جهتي الشمال </a:t>
            </a:r>
            <a:r>
              <a:rPr lang="ar-KW" sz="2800" b="1" dirty="0" smtClean="0"/>
              <a:t>والجنوب :</a:t>
            </a:r>
            <a:endParaRPr lang="en-US" sz="2800" b="1" dirty="0"/>
          </a:p>
          <a:p>
            <a:r>
              <a:rPr lang="ar-KW" sz="2800" b="1" dirty="0"/>
              <a:t> بوضع حرف ش لجهة الشمال </a:t>
            </a:r>
            <a:endParaRPr lang="en-US" sz="2800" b="1" dirty="0"/>
          </a:p>
          <a:p>
            <a:r>
              <a:rPr lang="ar-KW" sz="2800" b="1" dirty="0"/>
              <a:t>وحرف ج لجهة الجنوب</a:t>
            </a:r>
            <a:endParaRPr lang="en-US" sz="2800" b="1" dirty="0"/>
          </a:p>
          <a:p>
            <a:r>
              <a:rPr lang="ar-KW" sz="2800" b="1" dirty="0"/>
              <a:t> ثم </a:t>
            </a:r>
            <a:r>
              <a:rPr lang="ar-KW" sz="2800" b="1" dirty="0" smtClean="0"/>
              <a:t>ارسم الإبره </a:t>
            </a:r>
            <a:r>
              <a:rPr lang="ar-KW" sz="2800" b="1" dirty="0"/>
              <a:t>داخلها .</a:t>
            </a:r>
            <a:endParaRPr lang="en-US" sz="2800" b="1" dirty="0"/>
          </a:p>
          <a:p>
            <a:endParaRPr lang="ar-KW" sz="28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39" y="3979287"/>
            <a:ext cx="40798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237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99" y="2661394"/>
            <a:ext cx="9361040" cy="437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69777" y="1290547"/>
            <a:ext cx="7704856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200" b="1" dirty="0" smtClean="0"/>
              <a:t>ضع علامة </a:t>
            </a:r>
            <a:r>
              <a:rPr lang="ar-KW" sz="3200" b="1" dirty="0" smtClean="0">
                <a:sym typeface="Wingdings 2"/>
              </a:rPr>
              <a:t> أمام الاستخدام الآمن للمغناطيس وعلامة             أمام الاستخدام غير الآمن أمام المغناطيس :</a:t>
            </a:r>
            <a:endParaRPr lang="ar-KW" sz="3200" b="1" dirty="0"/>
          </a:p>
        </p:txBody>
      </p:sp>
      <p:sp>
        <p:nvSpPr>
          <p:cNvPr id="5" name="Isosceles Triangle 4"/>
          <p:cNvSpPr/>
          <p:nvPr/>
        </p:nvSpPr>
        <p:spPr>
          <a:xfrm>
            <a:off x="1373685" y="1393185"/>
            <a:ext cx="383146" cy="43597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TextBox 8"/>
          <p:cNvSpPr txBox="1"/>
          <p:nvPr/>
        </p:nvSpPr>
        <p:spPr>
          <a:xfrm>
            <a:off x="6094115" y="330766"/>
            <a:ext cx="3960440" cy="64633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KW" sz="3600" b="1" dirty="0" smtClean="0"/>
              <a:t>ورقة عمل أقل من المعيار </a:t>
            </a:r>
            <a:endParaRPr lang="ar-KW" sz="3600" b="1" dirty="0"/>
          </a:p>
        </p:txBody>
      </p:sp>
    </p:spTree>
    <p:extLst>
      <p:ext uri="{BB962C8B-B14F-4D97-AF65-F5344CB8AC3E}">
        <p14:creationId xmlns:p14="http://schemas.microsoft.com/office/powerpoint/2010/main" val="35765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867" y="2661393"/>
            <a:ext cx="6083349" cy="824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347" y="4893642"/>
            <a:ext cx="14859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522" y="5150817"/>
            <a:ext cx="97155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3244" y="1149226"/>
            <a:ext cx="9142188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ar-KW" sz="2800" b="1" dirty="0" smtClean="0"/>
              <a:t>الصورة التي أمامك توضح وقت غروب الشمس ، وضح على البوصلة جهتي الشمال والجنوب</a:t>
            </a:r>
            <a:r>
              <a:rPr lang="ar-KW" sz="2800" b="1" dirty="0"/>
              <a:t> </a:t>
            </a:r>
            <a:r>
              <a:rPr lang="ar-KW" sz="2800" b="1" dirty="0" smtClean="0"/>
              <a:t>وذلك بوضع حرف ش لجهة الشمال وحرف ج لجهة الجنوب</a:t>
            </a:r>
            <a:endParaRPr lang="en-US" sz="2800" b="1" dirty="0" smtClean="0"/>
          </a:p>
          <a:p>
            <a:pPr algn="just"/>
            <a:r>
              <a:rPr lang="ar-KW" sz="2800" b="1" dirty="0" smtClean="0"/>
              <a:t> ثم ارسم الإبرة داخلها .</a:t>
            </a:r>
            <a:endParaRPr lang="en-US" sz="2800" b="1" dirty="0" smtClean="0"/>
          </a:p>
          <a:p>
            <a:pPr algn="just"/>
            <a:endParaRPr lang="ar-KW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013995" y="229338"/>
            <a:ext cx="4931221" cy="64633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KW" sz="3600" b="1" dirty="0" smtClean="0"/>
              <a:t>ورقة عمل أعلى من المعيار </a:t>
            </a:r>
            <a:endParaRPr lang="ar-KW" sz="3600" b="1" dirty="0"/>
          </a:p>
        </p:txBody>
      </p:sp>
    </p:spTree>
    <p:extLst>
      <p:ext uri="{BB962C8B-B14F-4D97-AF65-F5344CB8AC3E}">
        <p14:creationId xmlns:p14="http://schemas.microsoft.com/office/powerpoint/2010/main" val="62430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74035" y="1797298"/>
            <a:ext cx="4797971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عنوان الدرس</a:t>
            </a:r>
          </a:p>
          <a:p>
            <a:pPr algn="ctr"/>
            <a:endParaRPr lang="ar-KW" sz="4800" b="1" dirty="0" smtClean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algn="ctr"/>
            <a:r>
              <a:rPr lang="ar-KW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ماذا يوجد في متاجر</a:t>
            </a:r>
          </a:p>
          <a:p>
            <a:pPr algn="ctr"/>
            <a:r>
              <a:rPr lang="ar-KW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الحي السكني ؟ </a:t>
            </a:r>
            <a:endParaRPr lang="ar-KW" sz="4800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835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73" y="0"/>
            <a:ext cx="10473357" cy="733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30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85130"/>
            <a:ext cx="10256837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35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12105"/>
            <a:ext cx="10487026" cy="733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21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130"/>
            <a:ext cx="10270579" cy="478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75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3635" y="1005210"/>
            <a:ext cx="8424936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8000" b="1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درس</a:t>
            </a:r>
          </a:p>
          <a:p>
            <a:pPr algn="ctr"/>
            <a:r>
              <a:rPr lang="ar-KW" sz="8000" b="1" dirty="0" smtClean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للصف الثاني الابتدائي</a:t>
            </a:r>
            <a:endParaRPr lang="ar-KW" sz="8000" b="1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576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78091" y="610133"/>
            <a:ext cx="295232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200" b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قيم شخصية </a:t>
            </a:r>
            <a:endParaRPr lang="ar-KW" sz="3200" b="1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1587" y="1417220"/>
            <a:ext cx="7704856" cy="153888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lvl="0"/>
            <a:r>
              <a:rPr lang="ar-KW" sz="2400" b="1" dirty="0"/>
              <a:t>ا</a:t>
            </a:r>
            <a:r>
              <a:rPr lang="ar-KW" sz="2400" b="1" dirty="0" smtClean="0"/>
              <a:t>عرض على المتعلمين مصورات  </a:t>
            </a:r>
            <a:r>
              <a:rPr lang="ar-KW" sz="2400" b="1" dirty="0"/>
              <a:t>: أهمية  عدم ازعاج </a:t>
            </a:r>
            <a:r>
              <a:rPr lang="ar-KW" sz="2400" b="1" dirty="0" smtClean="0"/>
              <a:t>الآخرين </a:t>
            </a:r>
            <a:r>
              <a:rPr lang="ar-KW" sz="2400" b="1" dirty="0"/>
              <a:t>باستخدام الهاتف النقال  وبيان أهمية عدم العبث بالمنتجات التكنولوجية في المتاجر </a:t>
            </a:r>
            <a:r>
              <a:rPr lang="ar-KW" sz="2400" b="1" dirty="0" smtClean="0"/>
              <a:t>.</a:t>
            </a:r>
            <a:endParaRPr lang="en-US" sz="2400" b="1" dirty="0"/>
          </a:p>
          <a:p>
            <a:pPr lvl="0"/>
            <a:r>
              <a:rPr lang="ar-KW" sz="2400" b="1" dirty="0"/>
              <a:t>عرض </a:t>
            </a:r>
            <a:r>
              <a:rPr lang="ar-KW" sz="2400" b="1" dirty="0" smtClean="0"/>
              <a:t>فيلم </a:t>
            </a:r>
            <a:r>
              <a:rPr lang="ar-KW" sz="2400" b="1" dirty="0"/>
              <a:t>تعليمي عن عدم استخدام الهاتف في بعض الأماكن مثل اليابان .</a:t>
            </a:r>
            <a:endParaRPr lang="en-US" sz="2400" b="1" dirty="0"/>
          </a:p>
          <a:p>
            <a:endParaRPr lang="ar-KW" dirty="0"/>
          </a:p>
        </p:txBody>
      </p:sp>
      <p:sp>
        <p:nvSpPr>
          <p:cNvPr id="6" name="TextBox 5"/>
          <p:cNvSpPr txBox="1"/>
          <p:nvPr/>
        </p:nvSpPr>
        <p:spPr>
          <a:xfrm>
            <a:off x="4185903" y="3060049"/>
            <a:ext cx="21602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b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بند الكتابة </a:t>
            </a:r>
            <a:endParaRPr lang="ar-KW" sz="3600" b="1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5229" y="3737158"/>
            <a:ext cx="5688632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KW" sz="3200" b="1" dirty="0"/>
              <a:t>لعبة تركيب صورة لمتجر لوازم العائلة</a:t>
            </a:r>
            <a:endParaRPr lang="ar-KW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3772341" y="4498467"/>
            <a:ext cx="29873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b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النشاط المنزلي </a:t>
            </a:r>
            <a:endParaRPr lang="ar-KW" sz="3600" b="1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5109" y="5154939"/>
            <a:ext cx="7848872" cy="14157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KW" sz="3200" b="1" dirty="0"/>
              <a:t>اطلب من المتعلمين البحث على الانترنت عن المنتجات في متاجر الحي السكني </a:t>
            </a:r>
            <a:r>
              <a:rPr lang="ar-KW" sz="3200" b="1" dirty="0" smtClean="0"/>
              <a:t>وإلصاق </a:t>
            </a:r>
            <a:r>
              <a:rPr lang="ar-KW" sz="3200" b="1" dirty="0"/>
              <a:t>صور لها على لوحة جدارية .</a:t>
            </a:r>
            <a:endParaRPr lang="en-US" sz="3200" dirty="0"/>
          </a:p>
          <a:p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59640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043" y="2661394"/>
            <a:ext cx="3997821" cy="366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91" y="2670397"/>
            <a:ext cx="4752528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083" y="2619798"/>
            <a:ext cx="3997821" cy="369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64" y="2595682"/>
            <a:ext cx="4752528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40299" y="1005209"/>
            <a:ext cx="357944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800" b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بند الكتابة </a:t>
            </a:r>
            <a:endParaRPr lang="ar-KW" sz="4800" b="1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4917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491" y="1437257"/>
            <a:ext cx="9510389" cy="600164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lvl="0"/>
            <a:r>
              <a:rPr lang="ar-KW" sz="3200" b="1" u="sng" dirty="0">
                <a:solidFill>
                  <a:srgbClr val="FF0000"/>
                </a:solidFill>
              </a:rPr>
              <a:t>ورقة عمل النشاط رقم ( 1 )  : </a:t>
            </a:r>
            <a:r>
              <a:rPr lang="ar-KW" sz="3200" b="1" dirty="0">
                <a:solidFill>
                  <a:srgbClr val="FF0000"/>
                </a:solidFill>
              </a:rPr>
              <a:t> </a:t>
            </a:r>
            <a:r>
              <a:rPr lang="ar-KW" sz="3200" b="1" dirty="0"/>
              <a:t>مسابقة  عمل عصير برتقال بين </a:t>
            </a:r>
            <a:r>
              <a:rPr lang="ar-KW" sz="3200" b="1" dirty="0" smtClean="0"/>
              <a:t>المتعلمين.</a:t>
            </a:r>
            <a:endParaRPr lang="en-US" sz="3200" dirty="0"/>
          </a:p>
          <a:p>
            <a:r>
              <a:rPr lang="ar-KW" sz="3200" b="1" dirty="0"/>
              <a:t> </a:t>
            </a:r>
            <a:endParaRPr lang="en-US" sz="3200" dirty="0"/>
          </a:p>
          <a:p>
            <a:pPr lvl="0"/>
            <a:r>
              <a:rPr lang="ar-KW" sz="3200" b="1" u="sng" dirty="0">
                <a:solidFill>
                  <a:srgbClr val="FF0000"/>
                </a:solidFill>
              </a:rPr>
              <a:t>ورقة عمل النشاط رقم ( 2 )  : </a:t>
            </a:r>
            <a:r>
              <a:rPr lang="ar-KW" sz="3200" b="1" dirty="0">
                <a:solidFill>
                  <a:srgbClr val="FF0000"/>
                </a:solidFill>
              </a:rPr>
              <a:t> </a:t>
            </a:r>
            <a:r>
              <a:rPr lang="ar-KW" sz="3200" b="1" dirty="0"/>
              <a:t>إقامة متجر لوازم العائلة داخل </a:t>
            </a:r>
            <a:r>
              <a:rPr lang="ar-KW" sz="3200" b="1" dirty="0" smtClean="0"/>
              <a:t>المختبر. </a:t>
            </a:r>
          </a:p>
          <a:p>
            <a:pPr lvl="0"/>
            <a:r>
              <a:rPr lang="ar-KW" sz="3200" b="1" dirty="0"/>
              <a:t> </a:t>
            </a:r>
            <a:endParaRPr lang="en-US" sz="3200" dirty="0"/>
          </a:p>
          <a:p>
            <a:pPr lvl="0"/>
            <a:r>
              <a:rPr lang="ar-KW" sz="3200" b="1" u="sng" dirty="0">
                <a:solidFill>
                  <a:srgbClr val="FF0000"/>
                </a:solidFill>
              </a:rPr>
              <a:t>ورقة عمل ( الأقل </a:t>
            </a:r>
            <a:r>
              <a:rPr lang="ar-KW" sz="3200" b="1" u="sng" dirty="0" smtClean="0">
                <a:solidFill>
                  <a:srgbClr val="FF0000"/>
                </a:solidFill>
              </a:rPr>
              <a:t>من المعيار </a:t>
            </a:r>
            <a:r>
              <a:rPr lang="ar-KW" sz="3200" b="1" u="sng" dirty="0">
                <a:solidFill>
                  <a:srgbClr val="FF0000"/>
                </a:solidFill>
              </a:rPr>
              <a:t>) </a:t>
            </a:r>
            <a:r>
              <a:rPr lang="ar-KW" sz="3200" b="1" dirty="0">
                <a:solidFill>
                  <a:srgbClr val="FF0000"/>
                </a:solidFill>
              </a:rPr>
              <a:t> :</a:t>
            </a:r>
            <a:r>
              <a:rPr lang="ar-KW" sz="3200" b="1" dirty="0"/>
              <a:t> توصيل نوع المنتج مع </a:t>
            </a:r>
            <a:r>
              <a:rPr lang="ar-KW" sz="3200" b="1" dirty="0" smtClean="0"/>
              <a:t>الصورة المناسبة.</a:t>
            </a:r>
          </a:p>
          <a:p>
            <a:pPr lvl="0"/>
            <a:endParaRPr lang="en-US" sz="3200" dirty="0"/>
          </a:p>
          <a:p>
            <a:pPr lvl="0"/>
            <a:r>
              <a:rPr lang="ar-KW" sz="3200" b="1" u="sng" dirty="0">
                <a:solidFill>
                  <a:srgbClr val="FF0000"/>
                </a:solidFill>
              </a:rPr>
              <a:t>ورقة عمل ( الأعلى </a:t>
            </a:r>
            <a:r>
              <a:rPr lang="ar-KW" sz="3200" b="1" u="sng" dirty="0" smtClean="0">
                <a:solidFill>
                  <a:srgbClr val="FF0000"/>
                </a:solidFill>
              </a:rPr>
              <a:t>من المعيار </a:t>
            </a:r>
            <a:r>
              <a:rPr lang="ar-KW" sz="3200" b="1" u="sng" dirty="0">
                <a:solidFill>
                  <a:srgbClr val="FF0000"/>
                </a:solidFill>
              </a:rPr>
              <a:t>) </a:t>
            </a:r>
            <a:r>
              <a:rPr lang="ar-KW" sz="3200" b="1" u="sng" dirty="0" smtClean="0">
                <a:solidFill>
                  <a:srgbClr val="FF0000"/>
                </a:solidFill>
              </a:rPr>
              <a:t>:</a:t>
            </a:r>
            <a:r>
              <a:rPr lang="ar-KW" sz="3200" b="1" dirty="0" smtClean="0">
                <a:solidFill>
                  <a:srgbClr val="FF0000"/>
                </a:solidFill>
              </a:rPr>
              <a:t> </a:t>
            </a:r>
            <a:r>
              <a:rPr lang="ar-KW" sz="3200" b="1" dirty="0"/>
              <a:t>تركيب الصورة الناقصة في مكانها </a:t>
            </a:r>
            <a:r>
              <a:rPr lang="ar-KW" sz="3200" b="1" dirty="0" smtClean="0"/>
              <a:t>المناسب.</a:t>
            </a:r>
            <a:endParaRPr lang="en-US" sz="3200" dirty="0"/>
          </a:p>
          <a:p>
            <a:endParaRPr lang="ar-KW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853755" y="429146"/>
            <a:ext cx="42115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أوراق عمل المتعلمين </a:t>
            </a:r>
            <a:endParaRPr lang="ar-KW" sz="36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450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1547" y="2412969"/>
            <a:ext cx="8280920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/>
            <a:r>
              <a:rPr lang="ar-KW" sz="3600" b="1" dirty="0"/>
              <a:t>وصلت دفعة من الأجهزة الكهربائية إلى متجر لوازم العائلة واحتار البائع في الأماكن المناسبة لوضعها على الأرفف.</a:t>
            </a:r>
            <a:endParaRPr lang="en-US" sz="3600" b="1" dirty="0"/>
          </a:p>
          <a:p>
            <a:pPr algn="just"/>
            <a:r>
              <a:rPr lang="ar-KW" sz="3600" b="1" dirty="0"/>
              <a:t>هل يمكنك مساعدته بوضع رقم المنتج في المكان المناسب على الرف؟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1747" y="1112351"/>
            <a:ext cx="453650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KW" sz="3600" b="1" dirty="0" smtClean="0"/>
              <a:t>ورقة عمل أعلى من المعيار </a:t>
            </a:r>
            <a:endParaRPr lang="ar-KW" sz="3600" b="1" dirty="0"/>
          </a:p>
        </p:txBody>
      </p:sp>
    </p:spTree>
    <p:extLst>
      <p:ext uri="{BB962C8B-B14F-4D97-AF65-F5344CB8AC3E}">
        <p14:creationId xmlns:p14="http://schemas.microsoft.com/office/powerpoint/2010/main" val="277373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5" y="357138"/>
            <a:ext cx="10801200" cy="896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291" y="2085330"/>
            <a:ext cx="4476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1365250"/>
            <a:ext cx="4476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683" y="2085329"/>
            <a:ext cx="4476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2733402"/>
            <a:ext cx="4476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63" y="2790551"/>
            <a:ext cx="447675" cy="3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815" y="4770944"/>
            <a:ext cx="1093990" cy="140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078" y="4925278"/>
            <a:ext cx="1999682" cy="149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005" y="5092320"/>
            <a:ext cx="1642095" cy="116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27" y="5208953"/>
            <a:ext cx="1488293" cy="9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16774" y="6390693"/>
            <a:ext cx="6480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05883" y="6421223"/>
            <a:ext cx="6480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 smtClean="0"/>
              <a:t>2</a:t>
            </a:r>
            <a:endParaRPr lang="ar-KW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17851" y="6388603"/>
            <a:ext cx="6480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 smtClean="0"/>
              <a:t>3</a:t>
            </a:r>
            <a:endParaRPr lang="ar-KW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349400" y="6336543"/>
            <a:ext cx="6480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2800" b="1" dirty="0" smtClean="0"/>
              <a:t>4</a:t>
            </a:r>
            <a:endParaRPr lang="ar-KW" sz="2800" b="1" dirty="0"/>
          </a:p>
        </p:txBody>
      </p:sp>
    </p:spTree>
    <p:extLst>
      <p:ext uri="{BB962C8B-B14F-4D97-AF65-F5344CB8AC3E}">
        <p14:creationId xmlns:p14="http://schemas.microsoft.com/office/powerpoint/2010/main" val="369411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69" y="1365250"/>
            <a:ext cx="9433048" cy="572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45843" y="285130"/>
            <a:ext cx="396044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KW" sz="3600" b="1" dirty="0" smtClean="0"/>
              <a:t>ورقة عمل أقل من المعيار </a:t>
            </a:r>
            <a:endParaRPr lang="ar-KW" sz="3600" b="1" dirty="0"/>
          </a:p>
        </p:txBody>
      </p:sp>
    </p:spTree>
    <p:extLst>
      <p:ext uri="{BB962C8B-B14F-4D97-AF65-F5344CB8AC3E}">
        <p14:creationId xmlns:p14="http://schemas.microsoft.com/office/powerpoint/2010/main" val="205529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333475" y="213122"/>
            <a:ext cx="9865096" cy="68407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just"/>
            <a:endParaRPr lang="ar-KW" dirty="0">
              <a:ln w="28575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49499" y="4533602"/>
            <a:ext cx="9414035" cy="1368152"/>
          </a:xfrm>
          <a:solidFill>
            <a:srgbClr val="FF99FF"/>
          </a:solidFill>
          <a:ln w="952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r"/>
            <a:r>
              <a:rPr lang="ar-KW" sz="3600" b="1" u="sng" dirty="0"/>
              <a:t>الكفاية الخاصة </a:t>
            </a:r>
            <a:r>
              <a:rPr lang="ar-KW" sz="3600" b="1" u="sng" dirty="0" smtClean="0"/>
              <a:t>( 3-3 ) :</a:t>
            </a:r>
            <a:br>
              <a:rPr lang="ar-KW" sz="3600" b="1" u="sng" dirty="0" smtClean="0"/>
            </a:br>
            <a:r>
              <a:rPr lang="ar-KW" sz="3600" b="1" dirty="0" smtClean="0"/>
              <a:t>تكوين </a:t>
            </a:r>
            <a:r>
              <a:rPr lang="ar-KW" sz="3600" b="1" dirty="0"/>
              <a:t>الممارسات </a:t>
            </a:r>
            <a:r>
              <a:rPr lang="ar-KW" sz="3600" b="1" dirty="0" smtClean="0"/>
              <a:t>الآمنة </a:t>
            </a:r>
            <a:r>
              <a:rPr lang="ar-KW" sz="3600" b="1" dirty="0"/>
              <a:t>والاستخدام المناسب للتكنولوجيا </a:t>
            </a:r>
            <a:r>
              <a:rPr lang="ar-KW" dirty="0"/>
              <a:t>. 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49499" y="861194"/>
            <a:ext cx="9414035" cy="2448272"/>
          </a:xfrm>
          <a:solidFill>
            <a:srgbClr val="66FF99"/>
          </a:solidFill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KW" sz="3200" b="1" u="sng" dirty="0"/>
              <a:t>الكفاية العامة ( 3 </a:t>
            </a:r>
            <a:r>
              <a:rPr lang="ar-KW" sz="3200" b="1" u="sng" dirty="0" smtClean="0"/>
              <a:t>) : </a:t>
            </a:r>
            <a:r>
              <a:rPr lang="ar-KW" sz="3200" b="1" dirty="0" smtClean="0"/>
              <a:t> </a:t>
            </a:r>
          </a:p>
          <a:p>
            <a:pPr marL="0" indent="0">
              <a:buNone/>
            </a:pPr>
            <a:r>
              <a:rPr lang="ar-KW" sz="3200" b="1" dirty="0" smtClean="0"/>
              <a:t>ربط </a:t>
            </a:r>
            <a:r>
              <a:rPr lang="ar-KW" sz="3200" b="1" dirty="0"/>
              <a:t>الأفكار العلمية والمحاولات بالعمليات </a:t>
            </a:r>
            <a:r>
              <a:rPr lang="ar-KW" sz="3200" b="1" dirty="0" smtClean="0"/>
              <a:t>التكن</a:t>
            </a:r>
            <a:r>
              <a:rPr lang="ar-KW" sz="3200" b="1" dirty="0"/>
              <a:t>و</a:t>
            </a:r>
            <a:r>
              <a:rPr lang="ar-KW" sz="3200" b="1" dirty="0" smtClean="0"/>
              <a:t>لوجية </a:t>
            </a:r>
            <a:r>
              <a:rPr lang="ar-KW" sz="3200" b="1" dirty="0"/>
              <a:t>والمنتجات من </a:t>
            </a:r>
            <a:r>
              <a:rPr lang="ar-KW" sz="3200" b="1" dirty="0" smtClean="0"/>
              <a:t>أجل </a:t>
            </a:r>
            <a:r>
              <a:rPr lang="ar-KW" sz="3200" b="1" dirty="0"/>
              <a:t>حماية ورفع وتعزيز واستدامة البيئة الطبيعية والمجتمعية .</a:t>
            </a:r>
            <a:r>
              <a:rPr lang="ar-KW" dirty="0"/>
              <a:t/>
            </a:r>
            <a:br>
              <a:rPr lang="ar-KW" dirty="0"/>
            </a:br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56943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23002" y="293900"/>
            <a:ext cx="9414035" cy="3087574"/>
          </a:xfrm>
          <a:solidFill>
            <a:srgbClr val="99CCFF"/>
          </a:solidFill>
          <a:ln w="952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r"/>
            <a:r>
              <a:rPr lang="ar-KW" sz="3200" b="1" dirty="0" smtClean="0"/>
              <a:t/>
            </a:r>
            <a:br>
              <a:rPr lang="ar-KW" sz="3200" b="1" dirty="0" smtClean="0"/>
            </a:br>
            <a:r>
              <a:rPr lang="ar-KW" sz="3600" b="1" dirty="0" smtClean="0"/>
              <a:t>عدد </a:t>
            </a:r>
            <a:r>
              <a:rPr lang="ar-KW" sz="3600" b="1" dirty="0"/>
              <a:t>الحصص المقترحة :   </a:t>
            </a:r>
            <a:r>
              <a:rPr lang="ar-KW" sz="3600" b="1" dirty="0" smtClean="0"/>
              <a:t>4          </a:t>
            </a:r>
            <a:r>
              <a:rPr lang="ar-KW" sz="3600" b="1" dirty="0"/>
              <a:t>الحصة :      1 من 4                       </a:t>
            </a:r>
            <a:r>
              <a:rPr lang="ar-KW" sz="3600" b="1" u="sng" dirty="0"/>
              <a:t>نطاق الحقائق </a:t>
            </a:r>
            <a:r>
              <a:rPr lang="ar-KW" sz="3600" b="1" u="sng" dirty="0" smtClean="0"/>
              <a:t/>
            </a:r>
            <a:br>
              <a:rPr lang="ar-KW" sz="3600" b="1" u="sng" dirty="0" smtClean="0"/>
            </a:br>
            <a:r>
              <a:rPr lang="ar-KW" sz="3600" b="1" u="sng" dirty="0"/>
              <a:t/>
            </a:r>
            <a:br>
              <a:rPr lang="ar-KW" sz="3600" b="1" u="sng" dirty="0"/>
            </a:br>
            <a:r>
              <a:rPr lang="ar-KW" sz="3600" b="1" dirty="0"/>
              <a:t>معيار المنهج 3-1:  يدرك ويحدد الاحتياطات المرتبطة باستخدام المغناطيس والبطارية وتكنولوجيا وسائل النقل .</a:t>
            </a:r>
            <a:br>
              <a:rPr lang="ar-KW" sz="3600" b="1" dirty="0"/>
            </a:br>
            <a:endParaRPr lang="ar-KW" sz="36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23002" y="3669506"/>
            <a:ext cx="9414035" cy="3528392"/>
          </a:xfrm>
          <a:solidFill>
            <a:srgbClr val="FFCCFF"/>
          </a:solidFill>
          <a:ln w="9525"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ar-KW" sz="5100" b="1" u="sng" dirty="0">
                <a:solidFill>
                  <a:srgbClr val="FF0000"/>
                </a:solidFill>
              </a:rPr>
              <a:t>عنوان الدرس :  </a:t>
            </a:r>
            <a:r>
              <a:rPr lang="ar-KW" sz="5100" b="1" dirty="0">
                <a:solidFill>
                  <a:srgbClr val="FF0000"/>
                </a:solidFill>
              </a:rPr>
              <a:t>كيف نستخدم </a:t>
            </a:r>
            <a:r>
              <a:rPr lang="ar-KW" sz="5100" b="1" dirty="0" smtClean="0">
                <a:solidFill>
                  <a:srgbClr val="FF0000"/>
                </a:solidFill>
              </a:rPr>
              <a:t>المغناطيس بأمان </a:t>
            </a:r>
            <a:r>
              <a:rPr lang="ar-KW" sz="5100" b="1" dirty="0">
                <a:solidFill>
                  <a:srgbClr val="FF0000"/>
                </a:solidFill>
              </a:rPr>
              <a:t>؟</a:t>
            </a:r>
            <a:br>
              <a:rPr lang="ar-KW" sz="5100" b="1" dirty="0">
                <a:solidFill>
                  <a:srgbClr val="FF0000"/>
                </a:solidFill>
              </a:rPr>
            </a:br>
            <a:endParaRPr lang="ar-KW" sz="51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ar-KW" sz="5100" b="1" dirty="0" smtClean="0"/>
              <a:t>المفاهيم </a:t>
            </a:r>
            <a:r>
              <a:rPr lang="ar-KW" sz="5100" b="1" dirty="0"/>
              <a:t>العلمية المتضمنة  في الكفاية الخاصة </a:t>
            </a:r>
            <a:r>
              <a:rPr lang="ar-KW" sz="5100" b="1" dirty="0" smtClean="0"/>
              <a:t>:</a:t>
            </a:r>
            <a:endParaRPr lang="ar-KW" sz="5100" b="1" dirty="0"/>
          </a:p>
          <a:p>
            <a:pPr marL="0" indent="0">
              <a:buNone/>
            </a:pPr>
            <a:r>
              <a:rPr lang="ar-KW" sz="5100" b="1" dirty="0"/>
              <a:t>1- نستخدم المغناطيس بطرق </a:t>
            </a:r>
            <a:r>
              <a:rPr lang="ar-KW" sz="5100" b="1" dirty="0" smtClean="0"/>
              <a:t>آمنه .</a:t>
            </a:r>
          </a:p>
          <a:p>
            <a:pPr marL="0" indent="0">
              <a:buNone/>
            </a:pPr>
            <a:r>
              <a:rPr lang="ar-KW" sz="5100" b="1" dirty="0" smtClean="0"/>
              <a:t>مصادر </a:t>
            </a:r>
            <a:r>
              <a:rPr lang="ar-KW" sz="5100" b="1" dirty="0"/>
              <a:t>التعلم : فيديو – حاسوب – مسجل – </a:t>
            </a:r>
            <a:r>
              <a:rPr lang="ar-KW" sz="5100" b="1" dirty="0" smtClean="0"/>
              <a:t>انترنت </a:t>
            </a:r>
            <a:r>
              <a:rPr lang="ar-KW" sz="5100" b="1" dirty="0"/>
              <a:t>– أوراق عمل – بوصلة – مغناطيس </a:t>
            </a:r>
          </a:p>
          <a:p>
            <a:pPr marL="0" indent="0">
              <a:buNone/>
            </a:pPr>
            <a:r>
              <a:rPr lang="ar-KW" dirty="0"/>
              <a:t/>
            </a:r>
            <a:br>
              <a:rPr lang="ar-KW" dirty="0"/>
            </a:br>
            <a:endParaRPr lang="ar-KW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" y="3381474"/>
            <a:ext cx="306070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80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35" y="3598068"/>
            <a:ext cx="9588399" cy="1012938"/>
          </a:xfrm>
        </p:spPr>
        <p:txBody>
          <a:bodyPr>
            <a:normAutofit fontScale="90000"/>
          </a:bodyPr>
          <a:lstStyle/>
          <a:p>
            <a:r>
              <a:rPr lang="ar-KW" sz="2000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                                </a:t>
            </a:r>
            <a:br>
              <a:rPr lang="ar-KW" sz="2000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ar-KW" sz="2000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عنوان </a:t>
            </a:r>
            <a:r>
              <a:rPr lang="ar-KW" sz="2000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الدرس : </a:t>
            </a:r>
            <a:r>
              <a:rPr lang="ar-KW" sz="2000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كيف نستخدم المغناطيس  بامان ؟</a:t>
            </a:r>
            <a:r>
              <a:rPr lang="ar-KW" sz="2000" b="1" dirty="0">
                <a:effectLst/>
              </a:rPr>
              <a:t/>
            </a:r>
            <a:br>
              <a:rPr lang="ar-KW" sz="2000" b="1" dirty="0">
                <a:effectLst/>
              </a:rPr>
            </a:br>
            <a:r>
              <a:rPr lang="ar-KW" sz="1600" b="1" dirty="0">
                <a:effectLst/>
              </a:rPr>
              <a:t/>
            </a:r>
            <a:br>
              <a:rPr lang="ar-KW" sz="1600" b="1" dirty="0">
                <a:effectLst/>
              </a:rPr>
            </a:br>
            <a:endParaRPr lang="ar-KW" sz="1600" b="1" dirty="0">
              <a:effectLst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2235" y="1454928"/>
            <a:ext cx="9858444" cy="19288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5111" y="1581274"/>
            <a:ext cx="9588399" cy="1802480"/>
          </a:xfrm>
          <a:prstGeom prst="rect">
            <a:avLst/>
          </a:prstGeom>
        </p:spPr>
        <p:txBody>
          <a:bodyPr vert="horz" lIns="113907" tIns="56953" rIns="113907" bIns="56953" rtlCol="1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الكفاية العامة (</a:t>
            </a:r>
            <a:r>
              <a:rPr kumimoji="0" lang="ar-KW" sz="1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KW" sz="1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3  </a:t>
            </a: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) </a:t>
            </a:r>
            <a:r>
              <a:rPr lang="ar-KW" sz="1800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ربط الأفكار العلمية والمحاولات بالعمليات التكنلوجية والمنتجات من اجل حماية ورفع وتعزيز واستدامة البيئة الطبيعية والمجتمعية </a:t>
            </a:r>
            <a:r>
              <a:rPr lang="ar-KW" sz="1800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.</a:t>
            </a: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الكفاية الخاصة </a:t>
            </a:r>
            <a:r>
              <a:rPr kumimoji="0" lang="ar-KW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(3-3 ):تكوين الممارسات الامنة والاستخدام المناسب للتكنولوجيا</a:t>
            </a:r>
            <a:r>
              <a:rPr kumimoji="0" lang="ar-KW" sz="1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. </a:t>
            </a: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ar-KW" sz="1800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عدد الحصص المقترحة :     </a:t>
            </a:r>
            <a:r>
              <a:rPr lang="ar-KW" sz="1800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4   </a:t>
            </a:r>
            <a:r>
              <a:rPr lang="ar-KW" sz="1800" b="1" dirty="0" smtClean="0">
                <a:latin typeface="+mj-lt"/>
                <a:ea typeface="+mj-ea"/>
                <a:cs typeface="+mj-cs"/>
              </a:rPr>
              <a:t>                            </a:t>
            </a:r>
            <a:r>
              <a:rPr lang="ar-KW" sz="1800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الحصة : </a:t>
            </a:r>
            <a:r>
              <a:rPr lang="ar-KW" sz="1800" b="1" dirty="0">
                <a:latin typeface="+mj-lt"/>
                <a:ea typeface="+mj-ea"/>
                <a:cs typeface="+mj-cs"/>
              </a:rPr>
              <a:t>     </a:t>
            </a:r>
            <a:r>
              <a:rPr lang="ar-KW" sz="1800" b="1" dirty="0" smtClean="0">
                <a:latin typeface="+mj-lt"/>
                <a:ea typeface="+mj-ea"/>
                <a:cs typeface="+mj-cs"/>
              </a:rPr>
              <a:t>1 من 4                       </a:t>
            </a:r>
            <a:r>
              <a:rPr lang="ar-KW" sz="1800" b="1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نطاق الحقائق </a:t>
            </a:r>
            <a:endParaRPr kumimoji="0" lang="ar-KW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1139068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معيار المنهج 3-1: </a:t>
            </a:r>
            <a:r>
              <a:rPr kumimoji="0" lang="ar-KW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يدرك ويحدد الاحتياطات المرتبطة باستخدام المغناطيس والبطارية وتكنولوجيا وسائل النقل .</a:t>
            </a: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ar-KW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3673" y="3598068"/>
            <a:ext cx="9787006" cy="9286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3673" y="5109666"/>
            <a:ext cx="9588399" cy="1060170"/>
          </a:xfrm>
          <a:prstGeom prst="rect">
            <a:avLst/>
          </a:prstGeom>
        </p:spPr>
        <p:txBody>
          <a:bodyPr vert="horz" lIns="113907" tIns="56953" rIns="113907" bIns="56953" rtlCol="1" anchor="ctr">
            <a:noAutofit/>
          </a:bodyPr>
          <a:lstStyle/>
          <a:p>
            <a:pPr marL="0" marR="0" lvl="0" indent="0" algn="r" defTabSz="1139068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ar-KW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1139068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KW" sz="1800" b="1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 marL="0" marR="0" lvl="0" indent="0" algn="r" defTabSz="1139068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المفاهيم</a:t>
            </a:r>
            <a:r>
              <a:rPr kumimoji="0" lang="ar-KW" sz="1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العلمية المتضمنة  في الكفاية الخاصة </a:t>
            </a:r>
            <a:r>
              <a:rPr kumimoji="0" lang="ar-KW" sz="1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:</a:t>
            </a:r>
          </a:p>
          <a:p>
            <a:pPr marL="0" marR="0" lvl="0" indent="0" algn="r" defTabSz="1139068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1139068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1800" b="1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1- نستخدم المغناطيس بطرق امنه .</a:t>
            </a:r>
            <a:endParaRPr kumimoji="0" lang="ar-KW" sz="18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1139068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KW" sz="1800" b="1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 marL="0" marR="0" lvl="0" indent="0" algn="r" defTabSz="1139068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مصادر</a:t>
            </a:r>
            <a:r>
              <a:rPr kumimoji="0" lang="ar-KW" sz="1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التعلم </a:t>
            </a:r>
            <a:r>
              <a:rPr kumimoji="0" lang="ar-KW" sz="1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: فيديو – حاسوب – مسجل – انرنت – أوراق عمل – بوصلة – مغناطيس </a:t>
            </a: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KW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ar-KW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ar-KW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2235" y="4821634"/>
            <a:ext cx="9858444" cy="20162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ln w="19050">
                <a:solidFill>
                  <a:schemeClr val="tx1"/>
                </a:solidFill>
              </a:ln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444333" y="311920"/>
          <a:ext cx="4330154" cy="8534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771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530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85752">
                <a:tc>
                  <a:txBody>
                    <a:bodyPr/>
                    <a:lstStyle/>
                    <a:p>
                      <a:pPr rtl="1"/>
                      <a:r>
                        <a:rPr lang="ar-KW" dirty="0">
                          <a:ln w="9525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اليوم</a:t>
                      </a:r>
                      <a:r>
                        <a:rPr lang="ar-KW" baseline="0" dirty="0">
                          <a:ln w="9525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 / </a:t>
                      </a:r>
                      <a:endParaRPr lang="ar-KW" dirty="0">
                        <a:ln w="9525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KW" dirty="0">
                          <a:ln w="9525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التاريخ</a:t>
                      </a:r>
                      <a:r>
                        <a:rPr lang="ar-KW" baseline="0" dirty="0">
                          <a:ln w="9525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 /</a:t>
                      </a:r>
                      <a:endParaRPr lang="ar-KW" dirty="0">
                        <a:ln w="9525"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pPr rtl="1"/>
                      <a:r>
                        <a:rPr lang="ar-KW" dirty="0">
                          <a:ln w="9525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الحصة /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KW" dirty="0">
                          <a:ln w="9525"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</a:rPr>
                        <a:t>الفصل /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7" name="irc_mi" descr="https://s-media-cache-ak0.pinimg.com/736x/55/cb/84/55cb84d4d70a4c4330fa568dba22fa89.jpg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72697" y="240482"/>
            <a:ext cx="90963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user\Desktop\001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44" y="4680754"/>
            <a:ext cx="3058154" cy="229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75" y="237654"/>
            <a:ext cx="98593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14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83" y="258242"/>
            <a:ext cx="97930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54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ile 15-1-2017، 11 37 57 ص (1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1" y="0"/>
            <a:ext cx="10460037" cy="684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1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5603" y="718339"/>
            <a:ext cx="849694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sz="3200" b="1" dirty="0" smtClean="0"/>
              <a:t>ضع </a:t>
            </a:r>
            <a:r>
              <a:rPr lang="ar-SA" sz="3200" b="1" dirty="0"/>
              <a:t>أسماء الجهات على البوصلة بالترتيب الصحيح</a:t>
            </a:r>
            <a:endParaRPr lang="ar-KW" sz="32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87" y="2373362"/>
            <a:ext cx="3286125" cy="3591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347" y="1869306"/>
            <a:ext cx="12477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015" y="1919337"/>
            <a:ext cx="12477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346" y="4821634"/>
            <a:ext cx="124777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603" y="4372434"/>
            <a:ext cx="1314450" cy="159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00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320</Words>
  <Application>Microsoft Office PowerPoint</Application>
  <PresentationFormat>Custom</PresentationFormat>
  <Paragraphs>78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خطة توطين التدريب للمنهج الوطني القائم على الكفايات  الأسبوع السابع الصف الثاني الابتدائي الفصل الدراسي الثاني العام الدراسي 2016-2017م</vt:lpstr>
      <vt:lpstr>PowerPoint Presentation</vt:lpstr>
      <vt:lpstr>الكفاية الخاصة ( 3-3 ) : تكوين الممارسات الآمنة والاستخدام المناسب للتكنولوجيا . </vt:lpstr>
      <vt:lpstr> عدد الحصص المقترحة :   4          الحصة :      1 من 4                       نطاق الحقائق   معيار المنهج 3-1:  يدرك ويحدد الاحتياطات المرتبطة باستخدام المغناطيس والبطارية وتكنولوجيا وسائل النقل . </vt:lpstr>
      <vt:lpstr>                                    عنوان الدرس :  كيف نستخدم المغناطيس  بامان ؟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معيار المنهج :</dc:title>
  <dc:creator>Personal</dc:creator>
  <cp:lastModifiedBy>lenovo</cp:lastModifiedBy>
  <cp:revision>82</cp:revision>
  <dcterms:created xsi:type="dcterms:W3CDTF">2015-09-21T09:14:00Z</dcterms:created>
  <dcterms:modified xsi:type="dcterms:W3CDTF">2017-02-15T17:12:14Z</dcterms:modified>
</cp:coreProperties>
</file>