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630" r:id="rId3"/>
    <p:sldId id="278" r:id="rId4"/>
    <p:sldId id="357" r:id="rId5"/>
    <p:sldId id="549" r:id="rId6"/>
    <p:sldId id="318" r:id="rId7"/>
    <p:sldId id="551" r:id="rId8"/>
    <p:sldId id="550" r:id="rId9"/>
    <p:sldId id="552" r:id="rId10"/>
    <p:sldId id="627" r:id="rId11"/>
    <p:sldId id="519" r:id="rId12"/>
    <p:sldId id="629" r:id="rId13"/>
    <p:sldId id="558" r:id="rId14"/>
    <p:sldId id="623" r:id="rId15"/>
    <p:sldId id="624" r:id="rId16"/>
    <p:sldId id="613" r:id="rId17"/>
    <p:sldId id="555" r:id="rId18"/>
    <p:sldId id="622" r:id="rId19"/>
    <p:sldId id="600" r:id="rId20"/>
    <p:sldId id="615" r:id="rId21"/>
    <p:sldId id="588" r:id="rId22"/>
    <p:sldId id="578" r:id="rId23"/>
    <p:sldId id="607" r:id="rId24"/>
    <p:sldId id="608" r:id="rId25"/>
    <p:sldId id="609" r:id="rId26"/>
    <p:sldId id="610" r:id="rId27"/>
    <p:sldId id="557" r:id="rId28"/>
    <p:sldId id="616" r:id="rId29"/>
    <p:sldId id="618" r:id="rId30"/>
    <p:sldId id="620" r:id="rId31"/>
    <p:sldId id="599" r:id="rId32"/>
    <p:sldId id="585" r:id="rId33"/>
    <p:sldId id="625" r:id="rId34"/>
    <p:sldId id="626" r:id="rId35"/>
    <p:sldId id="628" r:id="rId36"/>
    <p:sldId id="428" r:id="rId37"/>
  </p:sldIdLst>
  <p:sldSz cx="12192000" cy="6858000"/>
  <p:notesSz cx="7077075" cy="9028113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00"/>
    <a:srgbClr val="66CCFF"/>
    <a:srgbClr val="CC0099"/>
    <a:srgbClr val="99FF33"/>
    <a:srgbClr val="FFFF66"/>
    <a:srgbClr val="FF66FF"/>
    <a:srgbClr val="660066"/>
    <a:srgbClr val="FFCC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36" autoAdjust="0"/>
    <p:restoredTop sz="92349" autoAdjust="0"/>
  </p:normalViewPr>
  <p:slideViewPr>
    <p:cSldViewPr snapToGrid="0">
      <p:cViewPr>
        <p:scale>
          <a:sx n="75" d="100"/>
          <a:sy n="75" d="100"/>
        </p:scale>
        <p:origin x="-57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32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8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3477-E548-4B16-954B-9CEFAEEBBA70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5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853F2-C33F-4B67-8052-296D647830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6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727E-0CA1-4371-B278-5367EC48BC23}" type="slidenum">
              <a:rPr lang="ar-KW" smtClean="0">
                <a:solidFill>
                  <a:prstClr val="black"/>
                </a:solidFill>
              </a:rPr>
              <a:pPr/>
              <a:t>4</a:t>
            </a:fld>
            <a:endParaRPr lang="ar-K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35958-5FCE-4D5D-A9F0-1BA7C1056083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4288354"/>
            <a:ext cx="5189855" cy="406265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2661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03050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48067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94392"/>
      </p:ext>
    </p:extLst>
  </p:cSld>
  <p:clrMapOvr>
    <a:masterClrMapping/>
  </p:clrMapOvr>
  <p:transition spd="slow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66948"/>
      </p:ext>
    </p:extLst>
  </p:cSld>
  <p:clrMapOvr>
    <a:masterClrMapping/>
  </p:clrMapOvr>
  <p:transition spd="slow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5537"/>
      </p:ext>
    </p:extLst>
  </p:cSld>
  <p:clrMapOvr>
    <a:masterClrMapping/>
  </p:clrMapOvr>
  <p:transition spd="slow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28867"/>
      </p:ext>
    </p:extLst>
  </p:cSld>
  <p:clrMapOvr>
    <a:masterClrMapping/>
  </p:clrMapOvr>
  <p:transition spd="slow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46474"/>
      </p:ext>
    </p:extLst>
  </p:cSld>
  <p:clrMapOvr>
    <a:masterClrMapping/>
  </p:clrMapOvr>
  <p:transition spd="slow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1545"/>
      </p:ext>
    </p:extLst>
  </p:cSld>
  <p:clrMapOvr>
    <a:masterClrMapping/>
  </p:clrMapOvr>
  <p:transition spd="slow">
    <p:cover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61970"/>
      </p:ext>
    </p:extLst>
  </p:cSld>
  <p:clrMapOvr>
    <a:masterClrMapping/>
  </p:clrMapOvr>
  <p:transition spd="slow">
    <p:cover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91615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077184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08313"/>
      </p:ext>
    </p:extLst>
  </p:cSld>
  <p:clrMapOvr>
    <a:masterClrMapping/>
  </p:clrMapOvr>
  <p:transition spd="slow">
    <p:cover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169"/>
      </p:ext>
    </p:extLst>
  </p:cSld>
  <p:clrMapOvr>
    <a:masterClrMapping/>
  </p:clrMapOvr>
  <p:transition spd="slow">
    <p:cover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91985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11632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2731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81731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26098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68215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59037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82340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B854-F504-4CE2-B3A7-1DA488F387F4}" type="datetimeFigureOut">
              <a:rPr lang="ar-KW" smtClean="0"/>
              <a:pPr/>
              <a:t>13/05/1438</a:t>
            </a:fld>
            <a:endParaRPr lang="ar-KW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79AD-71C0-4904-87A6-8903E789B7CD}" type="slidenum">
              <a:rPr lang="ar-KW" smtClean="0"/>
              <a:pPr/>
              <a:t>‹#›</a:t>
            </a:fld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52279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A2BD-F6A8-4855-A337-27A1D8077C5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13/05/1438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AA67-9F02-404A-9FA7-738F0FF4B27A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2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u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.wallpaperlist.com/uploads/wallpaper/files/blu/blue-waves-abstract-wallpaper-5346ccc0eef28.jpg?title=&#1575;&#1604;&#1571;&#1605;&#1608;&#1575;&#1580;%20&#1575;&#1604;&#1586;&#1585;&#1602;&#1575;&#1569;%20&#1605;&#1580;&#1585;&#1583;&#1577;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.kw/url?sa=i&amp;rct=j&amp;q=&amp;esrc=s&amp;source=images&amp;cd=&amp;cad=rja&amp;uact=8&amp;ved=0ahUKEwiX7aKh7MbRAhXDWBoKHcEKD0gQjRwIBw&amp;url=http://www.modars1.com/t44354-topic&amp;bvm=bv.144224172,d.d2s&amp;psig=AFQjCNFKI7-uacMa5WVenqgIkiun6goS-w&amp;ust=1484662308712443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com.kw/url?sa=i&amp;rct=j&amp;q=&amp;esrc=s&amp;source=images&amp;cd=&amp;cad=rja&amp;uact=8&amp;ved=0ahUKEwjj5KSIn_vRAhWFuBoKHfanCrgQjRwIBw&amp;url=http://www.etarh.com/bazyaft%20pet.htm&amp;bvm=bv.146094739,d.d2s&amp;psig=AFQjCNEKCXrJT3VHNG4dRTSWWkSqIvjn8Q&amp;ust=148646262061480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hyperlink" Target="http://homepageone.s3.amazonaws.com/cms/20090326191837-story-writeLT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kw/url?sa=i&amp;rct=j&amp;q=&amp;esrc=s&amp;source=images&amp;cd=&amp;cad=rja&amp;uact=8&amp;ved=0ahUKEwj7iNSX3bjLAhWEApoKHeA-DQsQjRwIBw&amp;url=http://tuvantamly.com.vn/dao-tao-ung-dung-tam-ly-hoc/&amp;bvm=bv.116573086,d.bGs&amp;psig=AFQjCNGCnfIm5T0sn2AgCOIR6y92s9KrdQ&amp;ust=1457788893308782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100000" l="9174" r="89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18962"/>
            <a:ext cx="1440160" cy="8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/>
          <p:nvPr/>
        </p:nvSpPr>
        <p:spPr>
          <a:xfrm>
            <a:off x="2831639" y="4797152"/>
            <a:ext cx="6395277" cy="115635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KW" sz="32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ar-KW" sz="3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التوجيه الفني لمنطقة الفروانية التعليمية</a:t>
            </a:r>
            <a:endParaRPr lang="ar-KW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ar-KW" sz="4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80043" y="836712"/>
            <a:ext cx="549374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0" cap="none" spc="50" normalizeH="0" baseline="0" noProof="0" dirty="0">
                <a:ln w="11430"/>
                <a:solidFill>
                  <a:srgbClr val="A1B633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وزارة التربية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0" cap="none" spc="50" normalizeH="0" baseline="0" noProof="0" dirty="0" smtClean="0">
                <a:ln w="11430"/>
                <a:solidFill>
                  <a:srgbClr val="A1B633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التوجيه الفني العام للعلوم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1" i="0" u="none" strike="noStrike" kern="0" cap="none" spc="50" normalizeH="0" baseline="0" noProof="0" dirty="0" smtClean="0">
                <a:ln w="11430"/>
                <a:solidFill>
                  <a:srgbClr val="A1B633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اللجنة الفنية المشتركة للمرحلة الابتدائية</a:t>
            </a:r>
            <a:endParaRPr kumimoji="0" lang="ar-KW" sz="2400" b="1" i="0" u="none" strike="noStrike" kern="0" cap="none" spc="50" normalizeH="0" baseline="0" noProof="0" dirty="0">
              <a:ln w="11430"/>
              <a:solidFill>
                <a:srgbClr val="A1B633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مستطيل 6"/>
          <p:cNvSpPr/>
          <p:nvPr/>
        </p:nvSpPr>
        <p:spPr>
          <a:xfrm>
            <a:off x="239350" y="2780930"/>
            <a:ext cx="11734441" cy="1569660"/>
          </a:xfrm>
          <a:prstGeom prst="rect">
            <a:avLst/>
          </a:prstGeom>
          <a:solidFill>
            <a:srgbClr val="8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الخامس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للصف الثاني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2754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56975" y="504497"/>
            <a:ext cx="7227979" cy="5877267"/>
            <a:chOff x="557831" y="2175453"/>
            <a:chExt cx="2183534" cy="1770904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7831" y="2175453"/>
              <a:ext cx="2183534" cy="13383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596766" y="3455470"/>
              <a:ext cx="2050181" cy="490887"/>
            </a:xfrm>
            <a:prstGeom prst="roundRect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r>
                <a:rPr lang="en-US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 </a:t>
              </a:r>
              <a:r>
                <a:rPr lang="ar-KW" sz="8000" dirty="0" smtClean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cs typeface="PT Bold Heading" panose="02010400000000000000" pitchFamily="2" charset="-78"/>
                </a:rPr>
                <a:t>(1)</a:t>
              </a:r>
              <a:r>
                <a:rPr lang="ar-KW" sz="3200" dirty="0" smtClean="0"/>
                <a:t> </a:t>
              </a:r>
              <a:endParaRPr lang="ar-KW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5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243435"/>
            <a:ext cx="88136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KW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اطلب من الحضور نشاط تحفيزي مقترح  </a:t>
            </a:r>
          </a:p>
          <a:p>
            <a:pPr algn="ctr"/>
            <a:r>
              <a:rPr lang="ar-KW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 ذكر الاستيراتجية المستخدمة للتعلم النشط ؟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838200" y="491205"/>
            <a:ext cx="10515600" cy="1325563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ar-KW" dirty="0" smtClean="0"/>
              <a:t> عنوان الدرس:- ماالذي يمكن إعادة تدويره؟</a:t>
            </a:r>
            <a:endParaRPr lang="en-US" dirty="0"/>
          </a:p>
        </p:txBody>
      </p:sp>
      <p:sp>
        <p:nvSpPr>
          <p:cNvPr id="8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15685" y="2017564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(AH) Manal Black" pitchFamily="2" charset="-78"/>
              </a:rPr>
              <a:t>مقترح للنشاط التحفيزي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(AH) Manal Black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8834" y="2978126"/>
            <a:ext cx="679545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(AH) Manal Black" pitchFamily="2" charset="-78"/>
              </a:rPr>
              <a:t>مشهد تمثيلي لمتعلمين يتناولون وجبتهم المدرسية</a:t>
            </a:r>
          </a:p>
          <a:p>
            <a:pPr algn="ctr"/>
            <a:r>
              <a:rPr lang="ar-KW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(AH) Manal Black" pitchFamily="2" charset="-78"/>
              </a:rPr>
              <a:t>أحدهما يرمي كل مخلفاته بحاوية واحدة</a:t>
            </a:r>
          </a:p>
          <a:p>
            <a:pPr algn="ctr"/>
            <a:r>
              <a:rPr lang="ar-KW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(AH) Manal Black" pitchFamily="2" charset="-78"/>
              </a:rPr>
              <a:t> والثاني يوزعهم حسب الحاوية فيسأله لماذا  فعلت هكذا؟؟</a:t>
            </a:r>
          </a:p>
          <a:p>
            <a:pPr algn="ctr"/>
            <a:r>
              <a:rPr lang="ar-KW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(AH) Manal Black" pitchFamily="2" charset="-78"/>
              </a:rPr>
              <a:t>نطرح نفس السؤال على المتعلمين</a:t>
            </a:r>
          </a:p>
          <a:p>
            <a:pPr algn="ctr"/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(AH) Manal Black" pitchFamily="2" charset="-78"/>
            </a:endParaRPr>
          </a:p>
        </p:txBody>
      </p:sp>
      <p:pic>
        <p:nvPicPr>
          <p:cNvPr id="9" name="Picture 2" descr="http://www.th.all.biz/img/th/catalog/5466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8" y="3361308"/>
            <a:ext cx="3656816" cy="38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52804"/>
              </p:ext>
            </p:extLst>
          </p:nvPr>
        </p:nvGraphicFramePr>
        <p:xfrm>
          <a:off x="3759200" y="2037397"/>
          <a:ext cx="7609523" cy="4206240"/>
        </p:xfrm>
        <a:graphic>
          <a:graphicData uri="http://schemas.openxmlformats.org/drawingml/2006/table">
            <a:tbl>
              <a:tblPr rtl="1"/>
              <a:tblGrid>
                <a:gridCol w="3984389"/>
                <a:gridCol w="3625134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000" b="1" dirty="0">
                          <a:latin typeface="Times New Roman"/>
                          <a:ea typeface="Times New Roman"/>
                        </a:rPr>
                        <a:t>يستطيع المتعلم أن: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000" b="1" dirty="0">
                          <a:latin typeface="Times New Roman"/>
                          <a:ea typeface="Times New Roman"/>
                        </a:rPr>
                        <a:t>( أمثلة منوعة على الأنشطة الواردة في </a:t>
                      </a:r>
                      <a:r>
                        <a:rPr lang="ar-KW" sz="2000" b="1" dirty="0" smtClean="0">
                          <a:latin typeface="Times New Roman"/>
                          <a:ea typeface="Times New Roman"/>
                        </a:rPr>
                        <a:t>المنهج)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ملاحظات عامة مهمة للمعلم عند تنفيذ النشاط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76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Times New Roman"/>
                        </a:rPr>
                        <a:t>نشاط تحفيزي مقترح : </a:t>
                      </a:r>
                      <a:r>
                        <a:rPr lang="ar-KW" sz="2400" b="1" dirty="0" smtClean="0">
                          <a:latin typeface="Times New Roman"/>
                          <a:ea typeface="Times New Roman"/>
                        </a:rPr>
                        <a:t>ا</a:t>
                      </a:r>
                      <a:r>
                        <a:rPr lang="ar-SA" sz="2400" b="1" dirty="0" smtClean="0">
                          <a:latin typeface="Times New Roman"/>
                          <a:ea typeface="Times New Roman"/>
                        </a:rPr>
                        <a:t>عرض </a:t>
                      </a:r>
                      <a:r>
                        <a:rPr lang="ar-SA" sz="2400" b="1" dirty="0">
                          <a:latin typeface="Times New Roman"/>
                          <a:ea typeface="Times New Roman"/>
                        </a:rPr>
                        <a:t>صورة حاوية نفايات وصورة حاويات لإعادة التدوير النفايات ، </a:t>
                      </a:r>
                      <a:r>
                        <a:rPr lang="ar-SA" sz="2400" b="1" dirty="0" smtClean="0">
                          <a:latin typeface="Times New Roman"/>
                          <a:ea typeface="Times New Roman"/>
                        </a:rPr>
                        <a:t>و</a:t>
                      </a:r>
                      <a:r>
                        <a:rPr lang="ar-KW" sz="2400" b="1" dirty="0" smtClean="0">
                          <a:latin typeface="Times New Roman"/>
                          <a:ea typeface="Times New Roman"/>
                        </a:rPr>
                        <a:t>ا</a:t>
                      </a:r>
                      <a:r>
                        <a:rPr lang="ar-SA" sz="2400" b="1" dirty="0" smtClean="0">
                          <a:latin typeface="Times New Roman"/>
                          <a:ea typeface="Times New Roman"/>
                        </a:rPr>
                        <a:t>طلب </a:t>
                      </a:r>
                      <a:r>
                        <a:rPr lang="ar-SA" sz="2400" b="1" dirty="0">
                          <a:latin typeface="Times New Roman"/>
                          <a:ea typeface="Times New Roman"/>
                        </a:rPr>
                        <a:t>من المتعلمين  معرفة الفرق بين الصورتين .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نوع النشاط :</a:t>
                      </a:r>
                      <a:r>
                        <a:rPr lang="ar-SA" sz="2400" b="1" dirty="0">
                          <a:latin typeface="Times New Roman"/>
                          <a:ea typeface="Times New Roman"/>
                        </a:rPr>
                        <a:t> عرض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المهارات المكتسبة :</a:t>
                      </a:r>
                      <a:r>
                        <a:rPr lang="ar-SA" sz="2400" b="1" dirty="0">
                          <a:latin typeface="Times New Roman"/>
                          <a:ea typeface="Times New Roman"/>
                        </a:rPr>
                        <a:t> الملاحظة ، المقارنة، المباينة </a:t>
                      </a:r>
                      <a:r>
                        <a:rPr lang="ar-KW" sz="24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ar-SA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المواد المستخدمة في النشاط :</a:t>
                      </a:r>
                      <a:r>
                        <a:rPr lang="ar-SA" sz="2400" b="1" dirty="0">
                          <a:latin typeface="Times New Roman"/>
                          <a:ea typeface="Times New Roman"/>
                        </a:rPr>
                        <a:t> مصورات</a:t>
                      </a:r>
                      <a:r>
                        <a:rPr lang="ar-SA" sz="2400" dirty="0">
                          <a:latin typeface="Times New Roman"/>
                          <a:ea typeface="Times New Roman"/>
                        </a:rPr>
                        <a:t> .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KW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l="29156" t="31625" r="36656" b="17751"/>
          <a:stretch>
            <a:fillRect/>
          </a:stretch>
        </p:blipFill>
        <p:spPr bwMode="auto">
          <a:xfrm>
            <a:off x="3965574" y="3015967"/>
            <a:ext cx="2854325" cy="31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838200" y="491205"/>
            <a:ext cx="10515600" cy="1325563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ar-KW" dirty="0" smtClean="0"/>
              <a:t> نشاط تحفيزي (1)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939800" y="2235200"/>
            <a:ext cx="2120900" cy="1905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 smtClean="0"/>
              <a:t>التفكير الناقد</a:t>
            </a:r>
          </a:p>
          <a:p>
            <a:pPr algn="ctr"/>
            <a:endParaRPr lang="en-US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54834"/>
              </p:ext>
            </p:extLst>
          </p:nvPr>
        </p:nvGraphicFramePr>
        <p:xfrm>
          <a:off x="2933700" y="1454150"/>
          <a:ext cx="8851900" cy="5372100"/>
        </p:xfrm>
        <a:graphic>
          <a:graphicData uri="http://schemas.openxmlformats.org/drawingml/2006/table">
            <a:tbl>
              <a:tblPr rtl="1"/>
              <a:tblGrid>
                <a:gridCol w="4621766"/>
                <a:gridCol w="4230134"/>
              </a:tblGrid>
              <a:tr h="44844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500" b="1" dirty="0">
                          <a:latin typeface="Times New Roman"/>
                          <a:ea typeface="Times New Roman"/>
                        </a:rPr>
                        <a:t>يستطيع المتعلم أن: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500" b="1" dirty="0">
                          <a:latin typeface="Times New Roman"/>
                          <a:ea typeface="Times New Roman"/>
                        </a:rPr>
                        <a:t>( أمثلة منوعة على الأنشطة الواردة في المنهج 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7266" marR="672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b="1">
                          <a:latin typeface="Times New Roman"/>
                          <a:ea typeface="Times New Roman"/>
                        </a:rPr>
                        <a:t>ملاحظات عامة مهمة للمعلم عند تنفيذ النشاط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7266" marR="6726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5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نشاط (1) </a:t>
                      </a:r>
                      <a:r>
                        <a:rPr lang="ar-KW" sz="2000" b="1" dirty="0">
                          <a:latin typeface="Times New Roman"/>
                          <a:ea typeface="Times New Roman"/>
                        </a:rPr>
                        <a:t>لنعد تدوير بعض الأشياء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000" b="1" dirty="0">
                          <a:latin typeface="Times New Roman"/>
                          <a:ea typeface="Times New Roman"/>
                        </a:rPr>
                        <a:t>جهز الأدوات اللازمة لعمل عجينة الورق   ( أوراق ، ماء ، نشا ، مصفاة ) إعادة تدوير الورق .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نوع النشاط :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 مجموعات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المهارات المكتسبة :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 التحليل ، التطبيق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المواد المستخدمة في النشاط :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ar-SA" sz="1800" b="1" dirty="0">
                          <a:latin typeface="Times New Roman"/>
                          <a:ea typeface="Times New Roman"/>
                        </a:rPr>
                        <a:t>أوراق، ماء ، نشا ، مصفاة .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7266" marR="6726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7266" marR="6726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6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نشاط (2) </a:t>
                      </a:r>
                      <a:r>
                        <a:rPr lang="ar-KW" sz="2000" b="1" dirty="0">
                          <a:latin typeface="Times New Roman"/>
                          <a:ea typeface="Times New Roman"/>
                        </a:rPr>
                        <a:t>ابحث عما يمكن إعادة تدويره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2000" b="1" dirty="0">
                          <a:latin typeface="Times New Roman"/>
                          <a:ea typeface="Times New Roman"/>
                        </a:rPr>
                        <a:t>اطلب من المتعلمين قص ولزق الأشياء التي يمكن إعادة تدويرها 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نوع النشاط :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 فردي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المهارات المكتسبة :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 الملاحظة ، التحليل </a:t>
                      </a:r>
                      <a:r>
                        <a:rPr lang="ar-SA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المواد المستخدمة في النشاط :</a:t>
                      </a:r>
                      <a:r>
                        <a:rPr lang="ar-SA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ar-SA" sz="1800" b="1" dirty="0">
                          <a:latin typeface="Times New Roman"/>
                          <a:ea typeface="Times New Roman"/>
                        </a:rPr>
                        <a:t>ملصقات ، كتاب المتعلم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7266" marR="6726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1" dirty="0">
                        <a:latin typeface="Times New Roman"/>
                        <a:ea typeface="Times New Roman"/>
                      </a:endParaRPr>
                    </a:p>
                  </a:txBody>
                  <a:tcPr marL="67266" marR="6726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647700" y="1968500"/>
            <a:ext cx="2120900" cy="17272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/>
              <a:t>العمل التعاوني</a:t>
            </a:r>
          </a:p>
          <a:p>
            <a:pPr algn="ctr"/>
            <a:r>
              <a:rPr lang="ar-KW" sz="2800" b="1" dirty="0" smtClean="0"/>
              <a:t>الرؤوس المرقمة</a:t>
            </a:r>
          </a:p>
          <a:p>
            <a:pPr algn="ctr"/>
            <a:endParaRPr lang="en-US" sz="2800" b="1" dirty="0"/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838200" y="491205"/>
            <a:ext cx="10515600" cy="880395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ar-KW" dirty="0" smtClean="0"/>
              <a:t> نشاط (1)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5400" dirty="0" smtClean="0">
                <a:ln w="11430"/>
                <a:solidFill>
                  <a:schemeClr val="bg1"/>
                </a:solidFill>
                <a:cs typeface="(AH) Manal Black" pitchFamily="2" charset="-78"/>
              </a:rPr>
              <a:t>ماذا يعنى هذا الشعار</a:t>
            </a:r>
            <a:endParaRPr lang="en-US" sz="5400" cap="none" spc="0" dirty="0">
              <a:ln w="11430"/>
              <a:solidFill>
                <a:schemeClr val="bg1"/>
              </a:solidFill>
              <a:cs typeface="(AH) Manal Black" pitchFamily="2" charset="-78"/>
            </a:endParaRPr>
          </a:p>
        </p:txBody>
      </p:sp>
      <p:pic>
        <p:nvPicPr>
          <p:cNvPr id="2050" name="Picture 2" descr="http://clipart-library.com/images/8cA6AXxX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79" y="2108859"/>
            <a:ext cx="4224472" cy="24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g.clipartfox.com/5458d278c135d5c69e0723199b59215b_the-boy-answers-the-question-boy-answer-questions-clipart_1300-130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-99392"/>
            <a:ext cx="6408652" cy="48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67" y="4779104"/>
            <a:ext cx="9793088" cy="18902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6817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1552" y="449347"/>
            <a:ext cx="11008895" cy="1325563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ar-KW" dirty="0" smtClean="0"/>
              <a:t> نشاط (2)؟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508432" y="2039381"/>
            <a:ext cx="5999747" cy="4351338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ar-KW" sz="3200" dirty="0" smtClean="0">
                <a:solidFill>
                  <a:srgbClr val="FF0000"/>
                </a:solidFill>
              </a:rPr>
              <a:t>نشاط رقم (2) :</a:t>
            </a:r>
            <a:r>
              <a:rPr lang="ar-KW" sz="3200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ar-KW" sz="4000" b="1" dirty="0" smtClean="0">
                <a:solidFill>
                  <a:srgbClr val="002060"/>
                </a:solidFill>
              </a:rPr>
              <a:t>ابحث عما يمكن إعادة تدويره</a:t>
            </a:r>
          </a:p>
          <a:p>
            <a:pPr algn="ctr"/>
            <a:endParaRPr lang="ar-KW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ar-KW" sz="4000" b="1" dirty="0" smtClean="0">
                <a:solidFill>
                  <a:srgbClr val="FF3300"/>
                </a:solidFill>
              </a:rPr>
              <a:t>استيراتيجية العمل التعاوني</a:t>
            </a:r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7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pic>
        <p:nvPicPr>
          <p:cNvPr id="6" name="Picture 5" descr="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2" y="2713037"/>
            <a:ext cx="3415677" cy="27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tent.mycutegraphics.com/graphics/school/classroom-recycler-job-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32" y="1352357"/>
            <a:ext cx="4225936" cy="46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atlogos.com/education_logos/png/vector_colourful_book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45" y="1352357"/>
            <a:ext cx="494030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ua.com/wp-content/uploads/2015/08/water_bot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41" y="4210343"/>
            <a:ext cx="1115400" cy="18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.clipartpanda.com/bread-20clip-20art-ace5xKBc4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776201"/>
            <a:ext cx="2656027" cy="14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ipartkid.com/images/48/plastic-bag-clipart-plastic-fuMTDr-clipar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44" y="1991854"/>
            <a:ext cx="1528224" cy="14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g.clipartfest.com/70e402979574ed31cbb155a0c3fd7e9c_plastic20crayon20box-plastic-water-bottle-clipart_216-5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52" y="1484784"/>
            <a:ext cx="594896" cy="12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23166"/>
            <a:ext cx="1218792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(AH) Manal Black" pitchFamily="2" charset="-78"/>
              </a:rPr>
              <a:t> </a:t>
            </a:r>
            <a:r>
              <a:rPr lang="ar-K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ساعدني لجمع الادوات التي يمكن  إعادة استعمالها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33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3300" y="708025"/>
            <a:ext cx="10515600" cy="190884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ar-KW" b="1" dirty="0" smtClean="0"/>
              <a:t>يوفر المعلم الأدوات اللازمة للنشاط العملي </a:t>
            </a:r>
            <a:r>
              <a:rPr lang="ar-KW" b="1" dirty="0" smtClean="0"/>
              <a:t>ويدع </a:t>
            </a:r>
            <a:r>
              <a:rPr lang="ar-KW" b="1" dirty="0" smtClean="0"/>
              <a:t>المتعلمين يعملون ضمن مجموعات صغيرة ويناقش كل مجموعة ماذا عملت ؟</a:t>
            </a:r>
            <a:endParaRPr lang="en-US" b="1" dirty="0"/>
          </a:p>
        </p:txBody>
      </p:sp>
      <p:sp>
        <p:nvSpPr>
          <p:cNvPr id="4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78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1" y="2114"/>
            <a:ext cx="12154859" cy="58477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dvertisingExtraBold" pitchFamily="2" charset="-78"/>
              </a:rPr>
              <a:t>نشاط </a:t>
            </a:r>
            <a:r>
              <a:rPr lang="ar-K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dvertisingExtraBold" pitchFamily="2" charset="-78"/>
              </a:rPr>
              <a:t>إ</a:t>
            </a:r>
            <a:r>
              <a:rPr lang="ar-K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dvertisingExtraBold" pitchFamily="2" charset="-78"/>
              </a:rPr>
              <a:t>ضافي</a:t>
            </a:r>
          </a:p>
        </p:txBody>
      </p:sp>
      <p:pic>
        <p:nvPicPr>
          <p:cNvPr id="6146" name="Picture 2" descr="https://img.clipartfox.com/3bb1aeb4a8f756e8e7cd989935f1fa40_cute-little-boy-clip-art-little-boy-head-clipart_230-500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" y="764704"/>
            <a:ext cx="2658847" cy="58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lainesullivan.net/wp-content/uploads/2016/06/0810-water-bottle-blu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2" y="595288"/>
            <a:ext cx="2818177" cy="211363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.clipartfest.com/6d09d917b380d969b3b94873ac01cb20_c3679112e797cac0ac2017f6e0e1b4-scissor-clip-art_750-75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3" y="2780928"/>
            <a:ext cx="2880320" cy="20416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lsarisi.com/Uploads/Products/15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4" y="4897846"/>
            <a:ext cx="2913909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lipart-library.com/images/BcaE5nnz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4" y="4804609"/>
            <a:ext cx="635000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500" y="1206500"/>
            <a:ext cx="433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 smtClean="0"/>
              <a:t>اعد تدوير الأدوات التي أمامك: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236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تحميل الأمواج الزرقاء مجردة خلفية عالية الجودة">
            <a:hlinkClick r:id="rId2" tooltip="تحميل الأمواج الزرقاء مجردة خلفية عالية الجودة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8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98644"/>
              </p:ext>
            </p:extLst>
          </p:nvPr>
        </p:nvGraphicFramePr>
        <p:xfrm>
          <a:off x="60158" y="-2"/>
          <a:ext cx="12131842" cy="6858003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2747749"/>
                <a:gridCol w="4838966"/>
                <a:gridCol w="4545127"/>
              </a:tblGrid>
              <a:tr h="1695081">
                <a:tc rowSpan="2"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اليوم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buFont typeface="Arial" pitchFamily="34" charset="0"/>
                        <a:buChar char="•"/>
                      </a:pPr>
                      <a:r>
                        <a:rPr lang="ar-KW" sz="4400" dirty="0" smtClean="0"/>
                        <a:t>الموضوع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</a:tr>
              <a:tr h="1720974">
                <a:tc vMerge="1">
                  <a:txBody>
                    <a:bodyPr/>
                    <a:lstStyle/>
                    <a:p>
                      <a:pPr rtl="1"/>
                      <a:endParaRPr lang="ar-K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الفترة الأولى</a:t>
                      </a:r>
                      <a:r>
                        <a:rPr lang="ar-KW" sz="4400" baseline="0" dirty="0" smtClean="0"/>
                        <a:t>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400" dirty="0" smtClean="0"/>
                        <a:t>الفترة الثانية </a:t>
                      </a:r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1720974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 smtClean="0"/>
                        <a:t>الأسبوع الأول</a:t>
                      </a:r>
                      <a:endParaRPr lang="ar-KW" sz="4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4400" dirty="0" smtClean="0"/>
                        <a:t>كفايات الصف الأول</a:t>
                      </a:r>
                      <a:endParaRPr lang="en-US" sz="44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4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كفايات الصف الثاني</a:t>
                      </a:r>
                      <a:endParaRPr kumimoji="0" lang="en-US" sz="4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rtl="1"/>
                      <a:endParaRPr lang="ar-KW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20974">
                <a:tc>
                  <a:txBody>
                    <a:bodyPr/>
                    <a:lstStyle/>
                    <a:p>
                      <a:pPr algn="ctr" rtl="1"/>
                      <a:endParaRPr lang="ar-KW" sz="4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4400" dirty="0" smtClean="0">
                          <a:solidFill>
                            <a:srgbClr val="FF0000"/>
                          </a:solidFill>
                        </a:rPr>
                        <a:t>تفعيل</a:t>
                      </a:r>
                      <a:r>
                        <a:rPr lang="ar-KW" sz="4400" baseline="0" dirty="0" smtClean="0">
                          <a:solidFill>
                            <a:srgbClr val="FF0000"/>
                          </a:solidFill>
                        </a:rPr>
                        <a:t> التعلم النشط في أنشطة الكفايات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57200" indent="-436245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419100" y="3505199"/>
            <a:ext cx="4127500" cy="159618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إطار 5"/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eps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26580" y="2095501"/>
            <a:ext cx="3779520" cy="3149600"/>
          </a:xfrm>
        </p:spPr>
      </p:pic>
      <p:pic>
        <p:nvPicPr>
          <p:cNvPr id="12" name="Picture 11" descr="قواطي.jpg"/>
          <p:cNvPicPr>
            <a:picLocks noChangeAspect="1"/>
          </p:cNvPicPr>
          <p:nvPr/>
        </p:nvPicPr>
        <p:blipFill>
          <a:blip r:embed="rId3"/>
          <a:srcRect b="7218"/>
          <a:stretch>
            <a:fillRect/>
          </a:stretch>
        </p:blipFill>
        <p:spPr>
          <a:xfrm>
            <a:off x="1549400" y="2162174"/>
            <a:ext cx="4637087" cy="32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/>
              <a:t/>
            </a:r>
            <a:br>
              <a:rPr lang="ar-KW" dirty="0" smtClean="0"/>
            </a:br>
            <a:r>
              <a:rPr lang="ar-KW" dirty="0" smtClean="0"/>
              <a:t>مناقشة كيفية تطبيق</a:t>
            </a:r>
            <a:br>
              <a:rPr lang="ar-KW" dirty="0" smtClean="0"/>
            </a:br>
            <a:r>
              <a:rPr lang="ar-KW" b="1" dirty="0">
                <a:solidFill>
                  <a:srgbClr val="002060"/>
                </a:solidFill>
              </a:rPr>
              <a:t>(</a:t>
            </a:r>
            <a:r>
              <a:rPr lang="ar-KW" b="1" dirty="0">
                <a:solidFill>
                  <a:srgbClr val="FF0000"/>
                </a:solidFill>
              </a:rPr>
              <a:t>نشاط جماعي تعاوني</a:t>
            </a:r>
            <a:r>
              <a:rPr lang="ar-KW" b="1" dirty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7170" name="Picture 2" descr="Image result for ‫استراتيجية العمل الجماعي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69" y="1816924"/>
            <a:ext cx="7666583" cy="41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832100" y="333376"/>
            <a:ext cx="7620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KW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cs typeface="Diwani Bent"/>
              </a:rPr>
              <a:t>يداً </a:t>
            </a:r>
            <a:r>
              <a:rPr lang="ar-KW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cs typeface="Diwani Bent"/>
              </a:rPr>
              <a:t>بيد لتشرق شمس الغد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cs typeface="Diwani Bent"/>
            </a:endParaRPr>
          </a:p>
        </p:txBody>
      </p:sp>
      <p:pic>
        <p:nvPicPr>
          <p:cNvPr id="9219" name="Picture 3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2955926"/>
            <a:ext cx="77216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656667" y="1628774"/>
            <a:ext cx="4267200" cy="1063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ar-KW" sz="36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310201"/>
                  </a:prstShdw>
                </a:effectLst>
                <a:latin typeface="Arial"/>
                <a:cs typeface="Arial"/>
              </a:rPr>
              <a:t>      </a:t>
            </a:r>
          </a:p>
          <a:p>
            <a:r>
              <a:rPr lang="ar-KW" sz="36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310201"/>
                  </a:prstShdw>
                </a:effectLst>
                <a:latin typeface="Arial"/>
                <a:cs typeface="Arial"/>
              </a:rPr>
              <a:t> ( التعلم التعاوني)</a:t>
            </a:r>
            <a:endParaRPr lang="en-US" sz="3600" kern="1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prstShdw prst="shdw17" dist="17961" dir="2700000">
                  <a:srgbClr val="310201"/>
                </a:prstShdw>
              </a:effectLst>
              <a:latin typeface="Arial"/>
              <a:cs typeface="Arial"/>
            </a:endParaRPr>
          </a:p>
        </p:txBody>
      </p:sp>
      <p:pic>
        <p:nvPicPr>
          <p:cNvPr id="5125" name="Picture 12" descr="j02190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667" y="981076"/>
            <a:ext cx="160866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قطيرات ماء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814917" y="404814"/>
            <a:ext cx="10665883" cy="165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KW" sz="24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Diwani Letter"/>
              </a:rPr>
              <a:t>حدد نوع التعلم في العبارات التالية:</a:t>
            </a:r>
            <a:endParaRPr lang="en-US" sz="2400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339966"/>
              </a:solidFill>
              <a:effectLst>
                <a:outerShdw dist="45791" dir="2021404" algn="ctr" rotWithShape="0">
                  <a:srgbClr val="9999FF"/>
                </a:outerShdw>
              </a:effectLst>
              <a:cs typeface="Diwani Letter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5384800" y="2057400"/>
            <a:ext cx="591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KW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  أنا أنجو, أنت تغرق, أنا أغرق , أنت تنجو</a:t>
            </a:r>
            <a:endParaRPr lang="en-U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5283200" y="3200400"/>
            <a:ext cx="5892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KW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كل منا يعمل بمفرده لتحقيق هذا الهدف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5283200" y="4419601"/>
            <a:ext cx="5994400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KW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 نغرق </a:t>
            </a:r>
            <a:r>
              <a:rPr lang="ar-KW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معاً </a:t>
            </a:r>
            <a:r>
              <a:rPr lang="ar-KW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أو ننجو </a:t>
            </a:r>
            <a:r>
              <a:rPr lang="ar-KW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معاً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8199" name="Picture 8" descr="j02544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534" y="1989139"/>
            <a:ext cx="355176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435" y="2708920"/>
            <a:ext cx="9782539" cy="26123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AE" sz="3600" b="1" dirty="0" smtClean="0">
                <a:ea typeface="Tahoma" pitchFamily="34" charset="0"/>
                <a:cs typeface="Tahoma" pitchFamily="34" charset="0"/>
              </a:rPr>
              <a:t>يقوم على مبدأ نغرق معاً أو ننجو معاً وفيه يعد المعلمون الدروس بحيث يعمل ال</a:t>
            </a:r>
            <a:r>
              <a:rPr lang="ar-KW" sz="3600" b="1" dirty="0" smtClean="0">
                <a:ea typeface="Tahoma" pitchFamily="34" charset="0"/>
                <a:cs typeface="Tahoma" pitchFamily="34" charset="0"/>
              </a:rPr>
              <a:t>متعلمون</a:t>
            </a:r>
            <a:r>
              <a:rPr lang="ar-AE" sz="36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ar-KW" sz="3600" b="1" dirty="0" smtClean="0">
                <a:ea typeface="Tahoma" pitchFamily="34" charset="0"/>
                <a:cs typeface="Tahoma" pitchFamily="34" charset="0"/>
              </a:rPr>
              <a:t>مع بعضهم البعض </a:t>
            </a:r>
            <a:r>
              <a:rPr lang="ar-AE" sz="3600" b="1" dirty="0" smtClean="0">
                <a:ea typeface="Tahoma" pitchFamily="34" charset="0"/>
                <a:cs typeface="Tahoma" pitchFamily="34" charset="0"/>
              </a:rPr>
              <a:t>لزيادة تعلمهم إلى أقصى حد  </a:t>
            </a:r>
            <a:r>
              <a:rPr lang="ar-KW" sz="3600" b="1" dirty="0" smtClean="0">
                <a:ea typeface="Tahoma" pitchFamily="34" charset="0"/>
                <a:cs typeface="Tahoma" pitchFamily="34" charset="0"/>
              </a:rPr>
              <a:t>كي يحققوا </a:t>
            </a:r>
            <a:r>
              <a:rPr lang="ar-AE" sz="3600" b="1" dirty="0" smtClean="0">
                <a:ea typeface="Tahoma" pitchFamily="34" charset="0"/>
                <a:cs typeface="Tahoma" pitchFamily="34" charset="0"/>
              </a:rPr>
              <a:t>أهداف مشتركة.</a:t>
            </a:r>
            <a:r>
              <a:rPr lang="en-U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a typeface="Tahoma"/>
                <a:cs typeface="Tahoma"/>
              </a:rPr>
              <a:t/>
            </a:r>
            <a:br>
              <a:rPr lang="en-U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a typeface="Tahoma"/>
                <a:cs typeface="Tahoma"/>
              </a:rPr>
            </a:br>
            <a:endParaRPr lang="en-US" sz="3600" b="1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903384" y="188914"/>
            <a:ext cx="5985933" cy="2447925"/>
          </a:xfrm>
          <a:prstGeom prst="irregularSeal1">
            <a:avLst/>
          </a:prstGeom>
          <a:gradFill rotWithShape="0">
            <a:gsLst>
              <a:gs pos="0">
                <a:srgbClr val="DDDDDD"/>
              </a:gs>
              <a:gs pos="100000">
                <a:srgbClr val="FF99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AE" sz="3200" b="1" dirty="0">
                <a:solidFill>
                  <a:srgbClr val="660066"/>
                </a:solidFill>
                <a:cs typeface="Tahoma" pitchFamily="34" charset="0"/>
              </a:rPr>
              <a:t>التعلم التعاوني :</a:t>
            </a:r>
            <a:endParaRPr lang="en-US" sz="32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4011613" y="93661"/>
            <a:ext cx="7817908" cy="142716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ar-KW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CCCC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فوائد التعلم التعاوني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CCCC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35200" y="2362200"/>
            <a:ext cx="904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535333" y="1608138"/>
            <a:ext cx="4032251" cy="1366837"/>
            <a:chOff x="3560" y="981"/>
            <a:chExt cx="1905" cy="861"/>
          </a:xfrm>
        </p:grpSpPr>
        <p:sp>
          <p:nvSpPr>
            <p:cNvPr id="17439" name="Line 6"/>
            <p:cNvSpPr>
              <a:spLocks noChangeShapeType="1"/>
            </p:cNvSpPr>
            <p:nvPr/>
          </p:nvSpPr>
          <p:spPr bwMode="auto">
            <a:xfrm>
              <a:off x="3560" y="1071"/>
              <a:ext cx="108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Oval 15"/>
            <p:cNvSpPr>
              <a:spLocks noChangeArrowheads="1"/>
            </p:cNvSpPr>
            <p:nvPr/>
          </p:nvSpPr>
          <p:spPr bwMode="auto">
            <a:xfrm>
              <a:off x="4694" y="981"/>
              <a:ext cx="771" cy="861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2400" b="1" dirty="0">
                  <a:cs typeface="Arabic Transparent" pitchFamily="2" charset="0"/>
                </a:rPr>
                <a:t>مهارات 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اجتماعية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32700" y="1700214"/>
            <a:ext cx="3744384" cy="3743325"/>
            <a:chOff x="3651" y="1117"/>
            <a:chExt cx="1769" cy="2358"/>
          </a:xfrm>
        </p:grpSpPr>
        <p:sp>
          <p:nvSpPr>
            <p:cNvPr id="17437" name="Line 11"/>
            <p:cNvSpPr>
              <a:spLocks noChangeShapeType="1"/>
            </p:cNvSpPr>
            <p:nvPr/>
          </p:nvSpPr>
          <p:spPr bwMode="auto">
            <a:xfrm>
              <a:off x="3651" y="1117"/>
              <a:ext cx="1225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Oval 24"/>
            <p:cNvSpPr>
              <a:spLocks noChangeArrowheads="1"/>
            </p:cNvSpPr>
            <p:nvPr/>
          </p:nvSpPr>
          <p:spPr bwMode="auto">
            <a:xfrm>
              <a:off x="4649" y="2614"/>
              <a:ext cx="771" cy="86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2400" b="1" dirty="0">
                  <a:cs typeface="Arabic Transparent" pitchFamily="2" charset="0"/>
                </a:rPr>
                <a:t>احترام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الذات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535334" y="1773239"/>
            <a:ext cx="1631951" cy="3309937"/>
            <a:chOff x="3560" y="1117"/>
            <a:chExt cx="771" cy="2085"/>
          </a:xfrm>
        </p:grpSpPr>
        <p:sp>
          <p:nvSpPr>
            <p:cNvPr id="17435" name="Line 7"/>
            <p:cNvSpPr>
              <a:spLocks noChangeShapeType="1"/>
            </p:cNvSpPr>
            <p:nvPr/>
          </p:nvSpPr>
          <p:spPr bwMode="auto">
            <a:xfrm>
              <a:off x="3606" y="1117"/>
              <a:ext cx="181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Oval 31"/>
            <p:cNvSpPr>
              <a:spLocks noChangeArrowheads="1"/>
            </p:cNvSpPr>
            <p:nvPr/>
          </p:nvSpPr>
          <p:spPr bwMode="auto">
            <a:xfrm>
              <a:off x="3560" y="2341"/>
              <a:ext cx="771" cy="861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2400" b="1" dirty="0">
                  <a:cs typeface="Arabic Transparent" pitchFamily="2" charset="0"/>
                </a:rPr>
                <a:t>توجيه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الذات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096001" y="1700213"/>
            <a:ext cx="1631951" cy="4606925"/>
            <a:chOff x="2880" y="1117"/>
            <a:chExt cx="771" cy="2902"/>
          </a:xfrm>
        </p:grpSpPr>
        <p:sp>
          <p:nvSpPr>
            <p:cNvPr id="17433" name="Line 14"/>
            <p:cNvSpPr>
              <a:spLocks noChangeShapeType="1"/>
            </p:cNvSpPr>
            <p:nvPr/>
          </p:nvSpPr>
          <p:spPr bwMode="auto">
            <a:xfrm flipH="1">
              <a:off x="3289" y="1117"/>
              <a:ext cx="317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Oval 33"/>
            <p:cNvSpPr>
              <a:spLocks noChangeArrowheads="1"/>
            </p:cNvSpPr>
            <p:nvPr/>
          </p:nvSpPr>
          <p:spPr bwMode="auto">
            <a:xfrm>
              <a:off x="2880" y="3158"/>
              <a:ext cx="771" cy="861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2400" b="1" dirty="0">
                  <a:cs typeface="Arabic Transparent" pitchFamily="2" charset="0"/>
                </a:rPr>
                <a:t>تبادل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الأدوار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4368801" y="1700214"/>
            <a:ext cx="3263900" cy="3743325"/>
            <a:chOff x="2064" y="1071"/>
            <a:chExt cx="1542" cy="2358"/>
          </a:xfrm>
        </p:grpSpPr>
        <p:sp>
          <p:nvSpPr>
            <p:cNvPr id="17431" name="Line 8"/>
            <p:cNvSpPr>
              <a:spLocks noChangeShapeType="1"/>
            </p:cNvSpPr>
            <p:nvPr/>
          </p:nvSpPr>
          <p:spPr bwMode="auto">
            <a:xfrm flipH="1">
              <a:off x="2744" y="1071"/>
              <a:ext cx="862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Oval 34"/>
            <p:cNvSpPr>
              <a:spLocks noChangeArrowheads="1"/>
            </p:cNvSpPr>
            <p:nvPr/>
          </p:nvSpPr>
          <p:spPr bwMode="auto">
            <a:xfrm>
              <a:off x="2064" y="2568"/>
              <a:ext cx="771" cy="861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2400" b="1" dirty="0">
                  <a:cs typeface="Arabic Transparent" pitchFamily="2" charset="0"/>
                </a:rPr>
                <a:t>الطالب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 المعلم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49302" y="1608138"/>
            <a:ext cx="6959599" cy="4983162"/>
            <a:chOff x="363" y="1117"/>
            <a:chExt cx="3288" cy="3139"/>
          </a:xfrm>
        </p:grpSpPr>
        <p:sp>
          <p:nvSpPr>
            <p:cNvPr id="17429" name="Line 13"/>
            <p:cNvSpPr>
              <a:spLocks noChangeShapeType="1"/>
            </p:cNvSpPr>
            <p:nvPr/>
          </p:nvSpPr>
          <p:spPr bwMode="auto">
            <a:xfrm flipH="1">
              <a:off x="1202" y="1117"/>
              <a:ext cx="2449" cy="2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Oval 35"/>
            <p:cNvSpPr>
              <a:spLocks noChangeArrowheads="1"/>
            </p:cNvSpPr>
            <p:nvPr/>
          </p:nvSpPr>
          <p:spPr bwMode="auto">
            <a:xfrm>
              <a:off x="363" y="3249"/>
              <a:ext cx="907" cy="100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KW" sz="2400" b="1" dirty="0" smtClean="0">
                  <a:cs typeface="Arabic Transparent" pitchFamily="2" charset="0"/>
                </a:rPr>
                <a:t> </a:t>
              </a:r>
              <a:r>
                <a:rPr lang="ar-SA" sz="2400" b="1" dirty="0" smtClean="0">
                  <a:cs typeface="Arabic Transparent" pitchFamily="2" charset="0"/>
                </a:rPr>
                <a:t>فرصة</a:t>
              </a:r>
              <a:endParaRPr lang="ar-SA" sz="2400" b="1" dirty="0">
                <a:cs typeface="Arabic Transparent" pitchFamily="2" charset="0"/>
              </a:endParaRP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أكبر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للتطبيق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والممارسة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678518" y="1773239"/>
            <a:ext cx="5954183" cy="2662237"/>
            <a:chOff x="793" y="1117"/>
            <a:chExt cx="2813" cy="1677"/>
          </a:xfrm>
        </p:grpSpPr>
        <p:sp>
          <p:nvSpPr>
            <p:cNvPr id="17427" name="Line 9"/>
            <p:cNvSpPr>
              <a:spLocks noChangeShapeType="1"/>
            </p:cNvSpPr>
            <p:nvPr/>
          </p:nvSpPr>
          <p:spPr bwMode="auto">
            <a:xfrm flipH="1">
              <a:off x="1519" y="1117"/>
              <a:ext cx="2087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Oval 36"/>
            <p:cNvSpPr>
              <a:spLocks noChangeArrowheads="1"/>
            </p:cNvSpPr>
            <p:nvPr/>
          </p:nvSpPr>
          <p:spPr bwMode="auto">
            <a:xfrm>
              <a:off x="793" y="1933"/>
              <a:ext cx="771" cy="86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2400" b="1" dirty="0">
                  <a:cs typeface="Arabic Transparent" pitchFamily="2" charset="0"/>
                </a:rPr>
                <a:t>وقت أكثر 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للممارسة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529167" y="1773238"/>
            <a:ext cx="7006167" cy="1509712"/>
            <a:chOff x="250" y="1117"/>
            <a:chExt cx="3310" cy="951"/>
          </a:xfrm>
        </p:grpSpPr>
        <p:sp>
          <p:nvSpPr>
            <p:cNvPr id="17425" name="Line 12"/>
            <p:cNvSpPr>
              <a:spLocks noChangeShapeType="1"/>
            </p:cNvSpPr>
            <p:nvPr/>
          </p:nvSpPr>
          <p:spPr bwMode="auto">
            <a:xfrm flipH="1">
              <a:off x="1111" y="1117"/>
              <a:ext cx="2449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Oval 37"/>
            <p:cNvSpPr>
              <a:spLocks noChangeArrowheads="1"/>
            </p:cNvSpPr>
            <p:nvPr/>
          </p:nvSpPr>
          <p:spPr bwMode="auto">
            <a:xfrm>
              <a:off x="250" y="1207"/>
              <a:ext cx="816" cy="861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2400" b="1" dirty="0">
                  <a:cs typeface="Arabic Transparent" pitchFamily="2" charset="0"/>
                </a:rPr>
                <a:t>الدافعية 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و المكافأة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31801" y="333375"/>
            <a:ext cx="7200900" cy="1366838"/>
            <a:chOff x="204" y="210"/>
            <a:chExt cx="3402" cy="861"/>
          </a:xfrm>
        </p:grpSpPr>
        <p:sp>
          <p:nvSpPr>
            <p:cNvPr id="17423" name="Line 10"/>
            <p:cNvSpPr>
              <a:spLocks noChangeShapeType="1"/>
            </p:cNvSpPr>
            <p:nvPr/>
          </p:nvSpPr>
          <p:spPr bwMode="auto">
            <a:xfrm flipH="1" flipV="1">
              <a:off x="1066" y="845"/>
              <a:ext cx="254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Oval 38"/>
            <p:cNvSpPr>
              <a:spLocks noChangeArrowheads="1"/>
            </p:cNvSpPr>
            <p:nvPr/>
          </p:nvSpPr>
          <p:spPr bwMode="auto">
            <a:xfrm>
              <a:off x="204" y="210"/>
              <a:ext cx="771" cy="861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SA" sz="2400" b="1" dirty="0">
                  <a:cs typeface="Arabic Transparent" pitchFamily="2" charset="0"/>
                </a:rPr>
                <a:t>ارتفاع 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نسبة </a:t>
              </a:r>
            </a:p>
            <a:p>
              <a:pPr algn="ctr"/>
              <a:r>
                <a:rPr lang="ar-SA" sz="2400" b="1" dirty="0">
                  <a:cs typeface="Arabic Transparent" pitchFamily="2" charset="0"/>
                </a:rPr>
                <a:t>الثقة</a:t>
              </a:r>
              <a:endParaRPr lang="en-US" sz="2400" b="1" dirty="0">
                <a:cs typeface="Arabic Transparent" pitchFamily="2" charset="0"/>
              </a:endParaRPr>
            </a:p>
          </p:txBody>
        </p:sp>
      </p:grpSp>
      <p:sp>
        <p:nvSpPr>
          <p:cNvPr id="17421" name="Oval 46"/>
          <p:cNvSpPr>
            <a:spLocks noChangeArrowheads="1"/>
          </p:cNvSpPr>
          <p:nvPr/>
        </p:nvSpPr>
        <p:spPr bwMode="auto">
          <a:xfrm>
            <a:off x="7247467" y="1628775"/>
            <a:ext cx="673100" cy="4318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50000">
                <a:srgbClr val="FFF2F2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22" name="Picture 47" descr="bd056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437413">
            <a:off x="9074151" y="5543550"/>
            <a:ext cx="311996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56975" y="504497"/>
            <a:ext cx="7227979" cy="5877267"/>
            <a:chOff x="557831" y="2175453"/>
            <a:chExt cx="2183534" cy="1770904"/>
          </a:xfrm>
        </p:grpSpPr>
        <p:pic>
          <p:nvPicPr>
            <p:cNvPr id="6" name="Picture 2" descr="http://img.click.in/classifieds/images/72/14_7_2014_17_18_31_hnsf3c11jpp2o7u37mbcj1f7p7_o59zvx2j1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7831" y="2175453"/>
              <a:ext cx="2183534" cy="13383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596766" y="3455470"/>
              <a:ext cx="2050181" cy="490887"/>
            </a:xfrm>
            <a:prstGeom prst="roundRect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KW" sz="8000" dirty="0" smtClean="0">
                  <a:solidFill>
                    <a:prstClr val="black"/>
                  </a:solidFill>
                  <a:effectLst>
                    <a:glow rad="101600">
                      <a:srgbClr val="70AD47">
                        <a:satMod val="175000"/>
                        <a:alpha val="40000"/>
                      </a:srgbClr>
                    </a:glow>
                  </a:effectLst>
                  <a:cs typeface="PT Bold Heading" panose="02010400000000000000" pitchFamily="2" charset="-78"/>
                </a:rPr>
                <a:t>تمرين</a:t>
              </a:r>
              <a:r>
                <a:rPr lang="en-US" sz="8000" dirty="0" smtClean="0">
                  <a:solidFill>
                    <a:prstClr val="black"/>
                  </a:solidFill>
                  <a:effectLst>
                    <a:glow rad="101600">
                      <a:srgbClr val="70AD47">
                        <a:satMod val="175000"/>
                        <a:alpha val="40000"/>
                      </a:srgbClr>
                    </a:glow>
                  </a:effectLst>
                  <a:cs typeface="PT Bold Heading" panose="02010400000000000000" pitchFamily="2" charset="-78"/>
                </a:rPr>
                <a:t> </a:t>
              </a:r>
              <a:r>
                <a:rPr lang="ar-KW" sz="8000" dirty="0" smtClean="0">
                  <a:solidFill>
                    <a:prstClr val="black"/>
                  </a:solidFill>
                  <a:effectLst>
                    <a:glow rad="101600">
                      <a:srgbClr val="70AD47">
                        <a:satMod val="175000"/>
                        <a:alpha val="40000"/>
                      </a:srgbClr>
                    </a:glow>
                  </a:effectLst>
                  <a:cs typeface="PT Bold Heading" panose="02010400000000000000" pitchFamily="2" charset="-78"/>
                </a:rPr>
                <a:t>(2)</a:t>
              </a:r>
              <a:r>
                <a:rPr lang="ar-KW" sz="3200" dirty="0" smtClean="0">
                  <a:solidFill>
                    <a:prstClr val="black"/>
                  </a:solidFill>
                </a:rPr>
                <a:t> </a:t>
              </a:r>
              <a:endParaRPr lang="ar-KW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6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y holding a big pencil made by My Cute Graphics: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21" y="2957638"/>
            <a:ext cx="3348545" cy="35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house-clipart-cute-house-clipart-fr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2420">
            <a:off x="1528845" y="3566993"/>
            <a:ext cx="960107" cy="8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61"/>
            <a:ext cx="11912011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سأرسم أشياء في بيتي يمكن إعادة استعمالها( أعلى من المعيار )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(AH) Manal Black" pitchFamily="2" charset="-78"/>
            </a:endParaRPr>
          </a:p>
        </p:txBody>
      </p:sp>
      <p:pic>
        <p:nvPicPr>
          <p:cNvPr id="1030" name="Picture 6" descr="http://www.okclipart.com/img12/omsatrulvumtbnpewdn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726788"/>
            <a:ext cx="8618273" cy="58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56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jarbha.com/wp-content/uploads/2016/04/19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052736"/>
            <a:ext cx="1167266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1912011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سأكتب  جملة تعبر عن الصورة التالية ( أعلى من المعيار 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(AH) Manal Black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11691" y="4005064"/>
            <a:ext cx="556861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20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96753"/>
            <a:ext cx="12048661" cy="54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(AH) Manal Black" pitchFamily="2" charset="-78"/>
              </a:rPr>
              <a:t>سأكتب  جملة تعبر عن الصورة التالية( أعلى من المعيار 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(AH) Manal Black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07467" y="908720"/>
            <a:ext cx="9981088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33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1" y="659567"/>
            <a:ext cx="11045463" cy="4666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/>
              <a:t/>
            </a:r>
            <a:br>
              <a:rPr lang="ar-KW" dirty="0" smtClean="0"/>
            </a:br>
            <a:r>
              <a:rPr lang="ar-KW" dirty="0"/>
              <a:t>مناقشة كيفية تطبيق</a:t>
            </a:r>
            <a:r>
              <a:rPr lang="ar-KW" dirty="0" smtClean="0"/>
              <a:t/>
            </a:r>
            <a:br>
              <a:rPr lang="ar-KW" dirty="0" smtClean="0"/>
            </a:br>
            <a:r>
              <a:rPr lang="ar-KW" b="1" dirty="0">
                <a:solidFill>
                  <a:srgbClr val="002060"/>
                </a:solidFill>
              </a:rPr>
              <a:t>(</a:t>
            </a:r>
            <a:r>
              <a:rPr lang="ar-KW" b="1" dirty="0">
                <a:solidFill>
                  <a:srgbClr val="FF0000"/>
                </a:solidFill>
              </a:rPr>
              <a:t>نشاط </a:t>
            </a:r>
            <a:r>
              <a:rPr lang="ar-KW" b="1" dirty="0" smtClean="0">
                <a:solidFill>
                  <a:srgbClr val="FF0000"/>
                </a:solidFill>
              </a:rPr>
              <a:t>ضمن مجموعات صغيرة</a:t>
            </a:r>
            <a:r>
              <a:rPr lang="ar-KW" b="1" dirty="0" smtClean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2222500"/>
            <a:ext cx="6515099" cy="398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54783" y="390525"/>
            <a:ext cx="7567863" cy="1325563"/>
          </a:xfrm>
          <a:gradFill>
            <a:gsLst>
              <a:gs pos="0">
                <a:srgbClr val="CC99FF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التذكير بالقيم الشخصية والأمن والسلامة 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63047" y="2293937"/>
            <a:ext cx="6878053" cy="2048543"/>
          </a:xfrm>
        </p:spPr>
        <p:txBody>
          <a:bodyPr>
            <a:noAutofit/>
          </a:bodyPr>
          <a:lstStyle/>
          <a:p>
            <a:pPr algn="just"/>
            <a:r>
              <a:rPr lang="ar-KW" sz="3600" b="1" dirty="0" smtClean="0"/>
              <a:t>عرض الآية القرآنية وربطها بالكفاية بالدرس بعد مناقشتها مع المتعلمين.</a:t>
            </a:r>
          </a:p>
          <a:p>
            <a:pPr algn="just"/>
            <a:r>
              <a:rPr lang="ar-KW" sz="3600" b="1" dirty="0" smtClean="0"/>
              <a:t>التنبيه على ضرورة فرز النفايات واستغلال الحاويات المخصصة لذلك استغلالاً جيداً.</a:t>
            </a:r>
          </a:p>
          <a:p>
            <a:pPr algn="just"/>
            <a:r>
              <a:rPr lang="ar-KW" sz="3600" b="1" dirty="0" smtClean="0"/>
              <a:t>التنبيه على عدم الإسراف.</a:t>
            </a:r>
          </a:p>
        </p:txBody>
      </p:sp>
      <p:pic>
        <p:nvPicPr>
          <p:cNvPr id="6" name="Picture 5" descr="الارض خليف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2293937"/>
            <a:ext cx="3644900" cy="3644900"/>
          </a:xfrm>
          <a:prstGeom prst="rect">
            <a:avLst/>
          </a:prstGeom>
        </p:spPr>
      </p:pic>
      <p:sp>
        <p:nvSpPr>
          <p:cNvPr id="7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ar-KW" b="1" dirty="0" smtClean="0"/>
              <a:t>القيم الشخصية والأمن والسلامة : </a:t>
            </a:r>
            <a:endParaRPr lang="en-US" dirty="0" smtClean="0"/>
          </a:p>
          <a:p>
            <a:pPr algn="just"/>
            <a:r>
              <a:rPr lang="ar-KW" dirty="0" smtClean="0"/>
              <a:t>* دع المتعلمين يعبرون عن الصور : الطرق المختلفة لإعادة استعمال الأشياء من حولنا ليستفيد الإنسان منها.</a:t>
            </a:r>
            <a:endParaRPr lang="en-US" dirty="0" smtClean="0"/>
          </a:p>
          <a:p>
            <a:pPr algn="just"/>
            <a:r>
              <a:rPr lang="ar-KW" dirty="0" smtClean="0"/>
              <a:t>* نم الجوانب الدينية لدى المتعلمين من خلال تحفيزهم على الاهتمام بالكائنات الحية وذلك بإعادة استعمال قناني المياه والملاعق البلاستيكية لتقديم الطعام إلى الطيور . 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119188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التذكير بالقيم الشخصية والأمن والسلامة </a:t>
            </a:r>
            <a:endParaRPr lang="en-US" dirty="0"/>
          </a:p>
        </p:txBody>
      </p:sp>
      <p:sp>
        <p:nvSpPr>
          <p:cNvPr id="6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KW" b="1" dirty="0" smtClean="0"/>
              <a:t>الكلمات الجديدة : </a:t>
            </a:r>
            <a:endParaRPr lang="en-US" dirty="0" smtClean="0"/>
          </a:p>
          <a:p>
            <a:r>
              <a:rPr lang="ar-KW" dirty="0" smtClean="0"/>
              <a:t>إعادة استعمال </a:t>
            </a:r>
          </a:p>
          <a:p>
            <a:endParaRPr lang="ar-KW" dirty="0" smtClean="0"/>
          </a:p>
          <a:p>
            <a:pPr algn="just"/>
            <a:endParaRPr lang="ar-KW" dirty="0" smtClean="0"/>
          </a:p>
          <a:p>
            <a:endParaRPr lang="en-US" dirty="0" smtClean="0"/>
          </a:p>
          <a:p>
            <a:pPr algn="just"/>
            <a:r>
              <a:rPr lang="ar-KW" dirty="0" smtClean="0"/>
              <a:t>درب المتعلمين على كتابة المصطلحات العلمية بالدرس ، وكتابة جملة تعبر عن الصورة لتنمية قدرتهم على التعبير بأسلوب علمي 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838200" y="774700"/>
            <a:ext cx="10515600" cy="9159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KW" dirty="0" smtClean="0"/>
              <a:t/>
            </a:r>
            <a:br>
              <a:rPr lang="ar-KW" dirty="0" smtClean="0"/>
            </a:br>
            <a:r>
              <a:rPr lang="ar-KW" dirty="0" smtClean="0"/>
              <a:t>الكلمات الجديدة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8928100" y="3060700"/>
            <a:ext cx="2387600" cy="1270000"/>
          </a:xfrm>
          <a:prstGeom prst="cloud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rgbClr val="FFFF00"/>
                </a:solidFill>
              </a:rPr>
              <a:t>ملاحظة هامة </a:t>
            </a:r>
          </a:p>
          <a:p>
            <a:pPr algn="ctr"/>
            <a:endParaRPr lang="en-US" dirty="0"/>
          </a:p>
        </p:txBody>
      </p:sp>
      <p:sp>
        <p:nvSpPr>
          <p:cNvPr id="7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ou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9950" y="1921669"/>
            <a:ext cx="2476500" cy="1847850"/>
          </a:xfrm>
        </p:spPr>
      </p:pic>
      <p:sp>
        <p:nvSpPr>
          <p:cNvPr id="5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black"/>
              </a:solidFill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7251700" y="365125"/>
            <a:ext cx="4102100" cy="1325563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KW" dirty="0" smtClean="0"/>
              <a:t>   نشاط منزلي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17504" y="2616200"/>
            <a:ext cx="5359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KW" sz="4000" dirty="0" smtClean="0"/>
              <a:t>* اطلب من المتعلمين إعادة استعمال أشياء موجودة بالمنزل. </a:t>
            </a:r>
            <a:endParaRPr lang="en-US" sz="4000" dirty="0"/>
          </a:p>
        </p:txBody>
      </p:sp>
      <p:pic>
        <p:nvPicPr>
          <p:cNvPr id="9" name="Picture 8" descr="تدوير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537" y="4135437"/>
            <a:ext cx="2143125" cy="2143125"/>
          </a:xfrm>
          <a:prstGeom prst="rect">
            <a:avLst/>
          </a:prstGeom>
        </p:spPr>
      </p:pic>
      <p:pic>
        <p:nvPicPr>
          <p:cNvPr id="10" name="Picture 9" descr="بيبس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0" y="4445000"/>
            <a:ext cx="297815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إطار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5" name="إطار 3"/>
          <p:cNvSpPr/>
          <p:nvPr/>
        </p:nvSpPr>
        <p:spPr>
          <a:xfrm>
            <a:off x="97808" y="95534"/>
            <a:ext cx="11994108" cy="6646460"/>
          </a:xfrm>
          <a:prstGeom prst="frame">
            <a:avLst>
              <a:gd name="adj1" fmla="val 153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6" name="إطار 3"/>
          <p:cNvSpPr/>
          <p:nvPr/>
        </p:nvSpPr>
        <p:spPr>
          <a:xfrm>
            <a:off x="222912" y="220638"/>
            <a:ext cx="11759822" cy="6425822"/>
          </a:xfrm>
          <a:prstGeom prst="frame">
            <a:avLst>
              <a:gd name="adj1" fmla="val 1531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7" name="إطار 3"/>
          <p:cNvSpPr/>
          <p:nvPr/>
        </p:nvSpPr>
        <p:spPr>
          <a:xfrm>
            <a:off x="332096" y="302526"/>
            <a:ext cx="11555104" cy="6234752"/>
          </a:xfrm>
          <a:prstGeom prst="frame">
            <a:avLst>
              <a:gd name="adj1" fmla="val 153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9500" y="1961634"/>
            <a:ext cx="8216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5400" b="1" dirty="0" smtClean="0"/>
              <a:t>أسأل الله العظيم رب العرش العظيم أن يأخذ بأيدينا إلى ما فيه خير البلاد والعباد.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641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4343" y="776374"/>
            <a:ext cx="7658022" cy="17774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ar-KW" sz="6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التذكير بقوانين ورشة التوطين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152" y="517276"/>
            <a:ext cx="3207492" cy="229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14" y="3700215"/>
            <a:ext cx="2352651" cy="227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tuvantamly.com.vn/wp-content/uploads/2015/05/tr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4976" y="3755721"/>
            <a:ext cx="3991006" cy="2215601"/>
          </a:xfrm>
          <a:prstGeom prst="rect">
            <a:avLst/>
          </a:prstGeom>
          <a:noFill/>
        </p:spPr>
      </p:pic>
      <p:sp>
        <p:nvSpPr>
          <p:cNvPr id="8" name="Rectangle 6"/>
          <p:cNvSpPr/>
          <p:nvPr/>
        </p:nvSpPr>
        <p:spPr>
          <a:xfrm>
            <a:off x="6096000" y="5554647"/>
            <a:ext cx="19078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مجموعة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9" name="Picture 2" descr="http://homepageone.s3.amazonaws.com/cms%2F20090326191837-story-writeLTE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324" y="3755721"/>
            <a:ext cx="4120975" cy="238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9"/>
          <p:cNvSpPr/>
          <p:nvPr/>
        </p:nvSpPr>
        <p:spPr>
          <a:xfrm>
            <a:off x="1236005" y="3281021"/>
            <a:ext cx="2899611" cy="58477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سجل تساؤلاتك </a:t>
            </a:r>
            <a:endParaRPr lang="ar-SA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89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45093" y="538401"/>
            <a:ext cx="71128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ar-KW" sz="6000" b="1" u="sng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الكفايات العامة لمادة العلوم:</a:t>
            </a:r>
            <a:endParaRPr lang="ar-EG" sz="6000" b="1" u="sng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089" y="3204070"/>
            <a:ext cx="1109484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ar-KW" sz="3600" b="1" dirty="0" smtClean="0">
                <a:latin typeface="AR BERKLEY" panose="02000000000000000000" pitchFamily="2" charset="0"/>
              </a:rPr>
              <a:t>2. </a:t>
            </a:r>
            <a:r>
              <a:rPr lang="ar-KW" sz="3600" b="1" dirty="0">
                <a:latin typeface="AR BERKLEY" panose="02000000000000000000" pitchFamily="2" charset="0"/>
              </a:rPr>
              <a:t>البحث عن الظواهر والعمليات والتغير في الكائنات الحية والأشياء غير الحية باستخدام الأدوات المناسبة والنماذج و المحاكاة و العروض.</a:t>
            </a:r>
            <a:endParaRPr lang="en-US" sz="3600" b="1" dirty="0">
              <a:latin typeface="AR BERKLE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89" y="1812077"/>
            <a:ext cx="1109484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ar-KW" sz="3600" b="1" dirty="0" smtClean="0">
                <a:latin typeface="AR BERKLEY" panose="02000000000000000000" pitchFamily="2" charset="0"/>
              </a:rPr>
              <a:t>1. </a:t>
            </a:r>
            <a:r>
              <a:rPr lang="ar-KW" sz="3600" b="1" dirty="0">
                <a:latin typeface="AR BERKLEY" panose="02000000000000000000" pitchFamily="2" charset="0"/>
              </a:rPr>
              <a:t>تفسير وتحليل الصفات والسلوك والظواهر والعمليات في </a:t>
            </a:r>
            <a:r>
              <a:rPr lang="ar-KW" sz="3600" b="1" dirty="0" smtClean="0">
                <a:latin typeface="AR BERKLEY" panose="02000000000000000000" pitchFamily="2" charset="0"/>
              </a:rPr>
              <a:t>الكائنات </a:t>
            </a:r>
            <a:r>
              <a:rPr lang="ar-KW" sz="3600" b="1" dirty="0">
                <a:latin typeface="AR BERKLEY" panose="02000000000000000000" pitchFamily="2" charset="0"/>
              </a:rPr>
              <a:t>الحية والأشياء غير الحية من خلال الملاحظة و التفسير الموجه.</a:t>
            </a:r>
            <a:endParaRPr lang="en-US" sz="3600" b="1" dirty="0">
              <a:latin typeface="AR BERKLEY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72" y="4628604"/>
            <a:ext cx="11094849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ar-KW" sz="3600" b="1" dirty="0">
                <a:latin typeface="AR BERKLEY" panose="02000000000000000000" pitchFamily="2" charset="0"/>
              </a:rPr>
              <a:t>3. الربط بين </a:t>
            </a:r>
            <a:r>
              <a:rPr lang="ar-KW" sz="3600" b="1" dirty="0" smtClean="0">
                <a:latin typeface="AR BERKLEY" panose="02000000000000000000" pitchFamily="2" charset="0"/>
              </a:rPr>
              <a:t>الأفكار العلمية والمحاولات مع العمليات التكنولوجية </a:t>
            </a:r>
          </a:p>
          <a:p>
            <a:pPr algn="just"/>
            <a:r>
              <a:rPr lang="ar-KW" sz="3600" b="1" dirty="0" smtClean="0">
                <a:latin typeface="AR BERKLEY" panose="02000000000000000000" pitchFamily="2" charset="0"/>
              </a:rPr>
              <a:t>و </a:t>
            </a:r>
            <a:r>
              <a:rPr lang="ar-KW" sz="3600" b="1" dirty="0">
                <a:latin typeface="AR BERKLEY" panose="02000000000000000000" pitchFamily="2" charset="0"/>
              </a:rPr>
              <a:t>المنتجات من أجل حماية ورفع و تعزيز واستدامة البيئة الطبيعية </a:t>
            </a:r>
            <a:endParaRPr lang="ar-KW" sz="3600" b="1" dirty="0" smtClean="0">
              <a:latin typeface="AR BERKLEY" panose="02000000000000000000" pitchFamily="2" charset="0"/>
            </a:endParaRPr>
          </a:p>
          <a:p>
            <a:pPr algn="just"/>
            <a:r>
              <a:rPr lang="ar-KW" sz="3600" b="1" dirty="0" smtClean="0">
                <a:latin typeface="AR BERKLEY" panose="02000000000000000000" pitchFamily="2" charset="0"/>
              </a:rPr>
              <a:t>و المجتمعية.</a:t>
            </a:r>
            <a:endParaRPr lang="en-US" sz="3600" b="1" dirty="0">
              <a:latin typeface="AR BERKLEY" panose="02000000000000000000" pitchFamily="2" charset="0"/>
            </a:endParaRPr>
          </a:p>
        </p:txBody>
      </p:sp>
      <p:sp>
        <p:nvSpPr>
          <p:cNvPr id="13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090" y="3204070"/>
            <a:ext cx="11094848" cy="1200329"/>
          </a:xfrm>
          <a:prstGeom prst="rect">
            <a:avLst/>
          </a:prstGeom>
          <a:noFill/>
          <a:ln w="762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5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92361"/>
              </p:ext>
            </p:extLst>
          </p:nvPr>
        </p:nvGraphicFramePr>
        <p:xfrm>
          <a:off x="613611" y="120315"/>
          <a:ext cx="10912641" cy="6627038"/>
        </p:xfrm>
        <a:graphic>
          <a:graphicData uri="http://schemas.openxmlformats.org/drawingml/2006/table">
            <a:tbl>
              <a:tblPr rtl="1" firstRow="1" firstCol="1" bandRow="1"/>
              <a:tblGrid>
                <a:gridCol w="8127516"/>
                <a:gridCol w="2785125"/>
              </a:tblGrid>
              <a:tr h="332452"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الفصل الدراسي الثاني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45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الكفايات الخاصة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عدد الحصص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3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2-2 ملاحظة وتصميم نماذج ,وتفسير وجود وغياب الضوء على حدوث النهار والليل والظلال .</a:t>
                      </a:r>
                      <a:r>
                        <a:rPr lang="ar-KW" sz="3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3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KW" sz="1200" b="1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2-4 </a:t>
                      </a:r>
                      <a:r>
                        <a:rPr lang="ar-KW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تقدير الاجراءات التي لا بد من اتخاذها لحماية أنفسنا من الشمس واستخدام إعادة التدوير للمحافظة على البيئة.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2-5 التعبير عن العلوم من حولنا من خلال استخدام المعرفة والمهارات المكتسبة خلال تعلم المواد الدراسية الأخرى.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32452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3-1 إدراك وتصنيف منتجات التكنولوجيا في متاجر الحي السكني الخاص به.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3-3 تكوين الممارسات الآمنة والاستخدام المناسب للتكنولوجيا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9973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3-4 التعبير عن طرق ربط العلوم والتكنولوجيا حولنا باستخدام المعرفة والمهارات المكتسبة خلال تعلم المواد الدراسية.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664903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2-3 توضيح خصائص وطرق استخدام التكنولوجيا المعرفة في الحي السكني.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32452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مجموع عدد الحصص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KW" sz="12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651711" y="1739900"/>
            <a:ext cx="10912642" cy="6985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0310" y="821655"/>
            <a:ext cx="10515600" cy="1765133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ar-KW" dirty="0" smtClean="0"/>
              <a:t/>
            </a:r>
            <a:br>
              <a:rPr lang="ar-KW" dirty="0" smtClean="0"/>
            </a:br>
            <a:r>
              <a:rPr lang="ar-KW" dirty="0"/>
              <a:t> </a:t>
            </a:r>
            <a:r>
              <a:rPr lang="ar-KW" dirty="0" smtClean="0"/>
              <a:t>             </a:t>
            </a:r>
            <a:br>
              <a:rPr lang="ar-KW" dirty="0" smtClean="0"/>
            </a:br>
            <a:r>
              <a:rPr lang="ar-KW" dirty="0"/>
              <a:t> </a:t>
            </a:r>
            <a:r>
              <a:rPr lang="ar-KW" dirty="0" smtClean="0"/>
              <a:t>                      </a:t>
            </a:r>
            <a:br>
              <a:rPr lang="ar-KW" dirty="0" smtClean="0"/>
            </a:br>
            <a:r>
              <a:rPr lang="ar-KW" sz="4000" b="1" dirty="0" smtClean="0"/>
              <a:t>                                 </a:t>
            </a:r>
            <a:r>
              <a:rPr lang="ar-KW" sz="3100" b="1" dirty="0" smtClean="0">
                <a:solidFill>
                  <a:srgbClr val="FF0000"/>
                </a:solidFill>
              </a:rPr>
              <a:t>عنوان الكفاية الخاصة </a:t>
            </a:r>
            <a:r>
              <a:rPr lang="ar-KW" sz="3100" b="1" dirty="0" smtClean="0"/>
              <a:t/>
            </a:r>
            <a:br>
              <a:rPr lang="ar-KW" sz="3100" b="1" dirty="0" smtClean="0"/>
            </a:br>
            <a:r>
              <a:rPr lang="ar-KW" sz="3100" b="1" dirty="0" smtClean="0"/>
              <a:t> </a:t>
            </a:r>
            <a:r>
              <a:rPr lang="ar-KW" sz="3100" b="1" dirty="0" smtClean="0">
                <a:solidFill>
                  <a:srgbClr val="FF0000"/>
                </a:solidFill>
              </a:rPr>
              <a:t>(2-4 ) </a:t>
            </a:r>
            <a:r>
              <a:rPr lang="ar-KW" sz="3600" b="1" dirty="0" smtClean="0">
                <a:latin typeface="Calibri"/>
                <a:ea typeface="Calibri"/>
                <a:cs typeface="Arial"/>
              </a:rPr>
              <a:t>تقدير الإجراءات التي لا بد من اتخاذها لحماية أنفسنا من الشمس واستخدام إعادة التدوير للمحافظة على البيئة</a:t>
            </a:r>
            <a:r>
              <a:rPr lang="ar-KW" b="1" dirty="0" smtClean="0">
                <a:latin typeface="Calibri"/>
                <a:ea typeface="Calibri"/>
                <a:cs typeface="Arial"/>
              </a:rPr>
              <a:t>.</a:t>
            </a:r>
            <a:r>
              <a:rPr lang="en-US" dirty="0" smtClean="0">
                <a:latin typeface="Times New Roman"/>
                <a:ea typeface="Times New Roman"/>
                <a:cs typeface="Arial"/>
              </a:rPr>
              <a:t/>
            </a:r>
            <a:br>
              <a:rPr lang="en-US" dirty="0" smtClean="0">
                <a:latin typeface="Times New Roman"/>
                <a:ea typeface="Times New Roman"/>
                <a:cs typeface="Arial"/>
              </a:rPr>
            </a:br>
            <a:r>
              <a:rPr lang="ar-KW" dirty="0" smtClean="0"/>
              <a:t/>
            </a:r>
            <a:br>
              <a:rPr lang="ar-KW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5" name="عنوان 1"/>
          <p:cNvSpPr>
            <a:spLocks noGrp="1"/>
          </p:cNvSpPr>
          <p:nvPr>
            <p:ph sz="half" idx="2"/>
          </p:nvPr>
        </p:nvSpPr>
        <p:spPr>
          <a:xfrm>
            <a:off x="1016000" y="4559968"/>
            <a:ext cx="10160000" cy="1612232"/>
          </a:xfr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ar-KW" sz="4400" dirty="0">
                <a:ln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ar-KW" sz="4400" dirty="0" smtClean="0">
                <a:ln>
                  <a:solidFill>
                    <a:schemeClr val="tx1"/>
                  </a:solidFill>
                  <a:prstDash val="solid"/>
                </a:ln>
              </a:rPr>
              <a:t>              </a:t>
            </a:r>
            <a:r>
              <a:rPr lang="ar-KW" sz="4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قوالب</a:t>
            </a:r>
            <a:r>
              <a:rPr lang="ar-SA" sz="4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4400" b="1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التعلم النشط </a:t>
            </a:r>
            <a:r>
              <a:rPr lang="ar-KW" sz="4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المقترحة </a:t>
            </a:r>
            <a:r>
              <a:rPr lang="ar-SA" sz="4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ar-KW" sz="4400" b="1" dirty="0" smtClean="0">
              <a:ln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KW" sz="4400" dirty="0" smtClean="0">
                <a:ln>
                  <a:solidFill>
                    <a:schemeClr val="tx1"/>
                  </a:solidFill>
                  <a:prstDash val="solid"/>
                </a:ln>
              </a:rPr>
              <a:t>نشاط تمثيلي – عمل جماعي تعاوني – لعب الأدوار</a:t>
            </a:r>
            <a:endParaRPr lang="en-US" sz="4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96089" y="2875547"/>
            <a:ext cx="10599821" cy="1407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معيار المنهج :- </a:t>
            </a:r>
            <a:r>
              <a:rPr lang="ar-KW" sz="3200" b="1" dirty="0" smtClean="0">
                <a:solidFill>
                  <a:schemeClr val="tx1"/>
                </a:solidFill>
              </a:rPr>
              <a:t>يحدد من خلال التمثيل أو الرسم طرق ضمان بيئة نظيفة مثل التجميع الدقيق / التخلص من الفضلات ومن خلال إعادة تدوير المادة  والاحتياطات من ظاهرتي الشمس والظلال.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2211" y="365125"/>
            <a:ext cx="10824409" cy="1325563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rgbClr val="660066"/>
            </a:solidFill>
          </a:ln>
        </p:spPr>
        <p:txBody>
          <a:bodyPr/>
          <a:lstStyle/>
          <a:p>
            <a:r>
              <a:rPr lang="ar-KW" b="1" dirty="0" smtClean="0"/>
              <a:t>الدروس المتضمنة للكفاية الخاصة:-</a:t>
            </a:r>
            <a:endParaRPr lang="en-US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75246" y="1842001"/>
            <a:ext cx="5181600" cy="4563143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660066"/>
            </a:solidFill>
          </a:ln>
        </p:spPr>
        <p:txBody>
          <a:bodyPr/>
          <a:lstStyle/>
          <a:p>
            <a:r>
              <a:rPr lang="ar-KW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كيف تحمي نفسك من أشعة الشمس؟</a:t>
            </a:r>
          </a:p>
          <a:p>
            <a:r>
              <a:rPr lang="ar-KW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ماالموارد التي يمكن استخراجها من الأرض؟</a:t>
            </a:r>
          </a:p>
          <a:p>
            <a:r>
              <a:rPr lang="ar-KW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كيف تحافظ على نظافة البيئة من حولك ؟</a:t>
            </a:r>
          </a:p>
          <a:p>
            <a:r>
              <a:rPr lang="ar-KW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ماالذي يمكن إعادة استعماله ؟</a:t>
            </a:r>
          </a:p>
          <a:p>
            <a:r>
              <a:rPr lang="ar-KW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ماالذي يمكن إعادة تدويره ؟</a:t>
            </a:r>
          </a:p>
        </p:txBody>
      </p:sp>
      <p:sp>
        <p:nvSpPr>
          <p:cNvPr id="6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7" name="مستطيل 5"/>
          <p:cNvSpPr/>
          <p:nvPr/>
        </p:nvSpPr>
        <p:spPr>
          <a:xfrm>
            <a:off x="7251699" y="4229100"/>
            <a:ext cx="4350753" cy="584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770" name="AutoShape 2" descr="نتيجة بحث الصور عن اعادة تدوي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نتيجة بحث الصور عن اعادة تدوي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recy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411412"/>
            <a:ext cx="3718317" cy="35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KW" b="1" dirty="0" smtClean="0">
                <a:solidFill>
                  <a:schemeClr val="accent1">
                    <a:lumMod val="75000"/>
                  </a:schemeClr>
                </a:solidFill>
              </a:rPr>
              <a:t>المفاهيم العلمية المتضمنة في الكفاية الخاصة :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KW" b="1" dirty="0" smtClean="0"/>
              <a:t>1- يمكن إعادة تدوير الأشياء لصنع مواد جديدة 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إطار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3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927100" y="1003300"/>
            <a:ext cx="4229100" cy="16891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accent1">
                    <a:lumMod val="75000"/>
                  </a:schemeClr>
                </a:solidFill>
              </a:rPr>
              <a:t>الحصة : 5 من 5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" name="Picture 6" descr="قواطي.jpg"/>
          <p:cNvPicPr>
            <a:picLocks noChangeAspect="1"/>
          </p:cNvPicPr>
          <p:nvPr/>
        </p:nvPicPr>
        <p:blipFill>
          <a:blip r:embed="rId2"/>
          <a:srcRect b="9450"/>
          <a:stretch>
            <a:fillRect/>
          </a:stretch>
        </p:blipFill>
        <p:spPr>
          <a:xfrm>
            <a:off x="4114800" y="3673475"/>
            <a:ext cx="3708400" cy="197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5763</TotalTime>
  <Words>928</Words>
  <Application>Microsoft Office PowerPoint</Application>
  <PresentationFormat>Custom</PresentationFormat>
  <Paragraphs>165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نسق Office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عنوان الكفاية الخاصة   (2-4 ) تقدير الإجراءات التي لا بد من اتخاذها لحماية أنفسنا من الشمس واستخدام إعادة التدوير للمحافظة على البيئة.    </vt:lpstr>
      <vt:lpstr>الدروس المتضمنة للكفاية الخاصة:-</vt:lpstr>
      <vt:lpstr>PowerPoint Presentation</vt:lpstr>
      <vt:lpstr>PowerPoint Presentation</vt:lpstr>
      <vt:lpstr>PowerPoint Presentation</vt:lpstr>
      <vt:lpstr> عنوان الدرس:- ماالذي يمكن إعادة تدويره؟</vt:lpstr>
      <vt:lpstr> نشاط تحفيزي (1)</vt:lpstr>
      <vt:lpstr> نشاط (1)</vt:lpstr>
      <vt:lpstr>PowerPoint Presentation</vt:lpstr>
      <vt:lpstr> نشاط (2)؟</vt:lpstr>
      <vt:lpstr>PowerPoint Presentation</vt:lpstr>
      <vt:lpstr>يوفر المعلم الأدوات اللازمة للنشاط العملي ويدع المتعلمين يعملون ضمن مجموعات صغيرة ويناقش كل مجموعة ماذا عملت ؟</vt:lpstr>
      <vt:lpstr>PowerPoint Presentation</vt:lpstr>
      <vt:lpstr>PowerPoint Presentation</vt:lpstr>
      <vt:lpstr> مناقشة كيفية تطبيق (نشاط جماعي تعاوني)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مناقشة كيفية تطبيق (نشاط ضمن مجموعات صغيرة) </vt:lpstr>
      <vt:lpstr>التذكير بالقيم الشخصية والأمن والسلامة </vt:lpstr>
      <vt:lpstr>التذكير بالقيم الشخصية والأمن والسلامة </vt:lpstr>
      <vt:lpstr> الكلمات الجديدة</vt:lpstr>
      <vt:lpstr>   نشاط منزلي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Masouma Khalifa</dc:creator>
  <cp:lastModifiedBy>lenovo</cp:lastModifiedBy>
  <cp:revision>497</cp:revision>
  <cp:lastPrinted>2016-10-04T19:06:04Z</cp:lastPrinted>
  <dcterms:created xsi:type="dcterms:W3CDTF">2015-06-01T05:19:50Z</dcterms:created>
  <dcterms:modified xsi:type="dcterms:W3CDTF">2017-02-09T18:59:47Z</dcterms:modified>
</cp:coreProperties>
</file>