
<file path=[Content_Types].xml><?xml version="1.0" encoding="utf-8"?>
<Types xmlns="http://schemas.openxmlformats.org/package/2006/content-types">
  <Default Extension="png" ContentType="image/png"/>
  <Default Extension="jpeg" ContentType="image/jpeg"/>
  <Default Extension="mov" ContentType="video/unknown"/>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6" r:id="rId2"/>
    <p:sldId id="307" r:id="rId3"/>
    <p:sldId id="308" r:id="rId4"/>
    <p:sldId id="309" r:id="rId5"/>
    <p:sldId id="310" r:id="rId6"/>
    <p:sldId id="312" r:id="rId7"/>
    <p:sldId id="324" r:id="rId8"/>
    <p:sldId id="313" r:id="rId9"/>
    <p:sldId id="314" r:id="rId10"/>
    <p:sldId id="315" r:id="rId11"/>
    <p:sldId id="325" r:id="rId12"/>
    <p:sldId id="329" r:id="rId13"/>
    <p:sldId id="330" r:id="rId14"/>
    <p:sldId id="328" r:id="rId15"/>
    <p:sldId id="338" r:id="rId16"/>
    <p:sldId id="326" r:id="rId17"/>
    <p:sldId id="331" r:id="rId18"/>
    <p:sldId id="332" r:id="rId19"/>
    <p:sldId id="333" r:id="rId20"/>
    <p:sldId id="334" r:id="rId21"/>
    <p:sldId id="335" r:id="rId22"/>
    <p:sldId id="336" r:id="rId23"/>
    <p:sldId id="337" r:id="rId24"/>
    <p:sldId id="327" r:id="rId25"/>
    <p:sldId id="256" r:id="rId26"/>
    <p:sldId id="267" r:id="rId27"/>
    <p:sldId id="302" r:id="rId28"/>
    <p:sldId id="257" r:id="rId29"/>
    <p:sldId id="259" r:id="rId30"/>
    <p:sldId id="277" r:id="rId31"/>
    <p:sldId id="303" r:id="rId32"/>
    <p:sldId id="261" r:id="rId33"/>
    <p:sldId id="304" r:id="rId34"/>
    <p:sldId id="305" r:id="rId35"/>
    <p:sldId id="263" r:id="rId36"/>
    <p:sldId id="316" r:id="rId37"/>
    <p:sldId id="284" r:id="rId38"/>
    <p:sldId id="321" r:id="rId39"/>
    <p:sldId id="317" r:id="rId40"/>
    <p:sldId id="318" r:id="rId41"/>
    <p:sldId id="319" r:id="rId42"/>
    <p:sldId id="320" r:id="rId43"/>
    <p:sldId id="28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97FFFF"/>
    <a:srgbClr val="CCFFFF"/>
    <a:srgbClr val="8FFFFF"/>
    <a:srgbClr val="FFCDFF"/>
    <a:srgbClr val="FFFF99"/>
    <a:srgbClr val="33CC33"/>
    <a:srgbClr val="CC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8" autoAdjust="0"/>
    <p:restoredTop sz="94660"/>
  </p:normalViewPr>
  <p:slideViewPr>
    <p:cSldViewPr>
      <p:cViewPr>
        <p:scale>
          <a:sx n="80" d="100"/>
          <a:sy n="80" d="100"/>
        </p:scale>
        <p:origin x="-106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7FFEA7E3-807E-4E6E-A67B-8DC0D625354B}" type="datetimeFigureOut">
              <a:rPr lang="en-US" smtClean="0"/>
              <a:pPr/>
              <a:t>2/18/2017</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E7C119F6-D411-4587-B2D1-9334F1227528}" type="slidenum">
              <a:rPr lang="en-US" smtClean="0"/>
              <a:pPr/>
              <a:t>‹#›</a:t>
            </a:fld>
            <a:endParaRPr lang="en-US" dirty="0"/>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FFEA7E3-807E-4E6E-A67B-8DC0D625354B}" type="datetimeFigureOut">
              <a:rPr lang="en-US" smtClean="0"/>
              <a:pPr/>
              <a:t>2/18/2017</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E7C119F6-D411-4587-B2D1-9334F1227528}" type="slidenum">
              <a:rPr lang="en-US" smtClean="0"/>
              <a:pPr/>
              <a:t>‹#›</a:t>
            </a:fld>
            <a:endParaRPr lang="en-US" dirty="0"/>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FFEA7E3-807E-4E6E-A67B-8DC0D625354B}" type="datetimeFigureOut">
              <a:rPr lang="en-US" smtClean="0"/>
              <a:pPr/>
              <a:t>2/18/2017</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E7C119F6-D411-4587-B2D1-9334F1227528}" type="slidenum">
              <a:rPr lang="en-US" smtClean="0"/>
              <a:pPr/>
              <a:t>‹#›</a:t>
            </a:fld>
            <a:endParaRPr lang="en-US" dirty="0"/>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عنوان، ومحتوى،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4475"/>
            <a:ext cx="8385175" cy="1431925"/>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905000"/>
            <a:ext cx="3927475" cy="41910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quarter" idx="2"/>
          </p:nvPr>
        </p:nvSpPr>
        <p:spPr>
          <a:xfrm>
            <a:off x="4918075" y="1905000"/>
            <a:ext cx="3927475" cy="20193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محتوى 4"/>
          <p:cNvSpPr>
            <a:spLocks noGrp="1"/>
          </p:cNvSpPr>
          <p:nvPr>
            <p:ph sz="quarter" idx="3"/>
          </p:nvPr>
        </p:nvSpPr>
        <p:spPr>
          <a:xfrm>
            <a:off x="4918075" y="4076700"/>
            <a:ext cx="3927475" cy="20193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fld id="{D8600045-E8B1-47A1-A408-B5669E130EAB}" type="slidenum">
              <a:rPr lang="en-US" altLang="ar-KW"/>
              <a:pPr/>
              <a:t>‹#›</a:t>
            </a:fld>
            <a:endParaRPr lang="en-US" altLang="ar-KW"/>
          </a:p>
        </p:txBody>
      </p:sp>
    </p:spTree>
    <p:extLst>
      <p:ext uri="{BB962C8B-B14F-4D97-AF65-F5344CB8AC3E}">
        <p14:creationId xmlns:p14="http://schemas.microsoft.com/office/powerpoint/2010/main" val="391506853"/>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4475"/>
            <a:ext cx="8385175" cy="1431925"/>
          </a:xfrm>
        </p:spPr>
        <p:txBody>
          <a:bodyPr/>
          <a:lstStyle/>
          <a:p>
            <a:r>
              <a:rPr lang="ar-SA"/>
              <a:t>انقر لتحرير نمط العنوان الرئيسي</a:t>
            </a:r>
            <a:endParaRPr lang="en-US"/>
          </a:p>
        </p:txBody>
      </p:sp>
      <p:sp>
        <p:nvSpPr>
          <p:cNvPr id="3" name="عنصر نائب للنص 2"/>
          <p:cNvSpPr>
            <a:spLocks noGrp="1"/>
          </p:cNvSpPr>
          <p:nvPr>
            <p:ph type="body" sz="half" idx="1"/>
          </p:nvPr>
        </p:nvSpPr>
        <p:spPr>
          <a:xfrm>
            <a:off x="838200" y="1905000"/>
            <a:ext cx="3927475" cy="41910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918075" y="1905000"/>
            <a:ext cx="3927475" cy="41910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3BC4FA3-C91B-45A9-8A3A-6055F59AF8B8}" type="slidenum">
              <a:rPr lang="en-US" altLang="ar-KW"/>
              <a:pPr/>
              <a:t>‹#›</a:t>
            </a:fld>
            <a:endParaRPr lang="en-US" altLang="ar-KW"/>
          </a:p>
        </p:txBody>
      </p:sp>
    </p:spTree>
    <p:extLst>
      <p:ext uri="{BB962C8B-B14F-4D97-AF65-F5344CB8AC3E}">
        <p14:creationId xmlns:p14="http://schemas.microsoft.com/office/powerpoint/2010/main" val="2796639814"/>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FFEA7E3-807E-4E6E-A67B-8DC0D625354B}" type="datetimeFigureOut">
              <a:rPr lang="en-US" smtClean="0"/>
              <a:pPr/>
              <a:t>2/18/2017</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E7C119F6-D411-4587-B2D1-9334F1227528}" type="slidenum">
              <a:rPr lang="en-US" smtClean="0"/>
              <a:pPr/>
              <a:t>‹#›</a:t>
            </a:fld>
            <a:endParaRPr lang="en-US" dirty="0"/>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FFEA7E3-807E-4E6E-A67B-8DC0D625354B}" type="datetimeFigureOut">
              <a:rPr lang="en-US" smtClean="0"/>
              <a:pPr/>
              <a:t>2/18/2017</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E7C119F6-D411-4587-B2D1-9334F1227528}" type="slidenum">
              <a:rPr lang="en-US" smtClean="0"/>
              <a:pPr/>
              <a:t>‹#›</a:t>
            </a:fld>
            <a:endParaRPr lang="en-US" dirty="0"/>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7FFEA7E3-807E-4E6E-A67B-8DC0D625354B}" type="datetimeFigureOut">
              <a:rPr lang="en-US" smtClean="0"/>
              <a:pPr/>
              <a:t>2/18/2017</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E7C119F6-D411-4587-B2D1-9334F1227528}" type="slidenum">
              <a:rPr lang="en-US" smtClean="0"/>
              <a:pPr/>
              <a:t>‹#›</a:t>
            </a:fld>
            <a:endParaRPr lang="en-US" dirty="0"/>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7FFEA7E3-807E-4E6E-A67B-8DC0D625354B}" type="datetimeFigureOut">
              <a:rPr lang="en-US" smtClean="0"/>
              <a:pPr/>
              <a:t>2/18/2017</a:t>
            </a:fld>
            <a:endParaRPr lang="en-US" dirty="0"/>
          </a:p>
        </p:txBody>
      </p:sp>
      <p:sp>
        <p:nvSpPr>
          <p:cNvPr id="8" name="عنصر نائب للتذييل 7"/>
          <p:cNvSpPr>
            <a:spLocks noGrp="1"/>
          </p:cNvSpPr>
          <p:nvPr>
            <p:ph type="ftr" sz="quarter" idx="11"/>
          </p:nvPr>
        </p:nvSpPr>
        <p:spPr/>
        <p:txBody>
          <a:bodyPr/>
          <a:lstStyle/>
          <a:p>
            <a:endParaRPr lang="en-US" dirty="0"/>
          </a:p>
        </p:txBody>
      </p:sp>
      <p:sp>
        <p:nvSpPr>
          <p:cNvPr id="9" name="عنصر نائب لرقم الشريحة 8"/>
          <p:cNvSpPr>
            <a:spLocks noGrp="1"/>
          </p:cNvSpPr>
          <p:nvPr>
            <p:ph type="sldNum" sz="quarter" idx="12"/>
          </p:nvPr>
        </p:nvSpPr>
        <p:spPr/>
        <p:txBody>
          <a:bodyPr/>
          <a:lstStyle/>
          <a:p>
            <a:fld id="{E7C119F6-D411-4587-B2D1-9334F1227528}" type="slidenum">
              <a:rPr lang="en-US" smtClean="0"/>
              <a:pPr/>
              <a:t>‹#›</a:t>
            </a:fld>
            <a:endParaRPr lang="en-US" dirty="0"/>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FFEA7E3-807E-4E6E-A67B-8DC0D625354B}" type="datetimeFigureOut">
              <a:rPr lang="en-US" smtClean="0"/>
              <a:pPr/>
              <a:t>2/18/2017</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E7C119F6-D411-4587-B2D1-9334F1227528}" type="slidenum">
              <a:rPr lang="en-US" smtClean="0"/>
              <a:pPr/>
              <a:t>‹#›</a:t>
            </a:fld>
            <a:endParaRPr lang="en-US" dirty="0"/>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FFEA7E3-807E-4E6E-A67B-8DC0D625354B}" type="datetimeFigureOut">
              <a:rPr lang="en-US" smtClean="0"/>
              <a:pPr/>
              <a:t>2/18/2017</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E7C119F6-D411-4587-B2D1-9334F1227528}" type="slidenum">
              <a:rPr lang="en-US" smtClean="0"/>
              <a:pPr/>
              <a:t>‹#›</a:t>
            </a:fld>
            <a:endParaRPr lang="en-US" dirty="0"/>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FFEA7E3-807E-4E6E-A67B-8DC0D625354B}" type="datetimeFigureOut">
              <a:rPr lang="en-US" smtClean="0"/>
              <a:pPr/>
              <a:t>2/18/2017</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E7C119F6-D411-4587-B2D1-9334F1227528}" type="slidenum">
              <a:rPr lang="en-US" smtClean="0"/>
              <a:pPr/>
              <a:t>‹#›</a:t>
            </a:fld>
            <a:endParaRPr lang="en-US" dirty="0"/>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FFEA7E3-807E-4E6E-A67B-8DC0D625354B}" type="datetimeFigureOut">
              <a:rPr lang="en-US" smtClean="0"/>
              <a:pPr/>
              <a:t>2/18/2017</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E7C119F6-D411-4587-B2D1-9334F1227528}" type="slidenum">
              <a:rPr lang="en-US" smtClean="0"/>
              <a:pPr/>
              <a:t>‹#›</a:t>
            </a:fld>
            <a:endParaRPr lang="en-US" dirty="0"/>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FFEA7E3-807E-4E6E-A67B-8DC0D625354B}" type="datetimeFigureOut">
              <a:rPr lang="en-US" smtClean="0"/>
              <a:pPr/>
              <a:t>2/18/2017</a:t>
            </a:fld>
            <a:endParaRPr lang="en-US"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7C119F6-D411-4587-B2D1-9334F12275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p:wedg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slide" Target="slide35.xml"/><Relationship Id="rId1" Type="http://schemas.openxmlformats.org/officeDocument/2006/relationships/slideLayout" Target="../slideLayouts/slideLayout12.xml"/><Relationship Id="rId5" Type="http://schemas.openxmlformats.org/officeDocument/2006/relationships/image" Target="../media/image31.gif"/><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3.jpeg"/><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OV"/><Relationship Id="rId1" Type="http://schemas.microsoft.com/office/2007/relationships/media" Target="../media/media2.MOV"/><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004049" y="957037"/>
            <a:ext cx="4120311" cy="1569660"/>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KW" sz="2400" b="1" spc="50" dirty="0">
                <a:ln w="11430"/>
                <a:solidFill>
                  <a:schemeClr val="accent1">
                    <a:lumMod val="50000"/>
                  </a:schemeClr>
                </a:solidFill>
                <a:effectLst>
                  <a:outerShdw blurRad="76200" dist="50800" dir="5400000" algn="tl" rotWithShape="0">
                    <a:srgbClr val="000000">
                      <a:alpha val="65000"/>
                    </a:srgbClr>
                  </a:outerShdw>
                </a:effectLst>
              </a:rPr>
              <a:t>وزارة التربية</a:t>
            </a:r>
          </a:p>
          <a:p>
            <a:pPr algn="ctr"/>
            <a:r>
              <a:rPr lang="ar-KW" sz="2400" b="1" spc="50" dirty="0">
                <a:ln w="11430"/>
                <a:solidFill>
                  <a:schemeClr val="accent1">
                    <a:lumMod val="50000"/>
                  </a:schemeClr>
                </a:solidFill>
                <a:effectLst>
                  <a:outerShdw blurRad="76200" dist="50800" dir="5400000" algn="tl" rotWithShape="0">
                    <a:srgbClr val="000000">
                      <a:alpha val="65000"/>
                    </a:srgbClr>
                  </a:outerShdw>
                </a:effectLst>
              </a:rPr>
              <a:t>التوجيه الفني العام للعلوم</a:t>
            </a:r>
          </a:p>
          <a:p>
            <a:pPr algn="ctr"/>
            <a:r>
              <a:rPr lang="ar-KW" sz="2400" b="1" spc="50" dirty="0">
                <a:ln w="11430"/>
                <a:solidFill>
                  <a:schemeClr val="accent1">
                    <a:lumMod val="50000"/>
                  </a:schemeClr>
                </a:solidFill>
                <a:effectLst>
                  <a:outerShdw blurRad="76200" dist="50800" dir="5400000" algn="tl" rotWithShape="0">
                    <a:srgbClr val="000000">
                      <a:alpha val="65000"/>
                    </a:srgbClr>
                  </a:outerShdw>
                </a:effectLst>
              </a:rPr>
              <a:t>اللجنة الفنية المشتركة للمرحلة الابتدائية</a:t>
            </a:r>
          </a:p>
        </p:txBody>
      </p:sp>
      <p:sp>
        <p:nvSpPr>
          <p:cNvPr id="7" name="مستطيل 6"/>
          <p:cNvSpPr/>
          <p:nvPr/>
        </p:nvSpPr>
        <p:spPr>
          <a:xfrm>
            <a:off x="835791" y="2780929"/>
            <a:ext cx="7416824" cy="2062103"/>
          </a:xfrm>
          <a:prstGeom prst="rect">
            <a:avLst/>
          </a:prstGeom>
          <a:solidFill>
            <a:srgbClr val="8FFFFF"/>
          </a:solidFill>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KW" sz="3200" b="1" dirty="0">
                <a:ln w="6600">
                  <a:solidFill>
                    <a:schemeClr val="accent2"/>
                  </a:solidFill>
                  <a:prstDash val="solid"/>
                </a:ln>
                <a:solidFill>
                  <a:srgbClr val="C00000"/>
                </a:solidFill>
                <a:effectLst>
                  <a:outerShdw dist="38100" dir="2700000" algn="tl" rotWithShape="0">
                    <a:schemeClr val="accent2"/>
                  </a:outerShdw>
                </a:effectLst>
              </a:rPr>
              <a:t>خطة توطين التدريب للمنهج الوطني القائم على الكفايات </a:t>
            </a:r>
          </a:p>
          <a:p>
            <a:pPr algn="ctr"/>
            <a:r>
              <a:rPr lang="ar-KW" sz="3200" b="1" dirty="0">
                <a:ln w="0"/>
                <a:solidFill>
                  <a:schemeClr val="tx1"/>
                </a:solidFill>
                <a:effectLst>
                  <a:outerShdw blurRad="38100" dist="19050" dir="2700000" algn="tl" rotWithShape="0">
                    <a:schemeClr val="dk1">
                      <a:alpha val="40000"/>
                    </a:schemeClr>
                  </a:outerShdw>
                </a:effectLst>
              </a:rPr>
              <a:t>الأسبوع </a:t>
            </a:r>
            <a:r>
              <a:rPr lang="ar-SA" sz="3200" b="1" dirty="0" smtClean="0">
                <a:ln w="0"/>
                <a:solidFill>
                  <a:schemeClr val="tx1"/>
                </a:solidFill>
                <a:effectLst>
                  <a:outerShdw blurRad="38100" dist="19050" dir="2700000" algn="tl" rotWithShape="0">
                    <a:schemeClr val="dk1">
                      <a:alpha val="40000"/>
                    </a:schemeClr>
                  </a:outerShdw>
                </a:effectLst>
              </a:rPr>
              <a:t>ال</a:t>
            </a:r>
            <a:r>
              <a:rPr lang="ar-KW" sz="3200" b="1" dirty="0" smtClean="0">
                <a:ln w="0"/>
                <a:solidFill>
                  <a:schemeClr val="tx1"/>
                </a:solidFill>
                <a:effectLst>
                  <a:outerShdw blurRad="38100" dist="19050" dir="2700000" algn="tl" rotWithShape="0">
                    <a:schemeClr val="dk1">
                      <a:alpha val="40000"/>
                    </a:schemeClr>
                  </a:outerShdw>
                </a:effectLst>
              </a:rPr>
              <a:t>تاسع </a:t>
            </a:r>
            <a:r>
              <a:rPr lang="ar-KW" sz="3200" b="1" dirty="0">
                <a:ln w="0"/>
                <a:solidFill>
                  <a:schemeClr val="tx1"/>
                </a:solidFill>
                <a:effectLst>
                  <a:outerShdw blurRad="38100" dist="19050" dir="2700000" algn="tl" rotWithShape="0">
                    <a:schemeClr val="dk1">
                      <a:alpha val="40000"/>
                    </a:schemeClr>
                  </a:outerShdw>
                </a:effectLst>
              </a:rPr>
              <a:t>للصف الثاني الابتدائي </a:t>
            </a:r>
          </a:p>
          <a:p>
            <a:pPr algn="ctr"/>
            <a:r>
              <a:rPr lang="ar-KW" sz="3200" b="1" dirty="0">
                <a:ln w="0"/>
                <a:solidFill>
                  <a:schemeClr val="tx1"/>
                </a:solidFill>
                <a:effectLst>
                  <a:outerShdw blurRad="38100" dist="19050" dir="2700000" algn="tl" rotWithShape="0">
                    <a:schemeClr val="dk1">
                      <a:alpha val="40000"/>
                    </a:schemeClr>
                  </a:outerShdw>
                </a:effectLst>
              </a:rPr>
              <a:t>الفصل الدراسي الثاني العام الدراسي 2016-2017</a:t>
            </a:r>
            <a:endParaRPr lang="ar-SA" sz="3200" b="1" dirty="0">
              <a:ln w="0"/>
              <a:solidFill>
                <a:schemeClr val="tx1"/>
              </a:solidFill>
              <a:effectLst>
                <a:outerShdw blurRad="38100" dist="19050" dir="2700000" algn="tl" rotWithShape="0">
                  <a:schemeClr val="dk1">
                    <a:alpha val="40000"/>
                  </a:schemeClr>
                </a:outerShdw>
              </a:effectLst>
            </a:endParaRPr>
          </a:p>
        </p:txBody>
      </p:sp>
      <p:pic>
        <p:nvPicPr>
          <p:cNvPr id="5122" name="Picture 2" descr="C:\صور\خلفيات 2010\تزيين\k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2940" y="128363"/>
            <a:ext cx="557213" cy="828675"/>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p:cNvSpPr/>
          <p:nvPr/>
        </p:nvSpPr>
        <p:spPr>
          <a:xfrm>
            <a:off x="2348396" y="5013178"/>
            <a:ext cx="4391613" cy="1200329"/>
          </a:xfrm>
          <a:prstGeom prst="rect">
            <a:avLst/>
          </a:prstGeom>
          <a:noFill/>
        </p:spPr>
        <p:txBody>
          <a:bodyPr wrap="square" lIns="91440" tIns="45720" rIns="91440" bIns="45720">
            <a:spAutoFit/>
          </a:bodyPr>
          <a:lstStyle/>
          <a:p>
            <a:pPr algn="ctr"/>
            <a:r>
              <a:rPr lang="ar-KW" sz="36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rPr>
              <a:t>إعداد</a:t>
            </a:r>
            <a:endParaRPr lang="ar-SA" sz="36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endParaRPr>
          </a:p>
          <a:p>
            <a:pPr algn="ctr"/>
            <a:r>
              <a:rPr lang="ar-SA" sz="36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rPr>
              <a:t>منطقة الفروانية التعليمية</a:t>
            </a:r>
          </a:p>
        </p:txBody>
      </p:sp>
    </p:spTree>
    <p:extLst>
      <p:ext uri="{BB962C8B-B14F-4D97-AF65-F5344CB8AC3E}">
        <p14:creationId xmlns:p14="http://schemas.microsoft.com/office/powerpoint/2010/main" val="209444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750"/>
                                        <p:tgtEl>
                                          <p:spTgt spid="5122"/>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par>
                          <p:cTn id="19" fill="hold">
                            <p:stCondLst>
                              <p:cond delay="22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395536" y="2348880"/>
            <a:ext cx="8280920" cy="369332"/>
          </a:xfrm>
          <a:prstGeom prst="rect">
            <a:avLst/>
          </a:prstGeom>
          <a:noFill/>
        </p:spPr>
        <p:txBody>
          <a:bodyPr wrap="square" rtlCol="1">
            <a:spAutoFit/>
          </a:bodyPr>
          <a:lstStyle/>
          <a:p>
            <a:r>
              <a:rPr lang="ar-SA" dirty="0"/>
              <a:t>            </a:t>
            </a:r>
            <a:endParaRPr lang="ar-KW" dirty="0"/>
          </a:p>
        </p:txBody>
      </p:sp>
      <p:sp>
        <p:nvSpPr>
          <p:cNvPr id="17" name="مستطيل مستدير الزوايا 16"/>
          <p:cNvSpPr/>
          <p:nvPr/>
        </p:nvSpPr>
        <p:spPr>
          <a:xfrm>
            <a:off x="914545" y="351421"/>
            <a:ext cx="6755932" cy="1008802"/>
          </a:xfrm>
          <a:prstGeom prst="roundRect">
            <a:avLst/>
          </a:prstGeom>
          <a:ln w="57150">
            <a:solidFill>
              <a:srgbClr val="0000FF"/>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ar-KW"/>
          </a:p>
        </p:txBody>
      </p:sp>
      <p:sp>
        <p:nvSpPr>
          <p:cNvPr id="5" name="مستطيل 4"/>
          <p:cNvSpPr/>
          <p:nvPr/>
        </p:nvSpPr>
        <p:spPr>
          <a:xfrm>
            <a:off x="251520" y="354669"/>
            <a:ext cx="7760414" cy="830997"/>
          </a:xfrm>
          <a:prstGeom prst="rect">
            <a:avLst/>
          </a:prstGeom>
          <a:noFill/>
        </p:spPr>
        <p:txBody>
          <a:bodyPr wrap="square" lIns="91440" tIns="45720" rIns="91440" bIns="45720">
            <a:spAutoFit/>
          </a:bodyPr>
          <a:lstStyle/>
          <a:p>
            <a:pPr algn="ctr"/>
            <a:r>
              <a:rPr lang="ar-SA" sz="2800" b="1" dirty="0">
                <a:ln w="10541" cmpd="sng">
                  <a:solidFill>
                    <a:srgbClr val="7D7D7D">
                      <a:tint val="100000"/>
                      <a:shade val="100000"/>
                      <a:satMod val="110000"/>
                    </a:srgbClr>
                  </a:solidFill>
                  <a:prstDash val="solid"/>
                </a:ln>
              </a:rPr>
              <a:t>ورقة عمل إضافية</a:t>
            </a:r>
            <a:r>
              <a:rPr lang="ar-SA" sz="4800" b="1" dirty="0" smtClean="0">
                <a:ln w="10541" cmpd="sng">
                  <a:solidFill>
                    <a:srgbClr val="7D7D7D">
                      <a:tint val="100000"/>
                      <a:shade val="100000"/>
                      <a:satMod val="110000"/>
                    </a:srgbClr>
                  </a:solidFill>
                  <a:prstDash val="solid"/>
                </a:ln>
              </a:rPr>
              <a:t>:</a:t>
            </a:r>
            <a:endParaRPr lang="ar-SA" sz="2800" b="1" cap="none" spc="0" dirty="0">
              <a:ln w="10541" cmpd="sng">
                <a:solidFill>
                  <a:srgbClr val="7D7D7D">
                    <a:tint val="100000"/>
                    <a:shade val="100000"/>
                    <a:satMod val="110000"/>
                  </a:srgbClr>
                </a:solidFill>
                <a:prstDash val="solid"/>
              </a:ln>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727" y="1628800"/>
            <a:ext cx="588756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08426"/>
      </p:ext>
    </p:extLst>
  </p:cSld>
  <p:clrMapOvr>
    <a:masterClrMapping/>
  </p:clrMapOvr>
  <mc:AlternateContent xmlns:mc="http://schemas.openxmlformats.org/markup-compatibility/2006" xmlns:p14="http://schemas.microsoft.com/office/powerpoint/2010/main">
    <mc:Choice Requires="p14">
      <p:transition p14:dur="10">
        <p14:glitter dir="r"/>
        <p:sndAc>
          <p:stSnd>
            <p:snd r:embed="rId2" name="cashreg.wav"/>
          </p:stSnd>
        </p:sndAc>
      </p:transition>
    </mc:Choice>
    <mc:Fallback xmlns="">
      <p:transition>
        <p:fade/>
        <p:sndAc>
          <p:stSnd>
            <p:snd r:embed="rId4" name="cashreg.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9776"/>
            <a:ext cx="8229600" cy="1143000"/>
          </a:xfrm>
          <a:solidFill>
            <a:srgbClr val="CCFFFF"/>
          </a:solidFill>
          <a:ln w="57150">
            <a:solidFill>
              <a:srgbClr val="0000FF"/>
            </a:solidFill>
          </a:ln>
        </p:spPr>
        <p:txBody>
          <a:bodyPr>
            <a:normAutofit/>
          </a:bodyPr>
          <a:lstStyle/>
          <a:p>
            <a:r>
              <a:rPr lang="ar-SA" sz="3600" b="1" dirty="0">
                <a:solidFill>
                  <a:schemeClr val="tx2"/>
                </a:solidFill>
              </a:rPr>
              <a:t>نشاط ( 1 ) صمم لوحة للتعامل الآمن مع المغناطيس</a:t>
            </a:r>
            <a:endParaRPr lang="en-US" sz="3600" b="1" dirty="0">
              <a:solidFill>
                <a:schemeClr val="tx2"/>
              </a:solidFill>
            </a:endParaRPr>
          </a:p>
        </p:txBody>
      </p:sp>
      <p:sp>
        <p:nvSpPr>
          <p:cNvPr id="3" name="عنصر نائب للمحتوى 2"/>
          <p:cNvSpPr>
            <a:spLocks noGrp="1"/>
          </p:cNvSpPr>
          <p:nvPr>
            <p:ph idx="1"/>
          </p:nvPr>
        </p:nvSpPr>
        <p:spPr>
          <a:xfrm>
            <a:off x="4572000" y="1556793"/>
            <a:ext cx="4269160" cy="5112568"/>
          </a:xfrm>
          <a:solidFill>
            <a:srgbClr val="FFCCFF"/>
          </a:solidFill>
          <a:ln w="57150">
            <a:solidFill>
              <a:srgbClr val="0000FF"/>
            </a:solidFill>
          </a:ln>
        </p:spPr>
        <p:txBody>
          <a:bodyPr>
            <a:normAutofit/>
          </a:bodyPr>
          <a:lstStyle/>
          <a:p>
            <a:pPr marL="174625" indent="-174625" algn="just"/>
            <a:r>
              <a:rPr lang="ar-SA" sz="2400" b="1" dirty="0" smtClean="0">
                <a:solidFill>
                  <a:srgbClr val="FF0000"/>
                </a:solidFill>
              </a:rPr>
              <a:t>نشاط ( 1 ) </a:t>
            </a:r>
            <a:r>
              <a:rPr lang="ar-SA" sz="2400" b="1" dirty="0" smtClean="0"/>
              <a:t>صمم لوحة للتعامل الآمن مع المغناطيس :</a:t>
            </a:r>
            <a:endParaRPr lang="en-US" sz="2400" b="1" dirty="0" smtClean="0"/>
          </a:p>
          <a:p>
            <a:pPr marL="174625" indent="-174625" algn="just"/>
            <a:r>
              <a:rPr lang="ar-SA" sz="2400" b="1" dirty="0" smtClean="0"/>
              <a:t>اطلب </a:t>
            </a:r>
            <a:r>
              <a:rPr lang="ar-SA" sz="2400" b="1" dirty="0"/>
              <a:t>من المتعلمين  </a:t>
            </a:r>
            <a:r>
              <a:rPr lang="ar-KW" sz="2400" b="1" dirty="0" smtClean="0"/>
              <a:t>أ</a:t>
            </a:r>
            <a:r>
              <a:rPr lang="ar-SA" sz="2400" b="1" dirty="0" smtClean="0"/>
              <a:t>ن </a:t>
            </a:r>
            <a:r>
              <a:rPr lang="ar-SA" sz="2400" b="1" dirty="0"/>
              <a:t>يستوحوا </a:t>
            </a:r>
            <a:r>
              <a:rPr lang="ar-SA" sz="2400" b="1" dirty="0" smtClean="0"/>
              <a:t>أفكار</a:t>
            </a:r>
            <a:r>
              <a:rPr lang="ar-KW" sz="2400" b="1" dirty="0" smtClean="0"/>
              <a:t>اً</a:t>
            </a:r>
            <a:r>
              <a:rPr lang="ar-SA" sz="2400" b="1" dirty="0" smtClean="0"/>
              <a:t> </a:t>
            </a:r>
            <a:r>
              <a:rPr lang="ar-SA" sz="2400" b="1" dirty="0"/>
              <a:t>لتصميم لوحة باستخدام المصورات والمواد التي أمامهم تبين </a:t>
            </a:r>
            <a:r>
              <a:rPr lang="ar-SA" sz="2400" b="1" dirty="0" smtClean="0"/>
              <a:t>قيما</a:t>
            </a:r>
            <a:r>
              <a:rPr lang="ar-KW" sz="2400" b="1" dirty="0" smtClean="0"/>
              <a:t>ً</a:t>
            </a:r>
            <a:r>
              <a:rPr lang="ar-SA" sz="2400" b="1" dirty="0" smtClean="0"/>
              <a:t> </a:t>
            </a:r>
            <a:r>
              <a:rPr lang="ar-SA" sz="2400" b="1" dirty="0"/>
              <a:t>حول التعامل مع المغناطيس </a:t>
            </a:r>
            <a:r>
              <a:rPr lang="ar-KW" sz="2400" b="1" dirty="0" smtClean="0"/>
              <a:t>.</a:t>
            </a:r>
            <a:endParaRPr lang="en-US" sz="2400" b="1" dirty="0"/>
          </a:p>
          <a:p>
            <a:pPr marL="174625" indent="-174625" algn="just"/>
            <a:r>
              <a:rPr lang="ar-SA" sz="2400" b="1" dirty="0"/>
              <a:t> </a:t>
            </a:r>
            <a:r>
              <a:rPr lang="ar-SA" sz="2400" b="1" dirty="0">
                <a:solidFill>
                  <a:srgbClr val="FF0000"/>
                </a:solidFill>
              </a:rPr>
              <a:t>نوع النشاط </a:t>
            </a:r>
            <a:r>
              <a:rPr lang="ar-SA" sz="2400" b="1" dirty="0" smtClean="0"/>
              <a:t>:</a:t>
            </a:r>
            <a:r>
              <a:rPr lang="ar-KW" sz="2400" b="1" dirty="0" smtClean="0">
                <a:solidFill>
                  <a:srgbClr val="FF0000"/>
                </a:solidFill>
              </a:rPr>
              <a:t> </a:t>
            </a:r>
            <a:r>
              <a:rPr lang="ar-SA" sz="2400" b="1" dirty="0" smtClean="0"/>
              <a:t>فردي </a:t>
            </a:r>
            <a:r>
              <a:rPr lang="ar-SA" sz="2400" b="1" dirty="0"/>
              <a:t>أو ضمن مجموعات </a:t>
            </a:r>
            <a:endParaRPr lang="en-US" sz="2400" b="1" dirty="0"/>
          </a:p>
          <a:p>
            <a:pPr marL="174625" indent="-174625" algn="just"/>
            <a:r>
              <a:rPr lang="ar-SA" sz="2400" b="1" dirty="0">
                <a:solidFill>
                  <a:srgbClr val="FF0000"/>
                </a:solidFill>
              </a:rPr>
              <a:t>المهارات المكتسبة </a:t>
            </a:r>
            <a:r>
              <a:rPr lang="ar-SA" sz="2400" b="1" dirty="0"/>
              <a:t>: الملاحظة ، التطبيق</a:t>
            </a:r>
            <a:endParaRPr lang="en-US" sz="2400" b="1" dirty="0"/>
          </a:p>
          <a:p>
            <a:pPr marL="174625" indent="-174625" algn="just"/>
            <a:r>
              <a:rPr lang="ar-SA" sz="2400" b="1" dirty="0">
                <a:solidFill>
                  <a:srgbClr val="FF0000"/>
                </a:solidFill>
              </a:rPr>
              <a:t>المواد المستخدمة في النشاط </a:t>
            </a:r>
            <a:r>
              <a:rPr lang="ar-SA" sz="2400" b="1" dirty="0"/>
              <a:t>:</a:t>
            </a:r>
          </a:p>
          <a:p>
            <a:pPr marL="0" indent="0" algn="just">
              <a:buNone/>
            </a:pPr>
            <a:r>
              <a:rPr lang="ar-SA" sz="2400" b="1" dirty="0"/>
              <a:t>مصورات </a:t>
            </a:r>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8399" t="19064" r="7601" b="42087"/>
          <a:stretch/>
        </p:blipFill>
        <p:spPr>
          <a:xfrm>
            <a:off x="529208" y="1700808"/>
            <a:ext cx="3754760" cy="4752528"/>
          </a:xfrm>
          <a:prstGeom prst="rect">
            <a:avLst/>
          </a:prstGeom>
          <a:ln w="57150">
            <a:solidFill>
              <a:srgbClr val="0000FF"/>
            </a:solidFill>
          </a:ln>
        </p:spPr>
      </p:pic>
    </p:spTree>
    <p:extLst>
      <p:ext uri="{BB962C8B-B14F-4D97-AF65-F5344CB8AC3E}">
        <p14:creationId xmlns:p14="http://schemas.microsoft.com/office/powerpoint/2010/main" val="954262546"/>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5953990" y="302026"/>
            <a:ext cx="2960942" cy="1354277"/>
          </a:xfrm>
          <a:prstGeom prst="roundRect">
            <a:avLst>
              <a:gd name="adj" fmla="val 9891"/>
            </a:avLst>
          </a:prstGeom>
          <a:blipFill>
            <a:blip r:embed="rId2"/>
          </a:blipFill>
          <a:ln w="12700">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5800">
                <a:solidFill>
                  <a:srgbClr val="FFFFFF"/>
                </a:solidFill>
                <a:latin typeface="Farah"/>
                <a:ea typeface="Farah"/>
                <a:cs typeface="Farah"/>
                <a:sym typeface="Farah"/>
              </a:defRPr>
            </a:lvl1pPr>
          </a:lstStyle>
          <a:p>
            <a:pPr algn="ctr" rtl="0">
              <a:defRPr/>
            </a:pPr>
            <a:r>
              <a:rPr sz="4078" dirty="0" err="1" smtClean="0"/>
              <a:t>عرض</a:t>
            </a:r>
            <a:r>
              <a:rPr lang="ar-KW" sz="4078" dirty="0"/>
              <a:t> </a:t>
            </a:r>
            <a:r>
              <a:rPr sz="4078" dirty="0" err="1" smtClean="0"/>
              <a:t>فيديو</a:t>
            </a:r>
            <a:r>
              <a:rPr sz="4078" dirty="0" smtClean="0"/>
              <a:t> </a:t>
            </a:r>
            <a:r>
              <a:rPr sz="4078" dirty="0" err="1"/>
              <a:t>تعليمي</a:t>
            </a:r>
            <a:endParaRPr sz="4078" dirty="0"/>
          </a:p>
        </p:txBody>
      </p:sp>
      <p:sp>
        <p:nvSpPr>
          <p:cNvPr id="126" name="Shape 126"/>
          <p:cNvSpPr/>
          <p:nvPr/>
        </p:nvSpPr>
        <p:spPr>
          <a:xfrm>
            <a:off x="381063" y="251361"/>
            <a:ext cx="2357722" cy="1385904"/>
          </a:xfrm>
          <a:prstGeom prst="roundRect">
            <a:avLst>
              <a:gd name="adj" fmla="val 12060"/>
            </a:avLst>
          </a:prstGeom>
          <a:ln w="25400">
            <a:solidFill>
              <a:srgbClr val="85888D"/>
            </a:solidFill>
            <a:miter lim="400000"/>
          </a:ln>
          <a:extLst>
            <a:ext uri="{C572A759-6A51-4108-AA02-DFA0A04FC94B}">
              <ma14:wrappingTextBoxFlag xmlns:ma14="http://schemas.microsoft.com/office/mac/drawingml/2011/main" xmlns="" val="1"/>
            </a:ext>
          </a:extLst>
        </p:spPr>
        <p:txBody>
          <a:bodyPr lIns="35719" tIns="35719" rIns="35719" bIns="35719" anchor="ctr"/>
          <a:lstStyle>
            <a:lvl1pPr>
              <a:defRPr sz="4400">
                <a:latin typeface="Al Nile"/>
                <a:ea typeface="Al Nile"/>
                <a:cs typeface="Al Nile"/>
                <a:sym typeface="Al Nile"/>
              </a:defRPr>
            </a:lvl1pPr>
          </a:lstStyle>
          <a:p>
            <a:pPr algn="ctr" rtl="0">
              <a:defRPr/>
            </a:pPr>
            <a:r>
              <a:rPr lang="ar-KW" sz="3094" b="1" dirty="0" smtClean="0"/>
              <a:t>الاستراتيجيات المستخدمة</a:t>
            </a:r>
            <a:endParaRPr sz="3094" b="1" dirty="0"/>
          </a:p>
        </p:txBody>
      </p:sp>
      <p:pic>
        <p:nvPicPr>
          <p:cNvPr id="127" name="ACBC847B-F1C3-48C6-867C-B2011DEEA876-L0-001.jpeg"/>
          <p:cNvPicPr>
            <a:picLocks noChangeAspect="1"/>
          </p:cNvPicPr>
          <p:nvPr/>
        </p:nvPicPr>
        <p:blipFill>
          <a:blip r:embed="rId3">
            <a:extLst/>
          </a:blip>
          <a:stretch>
            <a:fillRect/>
          </a:stretch>
        </p:blipFill>
        <p:spPr>
          <a:xfrm>
            <a:off x="2842908" y="30437"/>
            <a:ext cx="2907506" cy="2350051"/>
          </a:xfrm>
          <a:prstGeom prst="rect">
            <a:avLst/>
          </a:prstGeom>
          <a:ln w="12700">
            <a:miter lim="400000"/>
          </a:ln>
        </p:spPr>
      </p:pic>
      <p:pic>
        <p:nvPicPr>
          <p:cNvPr id="128" name="297E5653-A7C9-4E50-BC33-64FC74AA084D-L0-001.jpeg"/>
          <p:cNvPicPr>
            <a:picLocks noChangeAspect="1"/>
          </p:cNvPicPr>
          <p:nvPr/>
        </p:nvPicPr>
        <p:blipFill>
          <a:blip r:embed="rId4">
            <a:extLst/>
          </a:blip>
          <a:stretch>
            <a:fillRect/>
          </a:stretch>
        </p:blipFill>
        <p:spPr>
          <a:xfrm>
            <a:off x="4862009" y="4639841"/>
            <a:ext cx="4133883" cy="2010570"/>
          </a:xfrm>
          <a:prstGeom prst="rect">
            <a:avLst/>
          </a:prstGeom>
          <a:ln w="12700">
            <a:miter lim="400000"/>
          </a:ln>
        </p:spPr>
      </p:pic>
      <p:sp>
        <p:nvSpPr>
          <p:cNvPr id="129" name="Shape 129"/>
          <p:cNvSpPr/>
          <p:nvPr/>
        </p:nvSpPr>
        <p:spPr>
          <a:xfrm>
            <a:off x="6681429" y="1907939"/>
            <a:ext cx="1932930" cy="2292458"/>
          </a:xfrm>
          <a:prstGeom prst="wedgeEllipseCallout">
            <a:avLst>
              <a:gd name="adj1" fmla="val -49369"/>
              <a:gd name="adj2" fmla="val 58510"/>
            </a:avLst>
          </a:prstGeom>
          <a:blipFill>
            <a:blip r:embed="rId2"/>
          </a:blipFill>
          <a:ln w="12700">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4300">
                <a:solidFill>
                  <a:srgbClr val="FFFFFF"/>
                </a:solidFill>
                <a:latin typeface="Damascus Regular"/>
                <a:ea typeface="Damascus Regular"/>
                <a:cs typeface="Damascus Regular"/>
                <a:sym typeface="Damascus Regular"/>
              </a:defRPr>
            </a:lvl1pPr>
          </a:lstStyle>
          <a:p>
            <a:pPr algn="ctr" rtl="0">
              <a:defRPr/>
            </a:pPr>
            <a:r>
              <a:rPr sz="3023" dirty="0" err="1"/>
              <a:t>رسم</a:t>
            </a:r>
            <a:r>
              <a:rPr sz="3023" dirty="0"/>
              <a:t> </a:t>
            </a:r>
            <a:r>
              <a:rPr sz="3023" dirty="0" err="1" smtClean="0"/>
              <a:t>خرائط</a:t>
            </a:r>
            <a:r>
              <a:rPr lang="ar-KW" sz="3023" dirty="0" smtClean="0"/>
              <a:t> </a:t>
            </a:r>
            <a:r>
              <a:rPr lang="ar-KW" sz="3023" dirty="0" smtClean="0"/>
              <a:t>ذهنية</a:t>
            </a:r>
            <a:endParaRPr sz="3023" dirty="0"/>
          </a:p>
        </p:txBody>
      </p:sp>
      <p:sp>
        <p:nvSpPr>
          <p:cNvPr id="130" name="Shape 130"/>
          <p:cNvSpPr/>
          <p:nvPr/>
        </p:nvSpPr>
        <p:spPr>
          <a:xfrm>
            <a:off x="3449888" y="2025240"/>
            <a:ext cx="2549990" cy="1541986"/>
          </a:xfrm>
          <a:prstGeom prst="wedgeEllipseCallout">
            <a:avLst>
              <a:gd name="adj1" fmla="val -49524"/>
              <a:gd name="adj2" fmla="val 62606"/>
            </a:avLst>
          </a:prstGeom>
          <a:blipFill>
            <a:blip r:embed="rId2"/>
          </a:blipFill>
          <a:ln w="12700">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2400">
                <a:solidFill>
                  <a:srgbClr val="FFFFFF"/>
                </a:solidFill>
              </a:defRPr>
            </a:lvl1pPr>
          </a:lstStyle>
          <a:p>
            <a:pPr algn="ctr"/>
            <a:r>
              <a:rPr lang="ar-KW" b="1" dirty="0" smtClean="0"/>
              <a:t>عمل تعاوني / صمم مطوية</a:t>
            </a:r>
            <a:endParaRPr b="1" dirty="0"/>
          </a:p>
        </p:txBody>
      </p:sp>
      <p:pic>
        <p:nvPicPr>
          <p:cNvPr id="131" name="817780AD-B481-4616-BFCC-D4E9B1CA1C09-L0-001.jpeg"/>
          <p:cNvPicPr>
            <a:picLocks noChangeAspect="1"/>
          </p:cNvPicPr>
          <p:nvPr/>
        </p:nvPicPr>
        <p:blipFill>
          <a:blip r:embed="rId5">
            <a:extLst/>
          </a:blip>
          <a:stretch>
            <a:fillRect/>
          </a:stretch>
        </p:blipFill>
        <p:spPr>
          <a:xfrm>
            <a:off x="669809" y="4019266"/>
            <a:ext cx="3654489" cy="2740866"/>
          </a:xfrm>
          <a:prstGeom prst="rect">
            <a:avLst/>
          </a:prstGeom>
          <a:ln w="12700">
            <a:miter lim="400000"/>
          </a:ln>
        </p:spPr>
      </p:pic>
      <p:pic>
        <p:nvPicPr>
          <p:cNvPr id="132" name="18EEDF22-4EE7-4D18-8A7B-CF1D5B5DD705-L0-001.jpeg"/>
          <p:cNvPicPr>
            <a:picLocks noChangeAspect="1"/>
          </p:cNvPicPr>
          <p:nvPr/>
        </p:nvPicPr>
        <p:blipFill>
          <a:blip r:embed="rId6">
            <a:extLst/>
          </a:blip>
          <a:stretch>
            <a:fillRect/>
          </a:stretch>
        </p:blipFill>
        <p:spPr>
          <a:xfrm>
            <a:off x="375763" y="1856099"/>
            <a:ext cx="1953262" cy="1953262"/>
          </a:xfrm>
          <a:prstGeom prst="rect">
            <a:avLst/>
          </a:prstGeom>
          <a:ln w="12700">
            <a:miter lim="400000"/>
          </a:ln>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3257091" y="91028"/>
            <a:ext cx="3267231" cy="2436399"/>
          </a:xfrm>
          <a:prstGeom prst="leftRightArrow">
            <a:avLst>
              <a:gd name="adj1" fmla="val 32000"/>
              <a:gd name="adj2" fmla="val 24190"/>
            </a:avLst>
          </a:prstGeom>
          <a:blipFill>
            <a:blip r:embed="rId2"/>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4200">
                <a:solidFill>
                  <a:srgbClr val="FFFFFF"/>
                </a:solidFill>
                <a:latin typeface="Farah"/>
                <a:ea typeface="Farah"/>
                <a:cs typeface="Farah"/>
                <a:sym typeface="Farah"/>
              </a:defRPr>
            </a:lvl1pPr>
          </a:lstStyle>
          <a:p>
            <a:pPr rtl="0">
              <a:defRPr/>
            </a:pPr>
            <a:r>
              <a:rPr sz="2953" dirty="0" err="1"/>
              <a:t>المواد</a:t>
            </a:r>
            <a:r>
              <a:rPr sz="2953" dirty="0"/>
              <a:t> </a:t>
            </a:r>
            <a:r>
              <a:rPr sz="2953" dirty="0" err="1"/>
              <a:t>المطلوب</a:t>
            </a:r>
            <a:r>
              <a:rPr sz="2953" dirty="0"/>
              <a:t> </a:t>
            </a:r>
            <a:r>
              <a:rPr sz="2953" dirty="0" err="1"/>
              <a:t>توفرها</a:t>
            </a:r>
            <a:endParaRPr sz="2953" dirty="0"/>
          </a:p>
        </p:txBody>
      </p:sp>
      <p:pic>
        <p:nvPicPr>
          <p:cNvPr id="135" name="5BA924D8-FFBC-43F9-AAC0-A53755F1A54E-L0-001.jpeg"/>
          <p:cNvPicPr>
            <a:picLocks noChangeAspect="1"/>
          </p:cNvPicPr>
          <p:nvPr/>
        </p:nvPicPr>
        <p:blipFill>
          <a:blip r:embed="rId3">
            <a:extLst/>
          </a:blip>
          <a:stretch>
            <a:fillRect/>
          </a:stretch>
        </p:blipFill>
        <p:spPr>
          <a:xfrm>
            <a:off x="6784507" y="85286"/>
            <a:ext cx="2245601" cy="1943880"/>
          </a:xfrm>
          <a:prstGeom prst="rect">
            <a:avLst/>
          </a:prstGeom>
          <a:ln w="12700">
            <a:miter lim="400000"/>
          </a:ln>
        </p:spPr>
      </p:pic>
      <p:pic>
        <p:nvPicPr>
          <p:cNvPr id="136" name="257F7B53-6C3E-44AA-BFEC-A99FCFD41D89-L0-001.jpeg"/>
          <p:cNvPicPr>
            <a:picLocks noChangeAspect="1"/>
          </p:cNvPicPr>
          <p:nvPr/>
        </p:nvPicPr>
        <p:blipFill>
          <a:blip r:embed="rId4">
            <a:extLst/>
          </a:blip>
          <a:stretch>
            <a:fillRect/>
          </a:stretch>
        </p:blipFill>
        <p:spPr>
          <a:xfrm>
            <a:off x="118588" y="372126"/>
            <a:ext cx="3036683" cy="1874203"/>
          </a:xfrm>
          <a:prstGeom prst="rect">
            <a:avLst/>
          </a:prstGeom>
          <a:ln w="12700">
            <a:miter lim="400000"/>
          </a:ln>
        </p:spPr>
      </p:pic>
      <p:pic>
        <p:nvPicPr>
          <p:cNvPr id="137" name="F7CAA5AC-1CCC-4BF8-AC8C-3F858CAD0F3D-L0-001.jpeg"/>
          <p:cNvPicPr>
            <a:picLocks noChangeAspect="1"/>
          </p:cNvPicPr>
          <p:nvPr/>
        </p:nvPicPr>
        <p:blipFill>
          <a:blip r:embed="rId5">
            <a:extLst/>
          </a:blip>
          <a:stretch>
            <a:fillRect/>
          </a:stretch>
        </p:blipFill>
        <p:spPr>
          <a:xfrm>
            <a:off x="136078" y="2574639"/>
            <a:ext cx="1934404" cy="1708723"/>
          </a:xfrm>
          <a:prstGeom prst="rect">
            <a:avLst/>
          </a:prstGeom>
          <a:ln w="12700">
            <a:miter lim="400000"/>
          </a:ln>
        </p:spPr>
      </p:pic>
      <p:pic>
        <p:nvPicPr>
          <p:cNvPr id="138" name="18897F93-78D6-435F-BB85-AC37CF3DD4C0-L0-001.jpeg"/>
          <p:cNvPicPr>
            <a:picLocks noChangeAspect="1"/>
          </p:cNvPicPr>
          <p:nvPr/>
        </p:nvPicPr>
        <p:blipFill>
          <a:blip r:embed="rId6">
            <a:extLst/>
          </a:blip>
          <a:stretch>
            <a:fillRect/>
          </a:stretch>
        </p:blipFill>
        <p:spPr>
          <a:xfrm>
            <a:off x="2292086" y="2865889"/>
            <a:ext cx="1295665" cy="1217140"/>
          </a:xfrm>
          <a:prstGeom prst="rect">
            <a:avLst/>
          </a:prstGeom>
          <a:ln w="12700">
            <a:miter lim="400000"/>
          </a:ln>
        </p:spPr>
      </p:pic>
      <p:pic>
        <p:nvPicPr>
          <p:cNvPr id="139" name="E1AE7EE5-3D46-4CC5-89FA-C2C07530C072-L0-001.jpeg"/>
          <p:cNvPicPr>
            <a:picLocks noChangeAspect="1"/>
          </p:cNvPicPr>
          <p:nvPr/>
        </p:nvPicPr>
        <p:blipFill>
          <a:blip r:embed="rId7">
            <a:extLst/>
          </a:blip>
          <a:stretch>
            <a:fillRect/>
          </a:stretch>
        </p:blipFill>
        <p:spPr>
          <a:xfrm>
            <a:off x="227986" y="4226258"/>
            <a:ext cx="1098352" cy="1214438"/>
          </a:xfrm>
          <a:prstGeom prst="rect">
            <a:avLst/>
          </a:prstGeom>
          <a:ln w="12700">
            <a:miter lim="400000"/>
          </a:ln>
        </p:spPr>
      </p:pic>
      <p:pic>
        <p:nvPicPr>
          <p:cNvPr id="140" name="5EA26E35-1D5F-4894-9F37-3E52D977F5A9-L0-001.jpeg"/>
          <p:cNvPicPr>
            <a:picLocks noChangeAspect="1"/>
          </p:cNvPicPr>
          <p:nvPr/>
        </p:nvPicPr>
        <p:blipFill>
          <a:blip r:embed="rId8">
            <a:extLst/>
          </a:blip>
          <a:stretch>
            <a:fillRect/>
          </a:stretch>
        </p:blipFill>
        <p:spPr>
          <a:xfrm>
            <a:off x="3343334" y="4032478"/>
            <a:ext cx="3509807" cy="2632354"/>
          </a:xfrm>
          <a:prstGeom prst="rect">
            <a:avLst/>
          </a:prstGeom>
          <a:ln w="12700">
            <a:miter lim="400000"/>
          </a:ln>
        </p:spPr>
      </p:pic>
      <p:pic>
        <p:nvPicPr>
          <p:cNvPr id="141" name="9F396FED-2FF0-45E9-8CCE-76597A5C7CE6-L0-001.jpeg"/>
          <p:cNvPicPr>
            <a:picLocks noChangeAspect="1"/>
          </p:cNvPicPr>
          <p:nvPr/>
        </p:nvPicPr>
        <p:blipFill>
          <a:blip r:embed="rId9">
            <a:extLst/>
          </a:blip>
          <a:stretch>
            <a:fillRect/>
          </a:stretch>
        </p:blipFill>
        <p:spPr>
          <a:xfrm>
            <a:off x="6983981" y="2272065"/>
            <a:ext cx="2143126" cy="2857501"/>
          </a:xfrm>
          <a:prstGeom prst="rect">
            <a:avLst/>
          </a:prstGeom>
          <a:ln w="12700">
            <a:miter lim="400000"/>
          </a:ln>
        </p:spPr>
      </p:pic>
      <p:pic>
        <p:nvPicPr>
          <p:cNvPr id="142" name="D1DA8F5D-FC2D-4478-8437-9D29B0724460-L0-001.jpeg"/>
          <p:cNvPicPr>
            <a:picLocks noChangeAspect="1"/>
          </p:cNvPicPr>
          <p:nvPr/>
        </p:nvPicPr>
        <p:blipFill>
          <a:blip r:embed="rId10">
            <a:extLst/>
          </a:blip>
          <a:stretch>
            <a:fillRect/>
          </a:stretch>
        </p:blipFill>
        <p:spPr>
          <a:xfrm>
            <a:off x="1583989" y="4421491"/>
            <a:ext cx="1276946" cy="1143001"/>
          </a:xfrm>
          <a:prstGeom prst="rect">
            <a:avLst/>
          </a:prstGeom>
          <a:ln w="12700">
            <a:miter lim="400000"/>
          </a:ln>
        </p:spPr>
      </p:pic>
      <p:pic>
        <p:nvPicPr>
          <p:cNvPr id="143" name="AFA78E85-2D97-4B15-948C-AABB2B26E1C8-L0-001.jpeg"/>
          <p:cNvPicPr>
            <a:picLocks noChangeAspect="1"/>
          </p:cNvPicPr>
          <p:nvPr/>
        </p:nvPicPr>
        <p:blipFill>
          <a:blip r:embed="rId11">
            <a:extLst/>
          </a:blip>
          <a:stretch>
            <a:fillRect/>
          </a:stretch>
        </p:blipFill>
        <p:spPr>
          <a:xfrm>
            <a:off x="4144530" y="2441627"/>
            <a:ext cx="1601111" cy="1413394"/>
          </a:xfrm>
          <a:prstGeom prst="rect">
            <a:avLst/>
          </a:prstGeom>
          <a:ln w="12700">
            <a:miter lim="400000"/>
          </a:ln>
        </p:spPr>
      </p:pic>
      <p:pic>
        <p:nvPicPr>
          <p:cNvPr id="144" name="5F636E6E-C4B5-4BA7-A834-45484B5586C9-L0-001.jpeg"/>
          <p:cNvPicPr>
            <a:picLocks noChangeAspect="1"/>
          </p:cNvPicPr>
          <p:nvPr/>
        </p:nvPicPr>
        <p:blipFill>
          <a:blip r:embed="rId12">
            <a:extLst/>
          </a:blip>
          <a:stretch>
            <a:fillRect/>
          </a:stretch>
        </p:blipFill>
        <p:spPr>
          <a:xfrm>
            <a:off x="631207" y="5417487"/>
            <a:ext cx="1351102" cy="1299135"/>
          </a:xfrm>
          <a:prstGeom prst="rect">
            <a:avLst/>
          </a:prstGeom>
          <a:ln w="12700">
            <a:miter lim="400000"/>
          </a:ln>
        </p:spPr>
      </p:pic>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9776"/>
            <a:ext cx="8229600" cy="1143000"/>
          </a:xfrm>
          <a:solidFill>
            <a:srgbClr val="CCFFFF"/>
          </a:solidFill>
          <a:ln w="57150">
            <a:solidFill>
              <a:srgbClr val="0000FF"/>
            </a:solidFill>
          </a:ln>
        </p:spPr>
        <p:txBody>
          <a:bodyPr>
            <a:normAutofit fontScale="90000"/>
          </a:bodyPr>
          <a:lstStyle/>
          <a:p>
            <a:r>
              <a:rPr lang="ar-SA" sz="3600" b="1" dirty="0">
                <a:solidFill>
                  <a:srgbClr val="FF0000"/>
                </a:solidFill>
              </a:rPr>
              <a:t>نشاط ( 2 ) نشيد حول الاحتياطات عند استخدام المغناطيس</a:t>
            </a:r>
            <a:endParaRPr lang="en-US" sz="3600" b="1" dirty="0">
              <a:solidFill>
                <a:srgbClr val="FF0000"/>
              </a:solidFill>
            </a:endParaRPr>
          </a:p>
        </p:txBody>
      </p:sp>
      <p:sp>
        <p:nvSpPr>
          <p:cNvPr id="3" name="عنصر نائب للمحتوى 2"/>
          <p:cNvSpPr>
            <a:spLocks noGrp="1"/>
          </p:cNvSpPr>
          <p:nvPr>
            <p:ph idx="1"/>
          </p:nvPr>
        </p:nvSpPr>
        <p:spPr>
          <a:xfrm>
            <a:off x="4572000" y="1556793"/>
            <a:ext cx="4269160" cy="5112568"/>
          </a:xfrm>
          <a:ln w="57150">
            <a:solidFill>
              <a:srgbClr val="0000FF"/>
            </a:solidFill>
          </a:ln>
        </p:spPr>
        <p:style>
          <a:lnRef idx="1">
            <a:schemeClr val="accent4"/>
          </a:lnRef>
          <a:fillRef idx="2">
            <a:schemeClr val="accent4"/>
          </a:fillRef>
          <a:effectRef idx="1">
            <a:schemeClr val="accent4"/>
          </a:effectRef>
          <a:fontRef idx="minor">
            <a:schemeClr val="dk1"/>
          </a:fontRef>
        </p:style>
        <p:txBody>
          <a:bodyPr>
            <a:noAutofit/>
          </a:bodyPr>
          <a:lstStyle/>
          <a:p>
            <a:pPr algn="just"/>
            <a:r>
              <a:rPr lang="ar-SA" sz="2800" b="1" dirty="0">
                <a:solidFill>
                  <a:srgbClr val="FF0000"/>
                </a:solidFill>
              </a:rPr>
              <a:t>نشاط ( 2 ) </a:t>
            </a:r>
            <a:r>
              <a:rPr lang="ar-SA" sz="2800" b="1" dirty="0"/>
              <a:t>نشيد حول الاحتياطات عند استخدام </a:t>
            </a:r>
            <a:r>
              <a:rPr lang="ar-SA" sz="2800" b="1" dirty="0" smtClean="0"/>
              <a:t>المغناطيس</a:t>
            </a:r>
            <a:r>
              <a:rPr lang="ar-KW" sz="2800" b="1" dirty="0" smtClean="0"/>
              <a:t> .</a:t>
            </a:r>
            <a:endParaRPr lang="en-US" sz="2800" b="1" dirty="0"/>
          </a:p>
          <a:p>
            <a:pPr algn="just"/>
            <a:r>
              <a:rPr lang="ar-SA" sz="2800" b="1" dirty="0"/>
              <a:t>دع المتعلمين ينشدون </a:t>
            </a:r>
            <a:r>
              <a:rPr lang="ar-SA" sz="2800" b="1" dirty="0" smtClean="0"/>
              <a:t>نشيدا</a:t>
            </a:r>
            <a:r>
              <a:rPr lang="ar-KW" sz="2800" b="1" dirty="0" smtClean="0"/>
              <a:t>ً</a:t>
            </a:r>
            <a:r>
              <a:rPr lang="ar-SA" sz="2800" b="1" dirty="0" smtClean="0"/>
              <a:t> </a:t>
            </a:r>
            <a:r>
              <a:rPr lang="ar-SA" sz="2800" b="1" dirty="0"/>
              <a:t>حول الاحتياطات عند استخدام المغناطيس . </a:t>
            </a:r>
            <a:endParaRPr lang="en-US" sz="2800" b="1" dirty="0"/>
          </a:p>
          <a:p>
            <a:r>
              <a:rPr lang="ar-SA" sz="2800" b="1" dirty="0">
                <a:solidFill>
                  <a:srgbClr val="FF0000"/>
                </a:solidFill>
              </a:rPr>
              <a:t>نوع النشاط </a:t>
            </a:r>
            <a:r>
              <a:rPr lang="ar-SA" sz="2800" b="1" dirty="0"/>
              <a:t>: جماعي   </a:t>
            </a:r>
            <a:endParaRPr lang="en-US" sz="2800" b="1" dirty="0"/>
          </a:p>
          <a:p>
            <a:r>
              <a:rPr lang="ar-SA" sz="2800" b="1" dirty="0">
                <a:solidFill>
                  <a:srgbClr val="FF0000"/>
                </a:solidFill>
              </a:rPr>
              <a:t>المهارات المكتسبة </a:t>
            </a:r>
            <a:r>
              <a:rPr lang="ar-SA" sz="2800" b="1" dirty="0"/>
              <a:t>: التعبير اللفظي </a:t>
            </a:r>
            <a:endParaRPr lang="en-US" sz="2800" b="1" dirty="0"/>
          </a:p>
          <a:p>
            <a:r>
              <a:rPr lang="ar-SA" sz="2800" b="1" dirty="0">
                <a:solidFill>
                  <a:srgbClr val="FF0000"/>
                </a:solidFill>
              </a:rPr>
              <a:t>المواد المستخدمة في النشاط </a:t>
            </a:r>
            <a:r>
              <a:rPr lang="ar-SA" sz="2800" b="1" dirty="0"/>
              <a:t>: مسجل </a:t>
            </a:r>
            <a:endParaRPr lang="en-US" sz="3600" b="1" dirty="0"/>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8000" t="58400" r="6602" b="8612"/>
          <a:stretch/>
        </p:blipFill>
        <p:spPr>
          <a:xfrm>
            <a:off x="457201" y="2636913"/>
            <a:ext cx="3784656" cy="3945542"/>
          </a:xfrm>
          <a:prstGeom prst="rect">
            <a:avLst/>
          </a:prstGeom>
          <a:ln w="57150">
            <a:solidFill>
              <a:srgbClr val="0000FF"/>
            </a:solidFill>
          </a:ln>
        </p:spPr>
      </p:pic>
      <p:sp>
        <p:nvSpPr>
          <p:cNvPr id="4" name="مستطيل 3"/>
          <p:cNvSpPr/>
          <p:nvPr/>
        </p:nvSpPr>
        <p:spPr>
          <a:xfrm>
            <a:off x="323528" y="1772816"/>
            <a:ext cx="4042792" cy="646331"/>
          </a:xfrm>
          <a:prstGeom prst="rect">
            <a:avLst/>
          </a:prstGeom>
          <a:ln w="57150">
            <a:solidFill>
              <a:srgbClr val="0000FF"/>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r" rtl="1">
              <a:defRPr/>
            </a:pPr>
            <a:r>
              <a:rPr lang="ar-SA" b="1" dirty="0"/>
              <a:t>ملاحظات هامة عند تنفيذ </a:t>
            </a:r>
            <a:r>
              <a:rPr lang="ar-SA" b="1" dirty="0" smtClean="0"/>
              <a:t>النشاط</a:t>
            </a:r>
            <a:r>
              <a:rPr lang="ar-KW" b="1" dirty="0" smtClean="0"/>
              <a:t> :</a:t>
            </a:r>
            <a:endParaRPr lang="ar-SA" b="1" dirty="0"/>
          </a:p>
          <a:p>
            <a:pPr algn="r" rtl="1">
              <a:defRPr/>
            </a:pPr>
            <a:r>
              <a:rPr lang="ar-KW" b="1" dirty="0"/>
              <a:t>-التركيز مع المجموع</a:t>
            </a:r>
            <a:r>
              <a:rPr lang="ar-SA" b="1" dirty="0"/>
              <a:t>ة</a:t>
            </a:r>
            <a:r>
              <a:rPr lang="ar-KW" b="1" dirty="0"/>
              <a:t> ونطق الكلمات بصوت واضح</a:t>
            </a:r>
            <a:endParaRPr lang="ar-SA" b="1" dirty="0"/>
          </a:p>
        </p:txBody>
      </p:sp>
    </p:spTree>
    <p:extLst>
      <p:ext uri="{BB962C8B-B14F-4D97-AF65-F5344CB8AC3E}">
        <p14:creationId xmlns:p14="http://schemas.microsoft.com/office/powerpoint/2010/main" val="3187126075"/>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المغناطيس">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3568" y="260648"/>
            <a:ext cx="7776864" cy="5832648"/>
          </a:xfrm>
          <a:prstGeom prst="rect">
            <a:avLst/>
          </a:prstGeom>
        </p:spPr>
      </p:pic>
    </p:spTree>
    <p:extLst>
      <p:ext uri="{BB962C8B-B14F-4D97-AF65-F5344CB8AC3E}">
        <p14:creationId xmlns:p14="http://schemas.microsoft.com/office/powerpoint/2010/main" val="4102437169"/>
      </p:ext>
    </p:extLst>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5"/>
          <p:cNvSpPr txBox="1">
            <a:spLocks/>
          </p:cNvSpPr>
          <p:nvPr/>
        </p:nvSpPr>
        <p:spPr>
          <a:xfrm>
            <a:off x="1285852" y="500042"/>
            <a:ext cx="6912768" cy="830997"/>
          </a:xfrm>
          <a:prstGeom prst="rect">
            <a:avLst/>
          </a:prstGeom>
          <a:solidFill>
            <a:srgbClr val="97FFFF"/>
          </a:solidFill>
          <a:ln w="76200" cap="flat" cmpd="sng" algn="ctr">
            <a:solidFill>
              <a:srgbClr val="0000FF"/>
            </a:solidFill>
            <a:prstDash val="solid"/>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KW"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القيم الشخصية </a:t>
            </a:r>
            <a:r>
              <a:rPr lang="ar-KW"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والأمن </a:t>
            </a:r>
            <a:r>
              <a:rPr lang="ar-KW"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والسلامة </a:t>
            </a:r>
            <a:endParaRPr lang="ar-SA"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مربع نص 2"/>
          <p:cNvSpPr txBox="1">
            <a:spLocks noChangeArrowheads="1"/>
          </p:cNvSpPr>
          <p:nvPr/>
        </p:nvSpPr>
        <p:spPr bwMode="auto">
          <a:xfrm>
            <a:off x="4429124" y="1733902"/>
            <a:ext cx="4500594" cy="4647426"/>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76200">
            <a:solidFill>
              <a:srgbClr val="0000FF"/>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rtl="1"/>
            <a:r>
              <a:rPr lang="ar-KW" sz="4000" b="1" dirty="0"/>
              <a:t>* </a:t>
            </a:r>
            <a:r>
              <a:rPr lang="ar-KW" sz="3200" b="1" dirty="0"/>
              <a:t>نبه المتعلمين إلى ضرورة رمي البطاريات الفارغة في علب زجاجية محكمة الإغلاق لحماية البيئة من أضرار التلوث </a:t>
            </a:r>
            <a:r>
              <a:rPr lang="ar-KW" sz="3200" b="1" dirty="0" smtClean="0"/>
              <a:t>.</a:t>
            </a:r>
            <a:endParaRPr lang="en-US" sz="3200" b="1" dirty="0"/>
          </a:p>
          <a:p>
            <a:pPr algn="just" rtl="1"/>
            <a:r>
              <a:rPr lang="ar-KW" sz="3200" b="1" dirty="0"/>
              <a:t>*  نبه المتعلمين إلى خطر العبث بالكهرباء </a:t>
            </a:r>
            <a:r>
              <a:rPr lang="ar-KW" sz="3200" b="1" dirty="0" smtClean="0"/>
              <a:t>.</a:t>
            </a:r>
            <a:endParaRPr lang="en-US" sz="3200" b="1" dirty="0"/>
          </a:p>
          <a:p>
            <a:pPr algn="just" rtl="1"/>
            <a:r>
              <a:rPr lang="ar-KW" sz="3200" b="1" dirty="0"/>
              <a:t>* دع المتعلمين يختارون الوجه المناسب ويضعونه تحت الصورة المناسبة </a:t>
            </a:r>
            <a:r>
              <a:rPr lang="ar-KW" sz="3200" b="1" dirty="0" smtClean="0"/>
              <a:t>.</a:t>
            </a:r>
            <a:endParaRPr lang="en-US" sz="3200" b="1" dirty="0"/>
          </a:p>
        </p:txBody>
      </p:sp>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l="8000" t="8001" r="8000" b="58116"/>
          <a:stretch/>
        </p:blipFill>
        <p:spPr>
          <a:xfrm>
            <a:off x="215008" y="1772816"/>
            <a:ext cx="4068960" cy="4536504"/>
          </a:xfrm>
          <a:prstGeom prst="rect">
            <a:avLst/>
          </a:prstGeom>
          <a:ln w="57150">
            <a:solidFill>
              <a:srgbClr val="0000FF"/>
            </a:solidFill>
          </a:ln>
        </p:spPr>
      </p:pic>
    </p:spTree>
    <p:extLst>
      <p:ext uri="{BB962C8B-B14F-4D97-AF65-F5344CB8AC3E}">
        <p14:creationId xmlns:p14="http://schemas.microsoft.com/office/powerpoint/2010/main" val="79152042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a:hlinkClick r:id="" action="ppaction://hlinkshowjump?jump=nextslide"/>
          </p:cNvPr>
          <p:cNvSpPr>
            <a:spLocks noChangeArrowheads="1"/>
          </p:cNvSpPr>
          <p:nvPr/>
        </p:nvSpPr>
        <p:spPr bwMode="auto">
          <a:xfrm>
            <a:off x="4953000" y="4495800"/>
            <a:ext cx="3657600" cy="1066800"/>
          </a:xfrm>
          <a:prstGeom prst="rect">
            <a:avLst/>
          </a:prstGeom>
          <a:solidFill>
            <a:schemeClr val="hlink"/>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KW" sz="4400">
                <a:solidFill>
                  <a:srgbClr val="FFFF00"/>
                </a:solidFill>
              </a:rPr>
              <a:t>ا</a:t>
            </a:r>
            <a:r>
              <a:rPr lang="ar-SA" altLang="ar-KW" sz="800">
                <a:solidFill>
                  <a:srgbClr val="FFFF00"/>
                </a:solidFill>
              </a:rPr>
              <a:t>ا</a:t>
            </a:r>
            <a:r>
              <a:rPr lang="ar-SA" altLang="ar-KW" sz="4400">
                <a:solidFill>
                  <a:srgbClr val="FFFF00"/>
                </a:solidFill>
              </a:rPr>
              <a:t>لبطاريات</a:t>
            </a:r>
            <a:endParaRPr lang="en-US" altLang="ar-KW" sz="4400">
              <a:solidFill>
                <a:srgbClr val="FFFF00"/>
              </a:solidFill>
            </a:endParaRPr>
          </a:p>
          <a:p>
            <a:pPr algn="ctr" eaLnBrk="1" hangingPunct="1"/>
            <a:endParaRPr lang="en-US" altLang="ar-KW" sz="800">
              <a:solidFill>
                <a:srgbClr val="FFFF00"/>
              </a:solidFill>
            </a:endParaRPr>
          </a:p>
        </p:txBody>
      </p:sp>
      <p:sp>
        <p:nvSpPr>
          <p:cNvPr id="3075" name="Rectangle 18"/>
          <p:cNvSpPr>
            <a:spLocks noChangeArrowheads="1"/>
          </p:cNvSpPr>
          <p:nvPr/>
        </p:nvSpPr>
        <p:spPr bwMode="auto">
          <a:xfrm>
            <a:off x="2971800" y="609600"/>
            <a:ext cx="2971800" cy="1219200"/>
          </a:xfrm>
          <a:prstGeom prst="rect">
            <a:avLst/>
          </a:prstGeom>
          <a:solidFill>
            <a:schemeClr val="hlink"/>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KW" sz="4400" b="1" dirty="0" smtClean="0">
                <a:solidFill>
                  <a:srgbClr val="000000"/>
                </a:solidFill>
              </a:rPr>
              <a:t>تلوث البيئ</a:t>
            </a:r>
            <a:r>
              <a:rPr lang="ar-KW" altLang="ar-KW" sz="4400" b="1" dirty="0" smtClean="0">
                <a:solidFill>
                  <a:srgbClr val="000000"/>
                </a:solidFill>
              </a:rPr>
              <a:t>ة</a:t>
            </a:r>
            <a:endParaRPr lang="en-US" altLang="ar-KW" sz="4400" b="1" dirty="0">
              <a:solidFill>
                <a:srgbClr val="000000"/>
              </a:solidFill>
            </a:endParaRPr>
          </a:p>
        </p:txBody>
      </p:sp>
      <p:sp>
        <p:nvSpPr>
          <p:cNvPr id="3076" name="Line 19"/>
          <p:cNvSpPr>
            <a:spLocks noChangeShapeType="1"/>
          </p:cNvSpPr>
          <p:nvPr/>
        </p:nvSpPr>
        <p:spPr bwMode="auto">
          <a:xfrm>
            <a:off x="4572000" y="1981200"/>
            <a:ext cx="0" cy="15240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ar-KW"/>
          </a:p>
        </p:txBody>
      </p:sp>
      <p:sp>
        <p:nvSpPr>
          <p:cNvPr id="3077" name="Line 20"/>
          <p:cNvSpPr>
            <a:spLocks noChangeShapeType="1"/>
          </p:cNvSpPr>
          <p:nvPr/>
        </p:nvSpPr>
        <p:spPr bwMode="auto">
          <a:xfrm>
            <a:off x="4572000" y="3505200"/>
            <a:ext cx="1066800" cy="685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ar-KW"/>
          </a:p>
        </p:txBody>
      </p:sp>
      <p:sp>
        <p:nvSpPr>
          <p:cNvPr id="3078" name="Line 21"/>
          <p:cNvSpPr>
            <a:spLocks noChangeShapeType="1"/>
          </p:cNvSpPr>
          <p:nvPr/>
        </p:nvSpPr>
        <p:spPr bwMode="auto">
          <a:xfrm rot="7022359">
            <a:off x="3397250" y="3478213"/>
            <a:ext cx="1219200" cy="76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KW"/>
          </a:p>
        </p:txBody>
      </p:sp>
      <p:sp>
        <p:nvSpPr>
          <p:cNvPr id="3079" name="Rectangle 25">
            <a:hlinkClick r:id="rId2" action="ppaction://hlinksldjump"/>
          </p:cNvPr>
          <p:cNvSpPr>
            <a:spLocks noChangeArrowheads="1"/>
          </p:cNvSpPr>
          <p:nvPr/>
        </p:nvSpPr>
        <p:spPr bwMode="auto">
          <a:xfrm>
            <a:off x="914400" y="4495800"/>
            <a:ext cx="3657600" cy="1066800"/>
          </a:xfrm>
          <a:prstGeom prst="rect">
            <a:avLst/>
          </a:prstGeom>
          <a:solidFill>
            <a:schemeClr val="hlink"/>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KW" sz="4400" dirty="0" smtClean="0">
                <a:solidFill>
                  <a:srgbClr val="FFFF00"/>
                </a:solidFill>
              </a:rPr>
              <a:t>تلوث </a:t>
            </a:r>
            <a:r>
              <a:rPr lang="ar-SA" altLang="ar-KW" sz="4400" dirty="0">
                <a:solidFill>
                  <a:srgbClr val="FFFF00"/>
                </a:solidFill>
              </a:rPr>
              <a:t>ا</a:t>
            </a:r>
            <a:r>
              <a:rPr lang="ar-SA" altLang="ar-KW" sz="800" dirty="0">
                <a:solidFill>
                  <a:srgbClr val="FFFF00"/>
                </a:solidFill>
              </a:rPr>
              <a:t>ا</a:t>
            </a:r>
            <a:r>
              <a:rPr lang="ar-SA" altLang="ar-KW" sz="4400" dirty="0">
                <a:solidFill>
                  <a:srgbClr val="FFFF00"/>
                </a:solidFill>
              </a:rPr>
              <a:t>لبطاريات</a:t>
            </a:r>
            <a:endParaRPr lang="en-US" altLang="ar-KW" sz="4400" dirty="0">
              <a:solidFill>
                <a:srgbClr val="FFFF00"/>
              </a:solidFill>
            </a:endParaRPr>
          </a:p>
          <a:p>
            <a:pPr algn="ctr" eaLnBrk="1" hangingPunct="1"/>
            <a:endParaRPr lang="en-US" altLang="ar-KW" sz="800" dirty="0">
              <a:solidFill>
                <a:srgbClr val="FFFF00"/>
              </a:solidFill>
            </a:endParaRPr>
          </a:p>
        </p:txBody>
      </p:sp>
      <p:pic>
        <p:nvPicPr>
          <p:cNvPr id="3080" name="Picture 26" descr="car_battery_jumper_cables_sm_wm"/>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533400"/>
            <a:ext cx="1676400" cy="1600200"/>
          </a:xfrm>
          <a:noFill/>
          <a:extLst>
            <a:ext uri="{909E8E84-426E-40DD-AFC4-6F175D3DCCD1}">
              <a14:hiddenFill xmlns:a14="http://schemas.microsoft.com/office/drawing/2010/main">
                <a:solidFill>
                  <a:srgbClr val="FFFFFF"/>
                </a:solidFill>
              </a14:hiddenFill>
            </a:ext>
          </a:extLst>
        </p:spPr>
      </p:pic>
      <p:pic>
        <p:nvPicPr>
          <p:cNvPr id="3081" name="Picture 28" descr="CA23VSL0"/>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86200" y="2514600"/>
            <a:ext cx="1447800" cy="1295400"/>
          </a:xfrm>
          <a:noFill/>
          <a:extLst>
            <a:ext uri="{909E8E84-426E-40DD-AFC4-6F175D3DCCD1}">
              <a14:hiddenFill xmlns:a14="http://schemas.microsoft.com/office/drawing/2010/main">
                <a:solidFill>
                  <a:srgbClr val="FFFFFF"/>
                </a:solidFill>
              </a14:hiddenFill>
            </a:ext>
          </a:extLst>
        </p:spPr>
      </p:pic>
      <p:pic>
        <p:nvPicPr>
          <p:cNvPr id="3082" name="Picture 31" descr="small_vehicle_battery_detail_sm_wm"/>
          <p:cNvPicPr>
            <a:picLocks noGrp="1" noChangeAspect="1" noChangeArrowheads="1" noCrop="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629400" y="457200"/>
            <a:ext cx="1600200" cy="1600200"/>
          </a:xfr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05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066800"/>
            <a:ext cx="6629400" cy="5229225"/>
          </a:xfrm>
        </p:spPr>
      </p:pic>
      <p:sp>
        <p:nvSpPr>
          <p:cNvPr id="4100" name="AutoShape 2052">
            <a:hlinkClick r:id="rId3" action="ppaction://hlinksldjump" highlightClick="1"/>
          </p:cNvPr>
          <p:cNvSpPr>
            <a:spLocks noChangeArrowheads="1"/>
          </p:cNvSpPr>
          <p:nvPr/>
        </p:nvSpPr>
        <p:spPr bwMode="auto">
          <a:xfrm>
            <a:off x="4572000" y="6248400"/>
            <a:ext cx="762000" cy="6096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sp>
        <p:nvSpPr>
          <p:cNvPr id="4101" name="AutoShape 2053">
            <a:hlinkClick r:id="rId4" action="ppaction://hlinksldjump"/>
          </p:cNvPr>
          <p:cNvSpPr>
            <a:spLocks noChangeArrowheads="1"/>
          </p:cNvSpPr>
          <p:nvPr/>
        </p:nvSpPr>
        <p:spPr bwMode="auto">
          <a:xfrm rot="10800000">
            <a:off x="5410200" y="6629400"/>
            <a:ext cx="1066800" cy="228600"/>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algn="ctr" eaLnBrk="1" hangingPunct="1">
              <a:defRPr/>
            </a:pPr>
            <a:r>
              <a:rPr lang="ar-SA"/>
              <a:t>البطاريات</a:t>
            </a:r>
            <a:endParaRPr lang="en-US"/>
          </a:p>
        </p:txBody>
      </p:sp>
      <p:sp>
        <p:nvSpPr>
          <p:cNvPr id="5123" name="Rectangle 3"/>
          <p:cNvSpPr>
            <a:spLocks noGrp="1" noRot="1" noChangeArrowheads="1"/>
          </p:cNvSpPr>
          <p:nvPr>
            <p:ph sz="half" idx="1"/>
          </p:nvPr>
        </p:nvSpPr>
        <p:spPr>
          <a:xfrm>
            <a:off x="0" y="1828800"/>
            <a:ext cx="9144000" cy="5029200"/>
          </a:xfrm>
        </p:spPr>
        <p:txBody>
          <a:bodyPr/>
          <a:lstStyle/>
          <a:p>
            <a:pPr algn="just" rtl="1" eaLnBrk="1" hangingPunct="1"/>
            <a:r>
              <a:rPr lang="ar-SA" altLang="ar-KW" dirty="0">
                <a:effectLst/>
                <a:latin typeface="Tahoma" panose="020B0604030504040204" pitchFamily="34" charset="0"/>
              </a:rPr>
              <a:t>البطاريات تحتوي على غاز الهيدروجين وهو شديد الاشتعال والانفجار ولو حصل أي شرر أثناء الاشتراك فإن الانفجار وارد مع وجود هذا الغاز. وكما هو معلوم فالبطارية تحتوي على أسيد (حامض) ولو أصاب الإنسان عند الانفجار فسوف يسبب </a:t>
            </a:r>
            <a:r>
              <a:rPr lang="ar-SA" altLang="ar-KW" dirty="0" smtClean="0">
                <a:effectLst/>
                <a:latin typeface="Tahoma" panose="020B0604030504040204" pitchFamily="34" charset="0"/>
              </a:rPr>
              <a:t>حروقا</a:t>
            </a:r>
            <a:r>
              <a:rPr lang="ar-KW" altLang="ar-KW" dirty="0" smtClean="0">
                <a:effectLst/>
                <a:latin typeface="Tahoma" panose="020B0604030504040204" pitchFamily="34" charset="0"/>
              </a:rPr>
              <a:t>ً .</a:t>
            </a:r>
            <a:r>
              <a:rPr lang="ar-SA" altLang="ar-KW" dirty="0" smtClean="0">
                <a:effectLst/>
                <a:latin typeface="Tahoma" panose="020B0604030504040204" pitchFamily="34" charset="0"/>
              </a:rPr>
              <a:t> </a:t>
            </a:r>
            <a:r>
              <a:rPr lang="en-US" altLang="ar-KW" dirty="0">
                <a:effectLst/>
                <a:latin typeface="Tahoma" panose="020B0604030504040204" pitchFamily="34" charset="0"/>
              </a:rPr>
              <a:t/>
            </a:r>
            <a:br>
              <a:rPr lang="en-US" altLang="ar-KW" dirty="0">
                <a:effectLst/>
                <a:latin typeface="Tahoma" panose="020B0604030504040204" pitchFamily="34" charset="0"/>
              </a:rPr>
            </a:br>
            <a:r>
              <a:rPr lang="ar-SA" altLang="ar-KW" dirty="0">
                <a:effectLst/>
                <a:latin typeface="Tahoma" panose="020B0604030504040204" pitchFamily="34" charset="0"/>
              </a:rPr>
              <a:t>العمر </a:t>
            </a:r>
            <a:r>
              <a:rPr lang="ar-SA" altLang="ar-KW" dirty="0" smtClean="0">
                <a:effectLst/>
                <a:latin typeface="Tahoma" panose="020B0604030504040204" pitchFamily="34" charset="0"/>
              </a:rPr>
              <a:t>ال</a:t>
            </a:r>
            <a:r>
              <a:rPr lang="ar-KW" altLang="ar-KW" dirty="0" smtClean="0">
                <a:effectLst/>
                <a:latin typeface="Tahoma" panose="020B0604030504040204" pitchFamily="34" charset="0"/>
              </a:rPr>
              <a:t>ا</a:t>
            </a:r>
            <a:r>
              <a:rPr lang="ar-SA" altLang="ar-KW" dirty="0" smtClean="0">
                <a:effectLst/>
                <a:latin typeface="Tahoma" panose="020B0604030504040204" pitchFamily="34" charset="0"/>
              </a:rPr>
              <a:t>فتراضي </a:t>
            </a:r>
            <a:r>
              <a:rPr lang="ar-SA" altLang="ar-KW" dirty="0">
                <a:effectLst/>
                <a:latin typeface="Tahoma" panose="020B0604030504040204" pitchFamily="34" charset="0"/>
              </a:rPr>
              <a:t>للبطاريات هو 4 إلى 5 سنوات. في المناطق الحارة قد يقل عمر البطارية إلى سنتين </a:t>
            </a:r>
            <a:r>
              <a:rPr lang="ar-SA" altLang="ar-KW" dirty="0" smtClean="0">
                <a:effectLst/>
                <a:latin typeface="Tahoma" panose="020B0604030504040204" pitchFamily="34" charset="0"/>
              </a:rPr>
              <a:t>فقط</a:t>
            </a:r>
            <a:r>
              <a:rPr lang="ar-KW" altLang="ar-KW" dirty="0" smtClean="0">
                <a:effectLst/>
                <a:latin typeface="Tahoma" panose="020B0604030504040204" pitchFamily="34" charset="0"/>
              </a:rPr>
              <a:t> </a:t>
            </a:r>
            <a:r>
              <a:rPr lang="ar-SA" altLang="ar-KW" dirty="0" smtClean="0">
                <a:effectLst/>
                <a:latin typeface="Tahoma" panose="020B0604030504040204" pitchFamily="34" charset="0"/>
              </a:rPr>
              <a:t>. </a:t>
            </a:r>
            <a:r>
              <a:rPr lang="ar-SA" altLang="ar-KW" dirty="0">
                <a:effectLst/>
                <a:latin typeface="Tahoma" panose="020B0604030504040204" pitchFamily="34" charset="0"/>
              </a:rPr>
              <a:t>شكل الصفائح داخل البطارية يعطيك </a:t>
            </a:r>
            <a:r>
              <a:rPr lang="ar-SA" altLang="ar-KW" dirty="0" smtClean="0">
                <a:effectLst/>
                <a:latin typeface="Tahoma" panose="020B0604030504040204" pitchFamily="34" charset="0"/>
              </a:rPr>
              <a:t>انطباعا</a:t>
            </a:r>
            <a:r>
              <a:rPr lang="ar-KW" altLang="ar-KW" dirty="0" smtClean="0">
                <a:effectLst/>
                <a:latin typeface="Tahoma" panose="020B0604030504040204" pitchFamily="34" charset="0"/>
              </a:rPr>
              <a:t>ً</a:t>
            </a:r>
            <a:r>
              <a:rPr lang="ar-SA" altLang="ar-KW" dirty="0" smtClean="0">
                <a:effectLst/>
                <a:latin typeface="Tahoma" panose="020B0604030504040204" pitchFamily="34" charset="0"/>
              </a:rPr>
              <a:t> </a:t>
            </a:r>
            <a:r>
              <a:rPr lang="ar-SA" altLang="ar-KW" dirty="0">
                <a:effectLst/>
                <a:latin typeface="Tahoma" panose="020B0604030504040204" pitchFamily="34" charset="0"/>
              </a:rPr>
              <a:t>عن حالة البطارية. حينما يتراكم الكبريت على هذه الصفائح بسبب التفاعل المستمر داخل البطارية فإن البطارية تكون عندئذ غير قابلة للتعبئة وتحتاج إلى تغيير.</a:t>
            </a:r>
            <a:br>
              <a:rPr lang="ar-SA" altLang="ar-KW" dirty="0">
                <a:effectLst/>
                <a:latin typeface="Tahoma" panose="020B0604030504040204" pitchFamily="34" charset="0"/>
              </a:rPr>
            </a:br>
            <a:endParaRPr lang="ar-SA" altLang="ar-KW" dirty="0">
              <a:effectLst/>
              <a:latin typeface="Tahoma" panose="020B0604030504040204" pitchFamily="34" charset="0"/>
            </a:endParaRPr>
          </a:p>
          <a:p>
            <a:pPr algn="r" rtl="1" eaLnBrk="1" hangingPunct="1"/>
            <a:endParaRPr lang="ar-SA" altLang="ar-KW" sz="2800" dirty="0">
              <a:effectLst/>
              <a:latin typeface="Tahoma" panose="020B0604030504040204" pitchFamily="34" charset="0"/>
            </a:endParaRPr>
          </a:p>
        </p:txBody>
      </p:sp>
      <p:pic>
        <p:nvPicPr>
          <p:cNvPr id="5124" name="Picture 8" descr="CAJDPF9Z"/>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162800" y="381000"/>
            <a:ext cx="1333500" cy="1003300"/>
          </a:xfrm>
          <a:noFill/>
          <a:extLst>
            <a:ext uri="{909E8E84-426E-40DD-AFC4-6F175D3DCCD1}">
              <a14:hiddenFill xmlns:a14="http://schemas.microsoft.com/office/drawing/2010/main">
                <a:solidFill>
                  <a:srgbClr val="FFFFFF"/>
                </a:solidFill>
              </a14:hiddenFill>
            </a:ext>
          </a:extLst>
        </p:spPr>
      </p:pic>
      <p:sp>
        <p:nvSpPr>
          <p:cNvPr id="5125" name="AutoShape 5">
            <a:hlinkClick r:id="" action="ppaction://hlinkshowjump?jump=nextslide"/>
          </p:cNvPr>
          <p:cNvSpPr>
            <a:spLocks noChangeArrowheads="1"/>
          </p:cNvSpPr>
          <p:nvPr/>
        </p:nvSpPr>
        <p:spPr bwMode="auto">
          <a:xfrm>
            <a:off x="1447800" y="6400800"/>
            <a:ext cx="1219200" cy="228600"/>
          </a:xfrm>
          <a:prstGeom prst="leftArrow">
            <a:avLst>
              <a:gd name="adj1" fmla="val 50000"/>
              <a:gd name="adj2" fmla="val 1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sp>
        <p:nvSpPr>
          <p:cNvPr id="5126" name="AutoShape 6">
            <a:hlinkClick r:id="rId3" action="ppaction://hlinksldjump" highlightClick="1"/>
          </p:cNvPr>
          <p:cNvSpPr>
            <a:spLocks noChangeArrowheads="1"/>
          </p:cNvSpPr>
          <p:nvPr/>
        </p:nvSpPr>
        <p:spPr bwMode="auto">
          <a:xfrm>
            <a:off x="2743200" y="6324600"/>
            <a:ext cx="762000" cy="5334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sp>
        <p:nvSpPr>
          <p:cNvPr id="5127" name="AutoShape 7">
            <a:hlinkClick r:id="rId4" action="ppaction://hlinksldjump"/>
          </p:cNvPr>
          <p:cNvSpPr>
            <a:spLocks noChangeArrowheads="1"/>
          </p:cNvSpPr>
          <p:nvPr/>
        </p:nvSpPr>
        <p:spPr bwMode="auto">
          <a:xfrm>
            <a:off x="3581400" y="6400800"/>
            <a:ext cx="1066800" cy="228600"/>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pic>
        <p:nvPicPr>
          <p:cNvPr id="5128" name="Picture 10" descr="CA23VSL0"/>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219200" y="457200"/>
            <a:ext cx="914400" cy="889000"/>
          </a:xfr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5040560"/>
          </a:xfrm>
          <a:gradFill flip="none" rotWithShape="1">
            <a:gsLst>
              <a:gs pos="0">
                <a:srgbClr val="FFCDFF">
                  <a:shade val="30000"/>
                  <a:satMod val="115000"/>
                </a:srgbClr>
              </a:gs>
              <a:gs pos="50000">
                <a:srgbClr val="FFCDFF">
                  <a:shade val="67500"/>
                  <a:satMod val="115000"/>
                </a:srgbClr>
              </a:gs>
              <a:gs pos="100000">
                <a:srgbClr val="FFCDFF">
                  <a:shade val="100000"/>
                  <a:satMod val="115000"/>
                </a:srgbClr>
              </a:gs>
            </a:gsLst>
            <a:path path="circle">
              <a:fillToRect l="50000" t="50000" r="50000" b="50000"/>
            </a:path>
            <a:tileRect/>
          </a:gradFill>
          <a:ln w="171450"/>
        </p:spPr>
        <p:style>
          <a:lnRef idx="1">
            <a:schemeClr val="accent1"/>
          </a:lnRef>
          <a:fillRef idx="2">
            <a:schemeClr val="accent1"/>
          </a:fillRef>
          <a:effectRef idx="1">
            <a:schemeClr val="accent1"/>
          </a:effectRef>
          <a:fontRef idx="minor">
            <a:schemeClr val="dk1"/>
          </a:fontRef>
        </p:style>
        <p:txBody>
          <a:bodyPr>
            <a:normAutofit/>
          </a:bodyPr>
          <a:lstStyle/>
          <a:p>
            <a:pPr rtl="1"/>
            <a:r>
              <a:rPr lang="ar-KW" b="1" u="sng" dirty="0">
                <a:solidFill>
                  <a:srgbClr val="0070C0"/>
                </a:solidFill>
              </a:rPr>
              <a:t>الكفاية العامة </a:t>
            </a:r>
            <a:r>
              <a:rPr lang="ar-SA" b="1" u="sng" dirty="0">
                <a:solidFill>
                  <a:srgbClr val="0070C0"/>
                </a:solidFill>
              </a:rPr>
              <a:t>(3</a:t>
            </a:r>
            <a:r>
              <a:rPr lang="ar-KW" b="1" u="sng" dirty="0">
                <a:solidFill>
                  <a:srgbClr val="0070C0"/>
                </a:solidFill>
              </a:rPr>
              <a:t>): </a:t>
            </a:r>
            <a:r>
              <a:rPr lang="ar-SA" b="1" dirty="0"/>
              <a:t>ربط الأفكار العلمية والمحاولات بالعمليات التكنولوجية والمنتجات من أجل حماية ورفع وتعزيز واستدامة البيئة الطبيعية والمجتمعية</a:t>
            </a:r>
            <a:r>
              <a:rPr lang="ar-KW" dirty="0"/>
              <a:t>.</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ar-SA" altLang="ar-KW" sz="4800">
                <a:effectLst/>
              </a:rPr>
              <a:t>صورة لمخترع البطارية</a:t>
            </a:r>
            <a:endParaRPr lang="en-US" altLang="ar-KW" sz="4800">
              <a:effectLst/>
            </a:endParaRPr>
          </a:p>
        </p:txBody>
      </p:sp>
      <p:pic>
        <p:nvPicPr>
          <p:cNvPr id="61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1905000"/>
            <a:ext cx="4597400" cy="4191000"/>
          </a:xfrm>
        </p:spPr>
      </p:pic>
      <p:sp>
        <p:nvSpPr>
          <p:cNvPr id="6148" name="Text Box 4"/>
          <p:cNvSpPr txBox="1">
            <a:spLocks noChangeArrowheads="1"/>
          </p:cNvSpPr>
          <p:nvPr/>
        </p:nvSpPr>
        <p:spPr bwMode="auto">
          <a:xfrm>
            <a:off x="5791200" y="1676400"/>
            <a:ext cx="3352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ar-SA" altLang="ar-KW" sz="4000" dirty="0"/>
              <a:t>ألسندروفولطا هو مخترع البطارية الذي ولد عام 1745 وتوفي عام 1827</a:t>
            </a:r>
            <a:endParaRPr lang="en-US" altLang="ar-KW" sz="4000" dirty="0"/>
          </a:p>
        </p:txBody>
      </p:sp>
      <p:sp>
        <p:nvSpPr>
          <p:cNvPr id="6149" name="AutoShape 5">
            <a:hlinkClick r:id="" action="ppaction://hlinkshowjump?jump=firstslide" highlightClick="1"/>
          </p:cNvPr>
          <p:cNvSpPr>
            <a:spLocks noChangeArrowheads="1"/>
          </p:cNvSpPr>
          <p:nvPr/>
        </p:nvSpPr>
        <p:spPr bwMode="auto">
          <a:xfrm>
            <a:off x="5638800" y="5943600"/>
            <a:ext cx="609600" cy="6096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sp>
        <p:nvSpPr>
          <p:cNvPr id="6150" name="AutoShape 7">
            <a:hlinkClick r:id="" action="ppaction://hlinkshowjump?jump=previousslide"/>
          </p:cNvPr>
          <p:cNvSpPr>
            <a:spLocks noChangeArrowheads="1"/>
          </p:cNvSpPr>
          <p:nvPr/>
        </p:nvSpPr>
        <p:spPr bwMode="auto">
          <a:xfrm>
            <a:off x="6400800" y="6172200"/>
            <a:ext cx="1066800" cy="228600"/>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algn="r" eaLnBrk="1" hangingPunct="1">
              <a:defRPr/>
            </a:pPr>
            <a:r>
              <a:rPr lang="ar-SA" b="1" dirty="0">
                <a:solidFill>
                  <a:srgbClr val="FF0000"/>
                </a:solidFill>
              </a:rPr>
              <a:t> </a:t>
            </a:r>
            <a:r>
              <a:rPr lang="ar-SA" b="1" dirty="0" smtClean="0">
                <a:solidFill>
                  <a:srgbClr val="FF0000"/>
                </a:solidFill>
              </a:rPr>
              <a:t>تلوث </a:t>
            </a:r>
            <a:r>
              <a:rPr lang="ar-SA" b="1" dirty="0">
                <a:solidFill>
                  <a:srgbClr val="FF0000"/>
                </a:solidFill>
              </a:rPr>
              <a:t>البطاريات </a:t>
            </a:r>
            <a:r>
              <a:rPr lang="ar-KW" b="1" dirty="0" smtClean="0">
                <a:solidFill>
                  <a:srgbClr val="FF0000"/>
                </a:solidFill>
              </a:rPr>
              <a:t>:</a:t>
            </a:r>
            <a:endParaRPr lang="en-US" b="1" dirty="0">
              <a:solidFill>
                <a:srgbClr val="FF0000"/>
              </a:solidFill>
            </a:endParaRPr>
          </a:p>
        </p:txBody>
      </p:sp>
      <p:sp>
        <p:nvSpPr>
          <p:cNvPr id="14339" name="Rectangle 3"/>
          <p:cNvSpPr>
            <a:spLocks noGrp="1" noRot="1" noChangeArrowheads="1"/>
          </p:cNvSpPr>
          <p:nvPr>
            <p:ph type="body" sz="half" idx="1"/>
          </p:nvPr>
        </p:nvSpPr>
        <p:spPr>
          <a:xfrm>
            <a:off x="381000" y="1844824"/>
            <a:ext cx="8229600" cy="4495800"/>
          </a:xfrm>
        </p:spPr>
        <p:txBody>
          <a:bodyPr>
            <a:normAutofit lnSpcReduction="10000"/>
          </a:bodyPr>
          <a:lstStyle/>
          <a:p>
            <a:pPr algn="just" eaLnBrk="1" hangingPunct="1">
              <a:lnSpc>
                <a:spcPct val="90000"/>
              </a:lnSpc>
              <a:defRPr/>
            </a:pPr>
            <a:r>
              <a:rPr lang="ar-SA" sz="2800" dirty="0">
                <a:effectLst/>
              </a:rPr>
              <a:t>بطارية صغيرة تكفي لتلويث 400 لتر من الماء</a:t>
            </a:r>
            <a:r>
              <a:rPr lang="en-US" dirty="0">
                <a:effectLst/>
              </a:rPr>
              <a:t/>
            </a:r>
            <a:br>
              <a:rPr lang="en-US" dirty="0">
                <a:effectLst/>
              </a:rPr>
            </a:br>
            <a:r>
              <a:rPr lang="ar-SA" dirty="0">
                <a:effectLst/>
              </a:rPr>
              <a:t>تنبهت </a:t>
            </a:r>
            <a:r>
              <a:rPr lang="ar-KW" dirty="0" smtClean="0">
                <a:effectLst/>
              </a:rPr>
              <a:t>إ</a:t>
            </a:r>
            <a:r>
              <a:rPr lang="ar-SA" dirty="0" smtClean="0">
                <a:effectLst/>
              </a:rPr>
              <a:t>حدى </a:t>
            </a:r>
            <a:r>
              <a:rPr lang="ar-SA" dirty="0">
                <a:effectLst/>
              </a:rPr>
              <a:t>المؤسسات العامة </a:t>
            </a:r>
            <a:r>
              <a:rPr lang="ar-SA" dirty="0" smtClean="0">
                <a:effectLst/>
              </a:rPr>
              <a:t>مؤخرا</a:t>
            </a:r>
            <a:r>
              <a:rPr lang="ar-KW" dirty="0" smtClean="0">
                <a:effectLst/>
              </a:rPr>
              <a:t>ً</a:t>
            </a:r>
            <a:r>
              <a:rPr lang="ar-SA" dirty="0" smtClean="0">
                <a:effectLst/>
              </a:rPr>
              <a:t> </a:t>
            </a:r>
            <a:r>
              <a:rPr lang="ar-SA" dirty="0">
                <a:effectLst/>
              </a:rPr>
              <a:t>الى مسألة في غاية </a:t>
            </a:r>
            <a:r>
              <a:rPr lang="ar-SA" dirty="0" smtClean="0">
                <a:effectLst/>
              </a:rPr>
              <a:t>ال</a:t>
            </a:r>
            <a:r>
              <a:rPr lang="ar-KW" dirty="0" smtClean="0">
                <a:effectLst/>
              </a:rPr>
              <a:t>أ</a:t>
            </a:r>
            <a:r>
              <a:rPr lang="ar-SA" dirty="0" smtClean="0">
                <a:effectLst/>
              </a:rPr>
              <a:t>همية </a:t>
            </a:r>
            <a:r>
              <a:rPr lang="ar-SA" dirty="0">
                <a:effectLst/>
              </a:rPr>
              <a:t>وهي مخاطر التلوث بالبطاريات الصغيرة التي ترمى على </a:t>
            </a:r>
            <a:r>
              <a:rPr lang="ar-SA" dirty="0" smtClean="0">
                <a:effectLst/>
              </a:rPr>
              <a:t>ال</a:t>
            </a:r>
            <a:r>
              <a:rPr lang="ar-KW" dirty="0" smtClean="0">
                <a:effectLst/>
              </a:rPr>
              <a:t>أ</a:t>
            </a:r>
            <a:r>
              <a:rPr lang="ar-SA" dirty="0" smtClean="0">
                <a:effectLst/>
              </a:rPr>
              <a:t>رض </a:t>
            </a:r>
            <a:r>
              <a:rPr lang="ar-SA" dirty="0">
                <a:effectLst/>
              </a:rPr>
              <a:t>وما تشكله من سموم وأخطار على </a:t>
            </a:r>
            <a:r>
              <a:rPr lang="ar-SA" dirty="0" smtClean="0">
                <a:effectLst/>
              </a:rPr>
              <a:t>ال</a:t>
            </a:r>
            <a:r>
              <a:rPr lang="ar-KW" dirty="0" smtClean="0">
                <a:effectLst/>
              </a:rPr>
              <a:t>إ</a:t>
            </a:r>
            <a:r>
              <a:rPr lang="ar-SA" dirty="0" smtClean="0">
                <a:effectLst/>
              </a:rPr>
              <a:t>نسان </a:t>
            </a:r>
            <a:r>
              <a:rPr lang="ar-SA" dirty="0">
                <a:effectLst/>
              </a:rPr>
              <a:t>والبيئة.</a:t>
            </a:r>
            <a:endParaRPr lang="en-US" dirty="0">
              <a:effectLst/>
            </a:endParaRPr>
          </a:p>
          <a:p>
            <a:pPr algn="just" eaLnBrk="1" hangingPunct="1">
              <a:lnSpc>
                <a:spcPct val="90000"/>
              </a:lnSpc>
              <a:defRPr/>
            </a:pPr>
            <a:r>
              <a:rPr lang="ar-SA" dirty="0">
                <a:effectLst/>
              </a:rPr>
              <a:t>يجب على المؤسسات المسؤولة عن البيئة </a:t>
            </a:r>
            <a:r>
              <a:rPr lang="ar-SA" dirty="0" smtClean="0">
                <a:effectLst/>
              </a:rPr>
              <a:t>(وخصوصا</a:t>
            </a:r>
            <a:r>
              <a:rPr lang="ar-KW" dirty="0" smtClean="0">
                <a:effectLst/>
              </a:rPr>
              <a:t>ً</a:t>
            </a:r>
            <a:r>
              <a:rPr lang="ar-SA" dirty="0" smtClean="0">
                <a:effectLst/>
              </a:rPr>
              <a:t> </a:t>
            </a:r>
            <a:r>
              <a:rPr lang="ar-SA" dirty="0">
                <a:effectLst/>
              </a:rPr>
              <a:t>عن </a:t>
            </a:r>
            <a:r>
              <a:rPr lang="ar-SA" dirty="0" smtClean="0">
                <a:effectLst/>
              </a:rPr>
              <a:t>الميا</a:t>
            </a:r>
            <a:r>
              <a:rPr lang="ar-KW" dirty="0" smtClean="0">
                <a:effectLst/>
              </a:rPr>
              <a:t>ه</a:t>
            </a:r>
            <a:r>
              <a:rPr lang="ar-SA" dirty="0" smtClean="0">
                <a:effectLst/>
              </a:rPr>
              <a:t>) </a:t>
            </a:r>
            <a:r>
              <a:rPr lang="ar-SA" dirty="0">
                <a:effectLst/>
              </a:rPr>
              <a:t>أن تقود حملة واسعة للتعريف بمخاطر وآثار البطاريات الصغيرة وخاصة المستخدمة في الساعات فهي تحوي (البطاريات) المستهلكة معادن خطرة جداً ولدى تفاعلها مع الطبيعة تترك سموماً على صحة </a:t>
            </a:r>
            <a:r>
              <a:rPr lang="ar-SA" dirty="0" smtClean="0">
                <a:effectLst/>
              </a:rPr>
              <a:t>ال</a:t>
            </a:r>
            <a:r>
              <a:rPr lang="ar-KW" dirty="0" smtClean="0">
                <a:effectLst/>
              </a:rPr>
              <a:t>إ</a:t>
            </a:r>
            <a:r>
              <a:rPr lang="ar-SA" dirty="0" smtClean="0">
                <a:effectLst/>
              </a:rPr>
              <a:t>نسان </a:t>
            </a:r>
            <a:r>
              <a:rPr lang="ar-SA" dirty="0">
                <a:effectLst/>
              </a:rPr>
              <a:t>والبيئة.</a:t>
            </a:r>
            <a:endParaRPr lang="ar-SA" sz="4000" dirty="0"/>
          </a:p>
        </p:txBody>
      </p:sp>
      <p:sp>
        <p:nvSpPr>
          <p:cNvPr id="7172" name="AutoShape 5">
            <a:hlinkClick r:id="rId2" action="ppaction://hlinksldjump" highlightClick="1"/>
          </p:cNvPr>
          <p:cNvSpPr>
            <a:spLocks noChangeArrowheads="1"/>
          </p:cNvSpPr>
          <p:nvPr/>
        </p:nvSpPr>
        <p:spPr bwMode="auto">
          <a:xfrm>
            <a:off x="5791200" y="6248400"/>
            <a:ext cx="762000" cy="6096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sp>
        <p:nvSpPr>
          <p:cNvPr id="7173" name="AutoShape 6">
            <a:hlinkClick r:id="" action="ppaction://hlinkshowjump?jump=nextslide"/>
          </p:cNvPr>
          <p:cNvSpPr>
            <a:spLocks noChangeArrowheads="1"/>
          </p:cNvSpPr>
          <p:nvPr/>
        </p:nvSpPr>
        <p:spPr bwMode="auto">
          <a:xfrm>
            <a:off x="3276600" y="6629400"/>
            <a:ext cx="1219200" cy="228600"/>
          </a:xfrm>
          <a:prstGeom prst="leftArrow">
            <a:avLst>
              <a:gd name="adj1" fmla="val 50000"/>
              <a:gd name="adj2" fmla="val 1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pic>
        <p:nvPicPr>
          <p:cNvPr id="7174" name="Picture 8" descr="CAMMA4ZX"/>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228600"/>
            <a:ext cx="1828800" cy="1524000"/>
          </a:xfr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p:cTn id="12"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339">
                                            <p:txEl>
                                              <p:pRg st="0" end="0"/>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p:cTn id="17"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433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hangingPunct="1">
              <a:defRPr/>
            </a:pPr>
            <a:r>
              <a:rPr lang="ar-SA" b="1" dirty="0">
                <a:solidFill>
                  <a:srgbClr val="002060"/>
                </a:solidFill>
              </a:rPr>
              <a:t> </a:t>
            </a:r>
            <a:r>
              <a:rPr lang="ar-SA" b="1" dirty="0" smtClean="0">
                <a:solidFill>
                  <a:srgbClr val="002060"/>
                </a:solidFill>
              </a:rPr>
              <a:t>ال</a:t>
            </a:r>
            <a:r>
              <a:rPr lang="ar-KW" b="1" dirty="0" smtClean="0">
                <a:solidFill>
                  <a:srgbClr val="002060"/>
                </a:solidFill>
              </a:rPr>
              <a:t>أ</a:t>
            </a:r>
            <a:r>
              <a:rPr lang="ar-SA" b="1" dirty="0" smtClean="0">
                <a:solidFill>
                  <a:srgbClr val="002060"/>
                </a:solidFill>
              </a:rPr>
              <a:t>مراض </a:t>
            </a:r>
            <a:r>
              <a:rPr lang="ar-SA" b="1" dirty="0">
                <a:solidFill>
                  <a:srgbClr val="002060"/>
                </a:solidFill>
              </a:rPr>
              <a:t>الناجمة من رمي البطاريات </a:t>
            </a:r>
            <a:endParaRPr lang="en-US" b="1" dirty="0">
              <a:solidFill>
                <a:srgbClr val="002060"/>
              </a:solidFill>
            </a:endParaRPr>
          </a:p>
        </p:txBody>
      </p:sp>
      <p:sp>
        <p:nvSpPr>
          <p:cNvPr id="15363" name="Rectangle 3"/>
          <p:cNvSpPr>
            <a:spLocks noGrp="1" noRot="1" noChangeArrowheads="1"/>
          </p:cNvSpPr>
          <p:nvPr>
            <p:ph type="body" sz="half" idx="1"/>
          </p:nvPr>
        </p:nvSpPr>
        <p:spPr/>
        <p:txBody>
          <a:bodyPr/>
          <a:lstStyle/>
          <a:p>
            <a:pPr eaLnBrk="1" hangingPunct="1">
              <a:defRPr/>
            </a:pPr>
            <a:r>
              <a:rPr lang="en-US" sz="2200" b="1"/>
              <a:t> </a:t>
            </a:r>
            <a:endParaRPr lang="ar-SA" sz="2200" b="1"/>
          </a:p>
        </p:txBody>
      </p:sp>
      <p:sp>
        <p:nvSpPr>
          <p:cNvPr id="8196" name="AutoShape 6">
            <a:hlinkClick r:id="rId2" action="ppaction://hlinksldjump" highlightClick="1"/>
          </p:cNvPr>
          <p:cNvSpPr>
            <a:spLocks noChangeArrowheads="1"/>
          </p:cNvSpPr>
          <p:nvPr/>
        </p:nvSpPr>
        <p:spPr bwMode="auto">
          <a:xfrm>
            <a:off x="4648200" y="6248400"/>
            <a:ext cx="762000" cy="6096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ar-KW" altLang="ar-KW" sz="1600"/>
          </a:p>
        </p:txBody>
      </p:sp>
      <p:sp>
        <p:nvSpPr>
          <p:cNvPr id="8197" name="AutoShape 7">
            <a:hlinkClick r:id="" action="ppaction://hlinkshowjump?jump=nextslide"/>
          </p:cNvPr>
          <p:cNvSpPr>
            <a:spLocks noChangeArrowheads="1"/>
          </p:cNvSpPr>
          <p:nvPr/>
        </p:nvSpPr>
        <p:spPr bwMode="auto">
          <a:xfrm>
            <a:off x="3352800" y="6553200"/>
            <a:ext cx="1219200" cy="228600"/>
          </a:xfrm>
          <a:prstGeom prst="leftArrow">
            <a:avLst>
              <a:gd name="adj1" fmla="val 50000"/>
              <a:gd name="adj2" fmla="val 1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sp>
        <p:nvSpPr>
          <p:cNvPr id="8198" name="AutoShape 8">
            <a:hlinkClick r:id="" action="ppaction://hlinkshowjump?jump=previousslide"/>
          </p:cNvPr>
          <p:cNvSpPr>
            <a:spLocks noChangeArrowheads="1"/>
          </p:cNvSpPr>
          <p:nvPr/>
        </p:nvSpPr>
        <p:spPr bwMode="auto">
          <a:xfrm>
            <a:off x="5486400" y="6553200"/>
            <a:ext cx="1066800" cy="228600"/>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sp>
        <p:nvSpPr>
          <p:cNvPr id="8199" name="Rectangle 10"/>
          <p:cNvSpPr>
            <a:spLocks noChangeArrowheads="1"/>
          </p:cNvSpPr>
          <p:nvPr/>
        </p:nvSpPr>
        <p:spPr bwMode="auto">
          <a:xfrm>
            <a:off x="342900" y="1928893"/>
            <a:ext cx="8610600" cy="482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pPr>
            <a:r>
              <a:rPr lang="ar-SA" altLang="ar-KW" sz="3600" dirty="0"/>
              <a:t>تحوي البطاريات على </a:t>
            </a:r>
            <a:r>
              <a:rPr lang="ar-SA" altLang="ar-KW" sz="3600" dirty="0" smtClean="0"/>
              <a:t>عن</a:t>
            </a:r>
            <a:r>
              <a:rPr lang="ar-KW" altLang="ar-KW" sz="3600" dirty="0" smtClean="0"/>
              <a:t>صر </a:t>
            </a:r>
            <a:r>
              <a:rPr lang="ar-SA" altLang="ar-KW" sz="3600" dirty="0" smtClean="0"/>
              <a:t>الكادميوم </a:t>
            </a:r>
            <a:r>
              <a:rPr lang="ar-SA" altLang="ar-KW" sz="3600" dirty="0"/>
              <a:t>الذي يسبب سمية مولدة للسرطان (البروستات والرئتين) واضطرابات تنفسية وعنصر الزئبق الذي يسبب اضطرابات هضمية وكلوية مولدة للطفرات. وعنصر النيكل يسبب السرطانات واضطرابات هضمية مولدة للتحسس. وعنصر الزنك الذي يسبب كلورور الزنك </a:t>
            </a:r>
            <a:r>
              <a:rPr lang="ar-SA" altLang="ar-KW" sz="3600" dirty="0" smtClean="0"/>
              <a:t>تهيجا</a:t>
            </a:r>
            <a:r>
              <a:rPr lang="ar-KW" altLang="ar-KW" sz="3600" dirty="0" smtClean="0"/>
              <a:t>ً</a:t>
            </a:r>
            <a:r>
              <a:rPr lang="ar-SA" altLang="ar-KW" sz="3600" dirty="0" smtClean="0"/>
              <a:t> </a:t>
            </a:r>
            <a:r>
              <a:rPr lang="ar-SA" altLang="ar-KW" sz="3600" dirty="0"/>
              <a:t>في </a:t>
            </a:r>
            <a:r>
              <a:rPr lang="ar-SA" altLang="ar-KW" sz="3600" dirty="0" smtClean="0"/>
              <a:t>ال</a:t>
            </a:r>
            <a:r>
              <a:rPr lang="ar-KW" altLang="ar-KW" sz="3600" dirty="0" smtClean="0"/>
              <a:t>أ</a:t>
            </a:r>
            <a:r>
              <a:rPr lang="ar-SA" altLang="ar-KW" sz="3600" dirty="0" smtClean="0"/>
              <a:t>غشية </a:t>
            </a:r>
            <a:r>
              <a:rPr lang="ar-SA" altLang="ar-KW" sz="3600" dirty="0"/>
              <a:t>المخاطية واضطرابات تنفسية ومعدية معوية. وعنصر المنغنيز الذي يترك اضطرابات عصبية وتنفسية.</a:t>
            </a:r>
            <a:r>
              <a:rPr lang="en-US" altLang="ar-KW" sz="3600" dirty="0"/>
              <a:t/>
            </a:r>
            <a:br>
              <a:rPr lang="en-US" altLang="ar-KW" sz="3600" dirty="0"/>
            </a:br>
            <a:r>
              <a:rPr lang="en-US" altLang="ar-KW" sz="5400" dirty="0"/>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dissolve">
                                      <p:cBhvr>
                                        <p:cTn id="12"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0"/>
            <a:ext cx="8385175" cy="1431925"/>
          </a:xfrm>
        </p:spPr>
        <p:txBody>
          <a:bodyPr/>
          <a:lstStyle/>
          <a:p>
            <a:pPr algn="r" eaLnBrk="1" hangingPunct="1">
              <a:defRPr/>
            </a:pPr>
            <a:r>
              <a:rPr lang="ar-SA" b="1" dirty="0">
                <a:solidFill>
                  <a:srgbClr val="7030A0"/>
                </a:solidFill>
              </a:rPr>
              <a:t>طرق لمنع </a:t>
            </a:r>
            <a:r>
              <a:rPr lang="ar-JO" b="1" dirty="0" smtClean="0">
                <a:solidFill>
                  <a:srgbClr val="7030A0"/>
                </a:solidFill>
              </a:rPr>
              <a:t>تلوث </a:t>
            </a:r>
            <a:r>
              <a:rPr lang="ar-JO" b="1" dirty="0">
                <a:solidFill>
                  <a:srgbClr val="7030A0"/>
                </a:solidFill>
              </a:rPr>
              <a:t>البطاريات</a:t>
            </a:r>
            <a:endParaRPr lang="en-US" b="1" dirty="0">
              <a:solidFill>
                <a:srgbClr val="7030A0"/>
              </a:solidFill>
            </a:endParaRPr>
          </a:p>
        </p:txBody>
      </p:sp>
      <p:sp>
        <p:nvSpPr>
          <p:cNvPr id="9219" name="Rectangle 3"/>
          <p:cNvSpPr>
            <a:spLocks noGrp="1" noRot="1" noChangeArrowheads="1"/>
          </p:cNvSpPr>
          <p:nvPr>
            <p:ph type="body" sz="half" idx="1"/>
          </p:nvPr>
        </p:nvSpPr>
        <p:spPr>
          <a:xfrm>
            <a:off x="0" y="1219200"/>
            <a:ext cx="8763000" cy="4876800"/>
          </a:xfrm>
        </p:spPr>
        <p:txBody>
          <a:bodyPr>
            <a:normAutofit/>
          </a:bodyPr>
          <a:lstStyle/>
          <a:p>
            <a:pPr algn="just" eaLnBrk="1" hangingPunct="1">
              <a:lnSpc>
                <a:spcPct val="90000"/>
              </a:lnSpc>
            </a:pPr>
            <a:r>
              <a:rPr lang="ar-SA" altLang="ar-KW" dirty="0">
                <a:effectLst/>
              </a:rPr>
              <a:t>لمنع الآفات البيئية، مثل تلوث </a:t>
            </a:r>
            <a:r>
              <a:rPr lang="ar-SA" altLang="ar-KW" dirty="0" smtClean="0">
                <a:effectLst/>
              </a:rPr>
              <a:t>الترب</a:t>
            </a:r>
            <a:r>
              <a:rPr lang="ar-KW" altLang="ar-KW" dirty="0" smtClean="0">
                <a:effectLst/>
              </a:rPr>
              <a:t>ة</a:t>
            </a:r>
            <a:r>
              <a:rPr lang="ar-SA" altLang="ar-KW" dirty="0" smtClean="0">
                <a:effectLst/>
              </a:rPr>
              <a:t>، </a:t>
            </a:r>
            <a:r>
              <a:rPr lang="ar-SA" altLang="ar-KW" dirty="0">
                <a:effectLst/>
              </a:rPr>
              <a:t>الماء والهواء، تقام في موقع الطمن البنى التحتية التالية</a:t>
            </a:r>
            <a:r>
              <a:rPr lang="ar-SA" altLang="ar-KW" dirty="0" smtClean="0">
                <a:effectLst/>
              </a:rPr>
              <a:t>:</a:t>
            </a:r>
            <a:endParaRPr lang="en-US" altLang="ar-KW" dirty="0">
              <a:effectLst/>
            </a:endParaRPr>
          </a:p>
          <a:p>
            <a:pPr algn="just" eaLnBrk="1" hangingPunct="1">
              <a:lnSpc>
                <a:spcPct val="90000"/>
              </a:lnSpc>
            </a:pPr>
            <a:r>
              <a:rPr lang="ar-SA" altLang="ar-KW" dirty="0" smtClean="0">
                <a:effectLst/>
              </a:rPr>
              <a:t>تغطي</a:t>
            </a:r>
            <a:r>
              <a:rPr lang="ar-KW" altLang="ar-KW" dirty="0" smtClean="0">
                <a:effectLst/>
              </a:rPr>
              <a:t>ة</a:t>
            </a:r>
            <a:r>
              <a:rPr lang="ar-SA" altLang="ar-KW" dirty="0" smtClean="0">
                <a:effectLst/>
              </a:rPr>
              <a:t> محكم</a:t>
            </a:r>
            <a:r>
              <a:rPr lang="ar-KW" altLang="ar-KW" dirty="0" smtClean="0">
                <a:effectLst/>
              </a:rPr>
              <a:t>ة</a:t>
            </a:r>
            <a:r>
              <a:rPr lang="ar-SA" altLang="ar-KW" dirty="0" smtClean="0">
                <a:effectLst/>
              </a:rPr>
              <a:t> </a:t>
            </a:r>
            <a:r>
              <a:rPr lang="ar-SA" altLang="ar-KW" dirty="0">
                <a:effectLst/>
              </a:rPr>
              <a:t>للموقع لمنع تلوث </a:t>
            </a:r>
            <a:r>
              <a:rPr lang="ar-SA" altLang="ar-KW" dirty="0" smtClean="0">
                <a:effectLst/>
              </a:rPr>
              <a:t>الترب</a:t>
            </a:r>
            <a:r>
              <a:rPr lang="ar-KW" altLang="ar-KW" dirty="0" smtClean="0">
                <a:effectLst/>
              </a:rPr>
              <a:t>ة</a:t>
            </a:r>
            <a:r>
              <a:rPr lang="ar-SA" altLang="ar-KW" dirty="0" smtClean="0">
                <a:effectLst/>
              </a:rPr>
              <a:t> </a:t>
            </a:r>
            <a:r>
              <a:rPr lang="ar-SA" altLang="ar-KW" dirty="0">
                <a:effectLst/>
              </a:rPr>
              <a:t>والمياه الجوفية.</a:t>
            </a:r>
            <a:endParaRPr lang="en-US" altLang="ar-KW" dirty="0">
              <a:effectLst/>
            </a:endParaRPr>
          </a:p>
          <a:p>
            <a:pPr algn="just" eaLnBrk="1" hangingPunct="1">
              <a:lnSpc>
                <a:spcPct val="90000"/>
              </a:lnSpc>
            </a:pPr>
            <a:r>
              <a:rPr lang="ar-SA" altLang="ar-KW" dirty="0">
                <a:effectLst/>
              </a:rPr>
              <a:t>جهاز لتجميع ومعالجة المشطوفات (عصارات النفايات).</a:t>
            </a:r>
            <a:endParaRPr lang="en-US" altLang="ar-KW" dirty="0">
              <a:effectLst/>
            </a:endParaRPr>
          </a:p>
          <a:p>
            <a:pPr algn="just" eaLnBrk="1" hangingPunct="1">
              <a:lnSpc>
                <a:spcPct val="90000"/>
              </a:lnSpc>
            </a:pPr>
            <a:r>
              <a:rPr lang="ar-SA" altLang="ar-KW" dirty="0">
                <a:effectLst/>
              </a:rPr>
              <a:t>جهاز لتجميع ومعالجة الغازات المنبعثة مثل غاز الميثان.</a:t>
            </a:r>
            <a:endParaRPr lang="en-US" altLang="ar-KW" dirty="0">
              <a:effectLst/>
            </a:endParaRPr>
          </a:p>
          <a:p>
            <a:pPr algn="just" eaLnBrk="1" hangingPunct="1">
              <a:lnSpc>
                <a:spcPct val="90000"/>
              </a:lnSpc>
            </a:pPr>
            <a:r>
              <a:rPr lang="ar-SA" altLang="ar-KW" dirty="0">
                <a:effectLst/>
              </a:rPr>
              <a:t>النفايات التي يتم دفنها توزع على سطح الأرض بطبقة ذات سمك متجانس. وتكون مثبتة ومغطاة بطبقة من التراب مع انتهاء الاستخدام يغلق الموقع ويمر بمرحلة ترميم ومراقبة لمنع الآفات في المستقبل.</a:t>
            </a:r>
            <a:endParaRPr lang="en-US" altLang="ar-KW" dirty="0">
              <a:effectLst/>
            </a:endParaRPr>
          </a:p>
          <a:p>
            <a:pPr algn="just" eaLnBrk="1" hangingPunct="1">
              <a:lnSpc>
                <a:spcPct val="90000"/>
              </a:lnSpc>
            </a:pPr>
            <a:endParaRPr lang="en-US" altLang="ar-KW" dirty="0">
              <a:effectLst/>
            </a:endParaRPr>
          </a:p>
        </p:txBody>
      </p:sp>
      <p:sp>
        <p:nvSpPr>
          <p:cNvPr id="9220" name="AutoShape 4">
            <a:hlinkClick r:id="" action="ppaction://hlinkshowjump?jump=firstslide" highlightClick="1"/>
          </p:cNvPr>
          <p:cNvSpPr>
            <a:spLocks noChangeArrowheads="1"/>
          </p:cNvSpPr>
          <p:nvPr/>
        </p:nvSpPr>
        <p:spPr bwMode="auto">
          <a:xfrm>
            <a:off x="4800600" y="6400800"/>
            <a:ext cx="685800" cy="4572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sp>
        <p:nvSpPr>
          <p:cNvPr id="9221" name="AutoShape 10">
            <a:hlinkClick r:id="" action="ppaction://hlinkshowjump?jump=previousslide"/>
          </p:cNvPr>
          <p:cNvSpPr>
            <a:spLocks noChangeArrowheads="1"/>
          </p:cNvSpPr>
          <p:nvPr/>
        </p:nvSpPr>
        <p:spPr bwMode="auto">
          <a:xfrm>
            <a:off x="5715000" y="6629400"/>
            <a:ext cx="1066800" cy="228600"/>
          </a:xfrm>
          <a:prstGeom prst="rightArrow">
            <a:avLst>
              <a:gd name="adj1" fmla="val 50000"/>
              <a:gd name="adj2" fmla="val 11666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KW" altLang="ar-KW"/>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5"/>
          <p:cNvSpPr txBox="1">
            <a:spLocks/>
          </p:cNvSpPr>
          <p:nvPr/>
        </p:nvSpPr>
        <p:spPr>
          <a:xfrm>
            <a:off x="1357290" y="500042"/>
            <a:ext cx="6912768" cy="1015663"/>
          </a:xfrm>
          <a:prstGeom prst="rect">
            <a:avLst/>
          </a:prstGeom>
          <a:solidFill>
            <a:srgbClr val="8FFFFF"/>
          </a:solidFill>
          <a:ln w="76200" cap="flat" cmpd="sng" algn="ctr">
            <a:solidFill>
              <a:srgbClr val="0000FF"/>
            </a:solidFill>
            <a:prstDash val="solid"/>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KW"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النشاط المنزلي التطبيقي</a:t>
            </a:r>
            <a:endParaRPr lang="ar-SA"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مربع نص 2"/>
          <p:cNvSpPr txBox="1">
            <a:spLocks noChangeArrowheads="1"/>
          </p:cNvSpPr>
          <p:nvPr/>
        </p:nvSpPr>
        <p:spPr bwMode="auto">
          <a:xfrm>
            <a:off x="642910" y="1928802"/>
            <a:ext cx="8001056" cy="1754326"/>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76200">
            <a:solidFill>
              <a:srgbClr val="0000FF"/>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rtl="1"/>
            <a:r>
              <a:rPr lang="ar-KW" sz="3600" b="1" dirty="0"/>
              <a:t>اطلب من المتعلمين البحث عن أضرار البطارية .</a:t>
            </a:r>
            <a:endParaRPr lang="en-US" sz="3600" b="1" dirty="0"/>
          </a:p>
          <a:p>
            <a:pPr algn="just" rtl="1"/>
            <a:r>
              <a:rPr lang="ar-KW" sz="3600" b="1" dirty="0"/>
              <a:t>أضف هذا البحث إلى الملف الصف للمتعلمين لتشجيعهم </a:t>
            </a:r>
            <a:r>
              <a:rPr lang="ar-KW" sz="3600" b="1" dirty="0" smtClean="0"/>
              <a:t>.</a:t>
            </a:r>
            <a:endParaRPr lang="ar-KW" sz="3200" b="1" dirty="0"/>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13923" t="42994" r="9667" b="45801"/>
          <a:stretch/>
        </p:blipFill>
        <p:spPr>
          <a:xfrm>
            <a:off x="755577" y="4005065"/>
            <a:ext cx="7992888" cy="2521114"/>
          </a:xfrm>
          <a:prstGeom prst="rect">
            <a:avLst/>
          </a:prstGeom>
          <a:ln w="57150">
            <a:solidFill>
              <a:srgbClr val="0000FF"/>
            </a:solidFill>
          </a:ln>
        </p:spPr>
      </p:pic>
    </p:spTree>
    <p:extLst>
      <p:ext uri="{BB962C8B-B14F-4D97-AF65-F5344CB8AC3E}">
        <p14:creationId xmlns:p14="http://schemas.microsoft.com/office/powerpoint/2010/main" val="381882670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5040560"/>
          </a:xfrm>
          <a:gradFill flip="none" rotWithShape="1">
            <a:gsLst>
              <a:gs pos="0">
                <a:srgbClr val="FFCDFF">
                  <a:shade val="30000"/>
                  <a:satMod val="115000"/>
                </a:srgbClr>
              </a:gs>
              <a:gs pos="50000">
                <a:srgbClr val="FFCDFF">
                  <a:shade val="67500"/>
                  <a:satMod val="115000"/>
                </a:srgbClr>
              </a:gs>
              <a:gs pos="100000">
                <a:srgbClr val="FFCDFF">
                  <a:shade val="100000"/>
                  <a:satMod val="115000"/>
                </a:srgbClr>
              </a:gs>
            </a:gsLst>
            <a:path path="circle">
              <a:fillToRect l="50000" t="50000" r="50000" b="50000"/>
            </a:path>
            <a:tileRect/>
          </a:gradFill>
          <a:ln w="171450"/>
        </p:spPr>
        <p:style>
          <a:lnRef idx="1">
            <a:schemeClr val="accent1"/>
          </a:lnRef>
          <a:fillRef idx="2">
            <a:schemeClr val="accent1"/>
          </a:fillRef>
          <a:effectRef idx="1">
            <a:schemeClr val="accent1"/>
          </a:effectRef>
          <a:fontRef idx="minor">
            <a:schemeClr val="dk1"/>
          </a:fontRef>
        </p:style>
        <p:txBody>
          <a:bodyPr>
            <a:normAutofit/>
          </a:bodyPr>
          <a:lstStyle/>
          <a:p>
            <a:pPr algn="r"/>
            <a:r>
              <a:rPr lang="ar-KW" b="1" u="sng" dirty="0">
                <a:solidFill>
                  <a:srgbClr val="0070C0"/>
                </a:solidFill>
              </a:rPr>
              <a:t>الكفاية العامة (3): </a:t>
            </a:r>
            <a:br>
              <a:rPr lang="ar-KW" b="1" u="sng" dirty="0">
                <a:solidFill>
                  <a:srgbClr val="0070C0"/>
                </a:solidFill>
              </a:rPr>
            </a:br>
            <a:r>
              <a:rPr lang="ar-SA" b="1" dirty="0"/>
              <a:t>ربط الأفكار العلمية والمحاولات بالعمليات التكنولوجية والمنتجات</a:t>
            </a:r>
            <a:r>
              <a:rPr lang="ar-KW" b="1" dirty="0"/>
              <a:t> </a:t>
            </a:r>
            <a:r>
              <a:rPr lang="ar-SA" b="1" dirty="0"/>
              <a:t>،</a:t>
            </a:r>
            <a:r>
              <a:rPr lang="ar-KW" b="1" dirty="0"/>
              <a:t> </a:t>
            </a:r>
            <a:r>
              <a:rPr lang="ar-SA" b="1" dirty="0"/>
              <a:t>من </a:t>
            </a:r>
            <a:r>
              <a:rPr lang="ar-KW" b="1" dirty="0" smtClean="0"/>
              <a:t>أ</a:t>
            </a:r>
            <a:r>
              <a:rPr lang="ar-SA" b="1" dirty="0" smtClean="0"/>
              <a:t>جل </a:t>
            </a:r>
            <a:r>
              <a:rPr lang="ar-SA" b="1" dirty="0"/>
              <a:t>حماية ورفع وتعزيز واستدامة البيئة الطبيعية والمجتمعية.</a:t>
            </a:r>
            <a:endParaRPr lang="en-US" dirty="0"/>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539552" y="1196752"/>
            <a:ext cx="8229600" cy="4320480"/>
          </a:xfrm>
          <a:gradFill flip="none" rotWithShape="1">
            <a:gsLst>
              <a:gs pos="0">
                <a:srgbClr val="97FFFF">
                  <a:shade val="30000"/>
                  <a:satMod val="115000"/>
                </a:srgbClr>
              </a:gs>
              <a:gs pos="50000">
                <a:srgbClr val="97FFFF">
                  <a:shade val="67500"/>
                  <a:satMod val="115000"/>
                </a:srgbClr>
              </a:gs>
              <a:gs pos="100000">
                <a:srgbClr val="97FFFF">
                  <a:shade val="100000"/>
                  <a:satMod val="115000"/>
                </a:srgbClr>
              </a:gs>
            </a:gsLst>
            <a:lin ang="16200000" scaled="1"/>
            <a:tileRect/>
          </a:gradFill>
          <a:ln w="76200">
            <a:solidFill>
              <a:srgbClr val="7030A0"/>
            </a:solidFill>
          </a:ln>
        </p:spPr>
        <p:txBody>
          <a:bodyPr>
            <a:noAutofit/>
          </a:bodyPr>
          <a:lstStyle/>
          <a:p>
            <a:pPr algn="just"/>
            <a:r>
              <a:rPr lang="ar-KW" sz="4400" b="1" u="sng" dirty="0">
                <a:solidFill>
                  <a:schemeClr val="accent4">
                    <a:lumMod val="75000"/>
                  </a:schemeClr>
                </a:solidFill>
              </a:rPr>
              <a:t>الكفاية الخاصة (3-4): </a:t>
            </a:r>
          </a:p>
          <a:p>
            <a:pPr algn="just"/>
            <a:r>
              <a:rPr lang="ar-SA" sz="4400" b="1" dirty="0"/>
              <a:t>التعبير عن طرق ربط العلوم </a:t>
            </a:r>
            <a:r>
              <a:rPr lang="ar-SA" sz="4400" b="1" dirty="0" smtClean="0"/>
              <a:t>والتكن</a:t>
            </a:r>
            <a:r>
              <a:rPr lang="ar-KW" sz="4400" b="1" dirty="0" smtClean="0"/>
              <a:t>و</a:t>
            </a:r>
            <a:r>
              <a:rPr lang="ar-SA" sz="4400" b="1" dirty="0" smtClean="0"/>
              <a:t>لوجيا </a:t>
            </a:r>
            <a:r>
              <a:rPr lang="ar-SA" sz="4400" b="1" dirty="0"/>
              <a:t>حولنا باستخدام المعرفة والمهارات المكتسبة خلال تعلم المواد الدراسية الأخرى.</a:t>
            </a:r>
            <a:endParaRPr lang="en-US" sz="3600" b="1" dirty="0">
              <a:solidFill>
                <a:schemeClr val="tx1"/>
              </a:solidFill>
            </a:endParaRP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620688"/>
            <a:ext cx="8229600" cy="5472608"/>
          </a:xfr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path path="circle">
              <a:fillToRect l="50000" t="50000" r="50000" b="50000"/>
            </a:path>
            <a:tileRect/>
          </a:gradFill>
          <a:ln w="76200">
            <a:solidFill>
              <a:schemeClr val="accent3">
                <a:lumMod val="50000"/>
              </a:schemeClr>
            </a:solidFill>
          </a:ln>
        </p:spPr>
        <p:txBody>
          <a:bodyPr>
            <a:normAutofit fontScale="90000"/>
          </a:bodyPr>
          <a:lstStyle/>
          <a:p>
            <a:pPr algn="r"/>
            <a:r>
              <a:rPr lang="ar-KW" sz="5400" b="1" u="sng" dirty="0">
                <a:solidFill>
                  <a:schemeClr val="accent2">
                    <a:lumMod val="75000"/>
                  </a:schemeClr>
                </a:solidFill>
              </a:rPr>
              <a:t>معيار المنهج (3-4): </a:t>
            </a:r>
            <a:br>
              <a:rPr lang="ar-KW" sz="5400" b="1" u="sng" dirty="0">
                <a:solidFill>
                  <a:schemeClr val="accent2">
                    <a:lumMod val="75000"/>
                  </a:schemeClr>
                </a:solidFill>
              </a:rPr>
            </a:br>
            <a:r>
              <a:rPr lang="ar-SA" sz="5400" b="1" dirty="0"/>
              <a:t>يعبر بطرق اتصالية مختلفة عن تكوين القيم المرتبطة بالمغناطيس والبطارية وتكنولوجيا النقل حولنا باستخدام المعرفة والمهارات المكتسبة من خلال تعلم مواد اللغة العربية، والرياضيات والفن.</a:t>
            </a:r>
            <a:endParaRPr lang="en-US" sz="5400" b="1" dirty="0"/>
          </a:p>
        </p:txBody>
      </p:sp>
    </p:spTree>
    <p:extLst>
      <p:ext uri="{BB962C8B-B14F-4D97-AF65-F5344CB8AC3E}">
        <p14:creationId xmlns:p14="http://schemas.microsoft.com/office/powerpoint/2010/main" val="785048662"/>
      </p:ext>
    </p:extLst>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285728"/>
            <a:ext cx="7715304" cy="1489938"/>
          </a:xfrm>
          <a:solidFill>
            <a:srgbClr val="99CCFF"/>
          </a:solidFill>
          <a:ln w="76200">
            <a:solidFill>
              <a:srgbClr val="0000FF"/>
            </a:solidFill>
          </a:ln>
        </p:spPr>
        <p:txBody>
          <a:bodyPr>
            <a:normAutofit fontScale="32500" lnSpcReduction="20000"/>
          </a:bodyPr>
          <a:lstStyle/>
          <a:p>
            <a:pPr algn="ctr" rtl="1">
              <a:buNone/>
            </a:pPr>
            <a:endParaRPr lang="en-US" sz="4400" b="1" dirty="0"/>
          </a:p>
          <a:p>
            <a:pPr algn="ctr">
              <a:buNone/>
            </a:pPr>
            <a:r>
              <a:rPr lang="ar-KW" sz="11100" b="1" dirty="0">
                <a:solidFill>
                  <a:srgbClr val="0000FF"/>
                </a:solidFill>
              </a:rPr>
              <a:t>عنــــــــوان الدرس</a:t>
            </a:r>
          </a:p>
          <a:p>
            <a:pPr algn="ctr">
              <a:buNone/>
            </a:pPr>
            <a:r>
              <a:rPr lang="ar-KW" sz="10000" b="1" dirty="0">
                <a:solidFill>
                  <a:schemeClr val="accent6">
                    <a:lumMod val="75000"/>
                  </a:schemeClr>
                </a:solidFill>
                <a:cs typeface="+mj-cs"/>
              </a:rPr>
              <a:t>امرح والعب مع العلوم ( </a:t>
            </a:r>
            <a:r>
              <a:rPr lang="en-GB" sz="10000" b="1" dirty="0">
                <a:solidFill>
                  <a:schemeClr val="accent6">
                    <a:lumMod val="75000"/>
                  </a:schemeClr>
                </a:solidFill>
                <a:cs typeface="+mj-cs"/>
              </a:rPr>
              <a:t>B</a:t>
            </a:r>
            <a:r>
              <a:rPr lang="ar-KW" sz="10000" b="1" dirty="0">
                <a:solidFill>
                  <a:schemeClr val="accent6">
                    <a:lumMod val="75000"/>
                  </a:schemeClr>
                </a:solidFill>
                <a:cs typeface="+mj-cs"/>
              </a:rPr>
              <a:t> )</a:t>
            </a:r>
          </a:p>
        </p:txBody>
      </p:sp>
      <p:sp>
        <p:nvSpPr>
          <p:cNvPr id="4" name="Content Placeholder 2"/>
          <p:cNvSpPr txBox="1">
            <a:spLocks/>
          </p:cNvSpPr>
          <p:nvPr/>
        </p:nvSpPr>
        <p:spPr>
          <a:xfrm>
            <a:off x="428596" y="2143116"/>
            <a:ext cx="8229600" cy="3936500"/>
          </a:xfrm>
          <a:prstGeom prst="rect">
            <a:avLst/>
          </a:prstGeom>
          <a:ln/>
        </p:spPr>
        <p:style>
          <a:lnRef idx="1">
            <a:schemeClr val="accent4"/>
          </a:lnRef>
          <a:fillRef idx="2">
            <a:schemeClr val="accent4"/>
          </a:fillRef>
          <a:effectRef idx="1">
            <a:schemeClr val="accent4"/>
          </a:effectRef>
          <a:fontRef idx="minor">
            <a:schemeClr val="dk1"/>
          </a:fontRef>
        </p:style>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v"/>
            </a:pPr>
            <a:endParaRPr lang="ar-KW" b="1" dirty="0"/>
          </a:p>
          <a:p>
            <a:pPr algn="just">
              <a:buFont typeface="Wingdings" pitchFamily="2" charset="2"/>
              <a:buChar char="v"/>
            </a:pPr>
            <a:r>
              <a:rPr lang="ar-KW" sz="4000" b="1" dirty="0">
                <a:solidFill>
                  <a:srgbClr val="0000FF"/>
                </a:solidFill>
              </a:rPr>
              <a:t>مصادر التعلم </a:t>
            </a:r>
            <a:r>
              <a:rPr lang="ar-KW" sz="4000" b="1" dirty="0">
                <a:solidFill>
                  <a:schemeClr val="tx2">
                    <a:lumMod val="75000"/>
                  </a:schemeClr>
                </a:solidFill>
              </a:rPr>
              <a:t>: </a:t>
            </a:r>
            <a:r>
              <a:rPr lang="ar-KW"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فيديو - انترنت </a:t>
            </a:r>
          </a:p>
          <a:p>
            <a:pPr algn="just">
              <a:buFont typeface="Wingdings" pitchFamily="2" charset="2"/>
              <a:buChar char="v"/>
            </a:pPr>
            <a:endParaRPr lang="ar-KW"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just">
              <a:buFont typeface="Wingdings" pitchFamily="2" charset="2"/>
              <a:buChar char="v"/>
            </a:pPr>
            <a:r>
              <a:rPr lang="ar-KW" b="1" dirty="0">
                <a:ln w="11430"/>
                <a:solidFill>
                  <a:srgbClr val="0000FF"/>
                </a:solidFill>
                <a:effectLst>
                  <a:outerShdw blurRad="50800" dist="39000" dir="5460000" algn="tl">
                    <a:srgbClr val="000000">
                      <a:alpha val="38000"/>
                    </a:srgbClr>
                  </a:outerShdw>
                </a:effectLst>
              </a:rPr>
              <a:t> الأدوات : </a:t>
            </a:r>
            <a:r>
              <a:rPr lang="ar-KW"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مصورات – حاسوب – مسجل – أوراق عمل – أقلام التلوين</a:t>
            </a:r>
            <a:endParaRPr lang="en-US" b="1" dirty="0">
              <a:solidFill>
                <a:schemeClr val="tx2">
                  <a:lumMod val="75000"/>
                </a:schemeClr>
              </a:solidFill>
            </a:endParaRPr>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23528" y="404664"/>
            <a:ext cx="4040188" cy="1296144"/>
          </a:xfrm>
          <a:solidFill>
            <a:srgbClr val="FFCCFF"/>
          </a:solidFill>
          <a:ln w="28575">
            <a:solidFill>
              <a:srgbClr val="0000FF"/>
            </a:solidFill>
          </a:ln>
        </p:spPr>
        <p:txBody>
          <a:bodyPr>
            <a:normAutofit fontScale="92500" lnSpcReduction="10000"/>
          </a:bodyPr>
          <a:lstStyle/>
          <a:p>
            <a:pPr algn="r" rtl="1"/>
            <a:endParaRPr lang="ar-KW" dirty="0"/>
          </a:p>
          <a:p>
            <a:pPr algn="r" rtl="1"/>
            <a:r>
              <a:rPr lang="ar-KW" sz="3000" dirty="0"/>
              <a:t>ملاحظات عامة مهمة للمعلم عند تنفيذ النشاط:</a:t>
            </a:r>
            <a:endParaRPr lang="en-US" sz="3000" dirty="0"/>
          </a:p>
          <a:p>
            <a:pPr algn="r" rtl="1"/>
            <a:endParaRPr lang="en-US" dirty="0"/>
          </a:p>
        </p:txBody>
      </p:sp>
      <p:sp>
        <p:nvSpPr>
          <p:cNvPr id="5" name="Text Placeholder 4"/>
          <p:cNvSpPr>
            <a:spLocks noGrp="1"/>
          </p:cNvSpPr>
          <p:nvPr>
            <p:ph type="body" sz="quarter" idx="3"/>
          </p:nvPr>
        </p:nvSpPr>
        <p:spPr>
          <a:xfrm>
            <a:off x="4572000" y="404664"/>
            <a:ext cx="4041775" cy="1296145"/>
          </a:xfrm>
          <a:solidFill>
            <a:srgbClr val="FFCDFF"/>
          </a:solidFill>
          <a:ln w="19050">
            <a:solidFill>
              <a:srgbClr val="0000FF"/>
            </a:solidFill>
          </a:ln>
        </p:spPr>
        <p:txBody>
          <a:bodyPr>
            <a:normAutofit fontScale="77500" lnSpcReduction="20000"/>
          </a:bodyPr>
          <a:lstStyle/>
          <a:p>
            <a:pPr algn="r" rtl="1"/>
            <a:endParaRPr lang="ar-KW" sz="3600" dirty="0"/>
          </a:p>
          <a:p>
            <a:pPr algn="r" rtl="1"/>
            <a:r>
              <a:rPr lang="ar-KW" sz="3600" dirty="0"/>
              <a:t>يستطيع المتعلم أن: (أمثلة منوعة على </a:t>
            </a:r>
            <a:r>
              <a:rPr lang="ar-KW" sz="3600" dirty="0" smtClean="0"/>
              <a:t>الأنشطة </a:t>
            </a:r>
            <a:r>
              <a:rPr lang="ar-KW" sz="3600" dirty="0"/>
              <a:t>الواردة في المنهج)</a:t>
            </a:r>
            <a:endParaRPr lang="en-US" sz="3600" dirty="0"/>
          </a:p>
          <a:p>
            <a:pPr algn="r" rtl="1"/>
            <a:endParaRPr lang="en-US" dirty="0"/>
          </a:p>
        </p:txBody>
      </p:sp>
      <p:sp>
        <p:nvSpPr>
          <p:cNvPr id="6" name="Content Placeholder 5"/>
          <p:cNvSpPr>
            <a:spLocks noGrp="1"/>
          </p:cNvSpPr>
          <p:nvPr>
            <p:ph sz="quarter" idx="4"/>
          </p:nvPr>
        </p:nvSpPr>
        <p:spPr>
          <a:xfrm>
            <a:off x="4572000" y="1772816"/>
            <a:ext cx="4041775" cy="4752528"/>
          </a:xfrm>
          <a:solidFill>
            <a:srgbClr val="8FFFFF"/>
          </a:solidFill>
          <a:ln w="76200">
            <a:solidFill>
              <a:srgbClr val="0000FF"/>
            </a:solidFill>
          </a:ln>
        </p:spPr>
        <p:txBody>
          <a:bodyPr>
            <a:noAutofit/>
          </a:bodyPr>
          <a:lstStyle/>
          <a:p>
            <a:pPr algn="ctr" rtl="1">
              <a:buNone/>
            </a:pPr>
            <a:r>
              <a:rPr lang="ar-KW" sz="2800" b="1" dirty="0">
                <a:solidFill>
                  <a:srgbClr val="0000FF"/>
                </a:solidFill>
                <a:cs typeface="+mj-cs"/>
              </a:rPr>
              <a:t>نشاط تحفيزي مقترح:</a:t>
            </a:r>
          </a:p>
          <a:p>
            <a:pPr algn="ctr">
              <a:lnSpc>
                <a:spcPct val="83000"/>
              </a:lnSpc>
              <a:spcBef>
                <a:spcPct val="0"/>
              </a:spcBef>
            </a:pPr>
            <a:r>
              <a:rPr lang="ar-SA" b="1" dirty="0"/>
              <a:t>اعرض صورة تبين سلوك خاطئ للمتعلمين في حافلة المدرسة</a:t>
            </a:r>
            <a:r>
              <a:rPr lang="ar-KW" b="1" dirty="0"/>
              <a:t> .</a:t>
            </a:r>
            <a:endParaRPr lang="ar-SA" b="1" dirty="0"/>
          </a:p>
          <a:p>
            <a:r>
              <a:rPr lang="ar-SA" b="1" dirty="0"/>
              <a:t>دع المتعلمين يعبرون عن الصورة بكتابة </a:t>
            </a:r>
            <a:r>
              <a:rPr lang="ar-SA" b="1" dirty="0" smtClean="0"/>
              <a:t>جمل</a:t>
            </a:r>
            <a:r>
              <a:rPr lang="ar-KW" b="1" dirty="0" smtClean="0"/>
              <a:t>ة</a:t>
            </a:r>
            <a:r>
              <a:rPr lang="ar-SA" b="1" dirty="0" smtClean="0"/>
              <a:t> </a:t>
            </a:r>
            <a:r>
              <a:rPr lang="ar-SA" b="1" dirty="0"/>
              <a:t>لا</a:t>
            </a:r>
            <a:r>
              <a:rPr lang="ar-KW" b="1" dirty="0"/>
              <a:t> </a:t>
            </a:r>
            <a:r>
              <a:rPr lang="ar-SA" b="1" dirty="0"/>
              <a:t>تقل عن خمس كلمات ناقش المتعلمين حول ما</a:t>
            </a:r>
            <a:r>
              <a:rPr lang="ar-KW" b="1" dirty="0"/>
              <a:t> </a:t>
            </a:r>
            <a:r>
              <a:rPr lang="ar-SA" b="1" dirty="0"/>
              <a:t>يجب فعله </a:t>
            </a:r>
            <a:r>
              <a:rPr lang="ar-KW" b="1" dirty="0" smtClean="0"/>
              <a:t>أ</a:t>
            </a:r>
            <a:r>
              <a:rPr lang="ar-SA" b="1" dirty="0" smtClean="0"/>
              <a:t>ثناء </a:t>
            </a:r>
            <a:r>
              <a:rPr lang="ar-SA" b="1" dirty="0"/>
              <a:t>ركوب حافلة المدرسة.</a:t>
            </a:r>
            <a:r>
              <a:rPr lang="ar-KW" sz="2000" dirty="0"/>
              <a:t> </a:t>
            </a:r>
          </a:p>
          <a:p>
            <a:r>
              <a:rPr lang="ar-KW" b="1" dirty="0">
                <a:solidFill>
                  <a:srgbClr val="FF0000"/>
                </a:solidFill>
              </a:rPr>
              <a:t>نوع النشاط</a:t>
            </a:r>
            <a:r>
              <a:rPr lang="ar-KW" b="1" dirty="0"/>
              <a:t> :عرض </a:t>
            </a:r>
          </a:p>
          <a:p>
            <a:r>
              <a:rPr lang="ar-KW" b="1" dirty="0">
                <a:solidFill>
                  <a:srgbClr val="FF0000"/>
                </a:solidFill>
              </a:rPr>
              <a:t>المهارات المكتسبة </a:t>
            </a:r>
            <a:r>
              <a:rPr lang="ar-KW" b="1" dirty="0"/>
              <a:t>: التعبير اللفظي ، التعبير الكتابي</a:t>
            </a:r>
          </a:p>
          <a:p>
            <a:r>
              <a:rPr lang="ar-KW" b="1" dirty="0">
                <a:solidFill>
                  <a:srgbClr val="FF0000"/>
                </a:solidFill>
              </a:rPr>
              <a:t>المواد المستخدمة في النشاط</a:t>
            </a:r>
            <a:r>
              <a:rPr lang="ar-KW" b="1" dirty="0"/>
              <a:t>: مصورات</a:t>
            </a:r>
          </a:p>
          <a:p>
            <a:pPr algn="just" rtl="1">
              <a:buNone/>
            </a:pPr>
            <a:endParaRPr lang="ar-KW" sz="2000" b="1"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19807" t="35681" r="32596" b="11955"/>
          <a:stretch>
            <a:fillRect/>
          </a:stretch>
        </p:blipFill>
        <p:spPr bwMode="auto">
          <a:xfrm>
            <a:off x="302984" y="1839610"/>
            <a:ext cx="4112667" cy="476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586154" y="762073"/>
            <a:ext cx="8182998" cy="4899175"/>
          </a:xfrm>
          <a:gradFill flip="none" rotWithShape="1">
            <a:gsLst>
              <a:gs pos="0">
                <a:srgbClr val="97FFFF">
                  <a:shade val="30000"/>
                  <a:satMod val="115000"/>
                </a:srgbClr>
              </a:gs>
              <a:gs pos="50000">
                <a:srgbClr val="97FFFF">
                  <a:shade val="67500"/>
                  <a:satMod val="115000"/>
                </a:srgbClr>
              </a:gs>
              <a:gs pos="100000">
                <a:srgbClr val="97FFFF">
                  <a:shade val="100000"/>
                  <a:satMod val="115000"/>
                </a:srgbClr>
              </a:gs>
            </a:gsLst>
            <a:lin ang="16200000" scaled="1"/>
            <a:tileRect/>
          </a:gradFill>
          <a:ln w="76200">
            <a:solidFill>
              <a:srgbClr val="7030A0"/>
            </a:solidFill>
          </a:ln>
        </p:spPr>
        <p:txBody>
          <a:bodyPr>
            <a:noAutofit/>
          </a:bodyPr>
          <a:lstStyle/>
          <a:p>
            <a:pPr algn="just" rtl="1"/>
            <a:r>
              <a:rPr lang="ar-KW" sz="3600" b="1" u="sng" dirty="0">
                <a:solidFill>
                  <a:schemeClr val="accent4">
                    <a:lumMod val="75000"/>
                  </a:schemeClr>
                </a:solidFill>
              </a:rPr>
              <a:t>الكفاية الخاصة (</a:t>
            </a:r>
            <a:r>
              <a:rPr lang="ar-SA" sz="3600" b="1" u="sng" dirty="0">
                <a:solidFill>
                  <a:schemeClr val="accent4">
                    <a:lumMod val="75000"/>
                  </a:schemeClr>
                </a:solidFill>
              </a:rPr>
              <a:t>3-4</a:t>
            </a:r>
            <a:r>
              <a:rPr lang="ar-KW" sz="3600" b="1" u="sng" dirty="0">
                <a:solidFill>
                  <a:schemeClr val="accent4">
                    <a:lumMod val="75000"/>
                  </a:schemeClr>
                </a:solidFill>
              </a:rPr>
              <a:t>): </a:t>
            </a:r>
            <a:endParaRPr lang="ar-SA" sz="3600" b="1" u="sng" dirty="0">
              <a:solidFill>
                <a:schemeClr val="accent4">
                  <a:lumMod val="75000"/>
                </a:schemeClr>
              </a:solidFill>
            </a:endParaRPr>
          </a:p>
          <a:p>
            <a:pPr algn="just" rtl="1"/>
            <a:r>
              <a:rPr lang="ar-SA" sz="3600" b="1" dirty="0">
                <a:solidFill>
                  <a:schemeClr val="tx1"/>
                </a:solidFill>
              </a:rPr>
              <a:t>التعبير عن طرق ربط العلوم والتكنولوجيا حولنا باستخدام المعرفة والمهارات المكتسبة خلال تعلم المواد الدراسية الأخرى.</a:t>
            </a:r>
            <a:endParaRPr lang="en-US" sz="2800" b="1"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2"/>
          <p:cNvSpPr txBox="1">
            <a:spLocks noChangeArrowheads="1"/>
          </p:cNvSpPr>
          <p:nvPr/>
        </p:nvSpPr>
        <p:spPr bwMode="auto">
          <a:xfrm>
            <a:off x="571472" y="571480"/>
            <a:ext cx="7715304" cy="5401479"/>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path path="circle">
              <a:fillToRect l="50000" t="50000" r="50000" b="50000"/>
            </a:path>
            <a:tileRect/>
          </a:gradFill>
          <a:ln w="190500">
            <a:solidFill>
              <a:srgbClr val="FF00FF"/>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ar-KW" sz="11500" b="1" i="1" dirty="0">
                <a:solidFill>
                  <a:srgbClr val="0000FF"/>
                </a:solidFill>
              </a:rPr>
              <a:t>نشاط بديل للنشاط التحفيزي</a:t>
            </a:r>
            <a:endParaRPr lang="ar-KW" sz="11500" b="1" dirty="0">
              <a:solidFill>
                <a:srgbClr val="0000FF"/>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23528" y="404664"/>
            <a:ext cx="4040188" cy="1296144"/>
          </a:xfrm>
          <a:solidFill>
            <a:srgbClr val="FFCCFF"/>
          </a:solidFill>
          <a:ln w="28575">
            <a:solidFill>
              <a:srgbClr val="0000FF"/>
            </a:solidFill>
          </a:ln>
        </p:spPr>
        <p:txBody>
          <a:bodyPr>
            <a:normAutofit fontScale="92500" lnSpcReduction="10000"/>
          </a:bodyPr>
          <a:lstStyle/>
          <a:p>
            <a:pPr algn="r" rtl="1"/>
            <a:endParaRPr lang="ar-KW" dirty="0"/>
          </a:p>
          <a:p>
            <a:pPr algn="r" rtl="1"/>
            <a:r>
              <a:rPr lang="ar-KW" sz="3000" dirty="0"/>
              <a:t>ملاحظات عامة مهمة للمعلم عند تنفيذ النشاط:</a:t>
            </a:r>
            <a:endParaRPr lang="en-US" sz="3000" dirty="0"/>
          </a:p>
          <a:p>
            <a:pPr algn="r" rtl="1"/>
            <a:endParaRPr lang="en-US" dirty="0"/>
          </a:p>
        </p:txBody>
      </p:sp>
      <p:sp>
        <p:nvSpPr>
          <p:cNvPr id="5" name="Text Placeholder 4"/>
          <p:cNvSpPr>
            <a:spLocks noGrp="1"/>
          </p:cNvSpPr>
          <p:nvPr>
            <p:ph type="body" sz="quarter" idx="3"/>
          </p:nvPr>
        </p:nvSpPr>
        <p:spPr>
          <a:xfrm>
            <a:off x="4572000" y="332655"/>
            <a:ext cx="4041775" cy="1296145"/>
          </a:xfrm>
          <a:solidFill>
            <a:srgbClr val="FFCDFF"/>
          </a:solidFill>
          <a:ln w="19050">
            <a:solidFill>
              <a:srgbClr val="0000FF"/>
            </a:solidFill>
          </a:ln>
        </p:spPr>
        <p:txBody>
          <a:bodyPr>
            <a:normAutofit fontScale="77500" lnSpcReduction="20000"/>
          </a:bodyPr>
          <a:lstStyle/>
          <a:p>
            <a:pPr algn="r" rtl="1"/>
            <a:endParaRPr lang="ar-KW" sz="3600" dirty="0"/>
          </a:p>
          <a:p>
            <a:pPr algn="r" rtl="1"/>
            <a:r>
              <a:rPr lang="ar-KW" sz="3600" dirty="0"/>
              <a:t>يستطيع المتعلم أن: (أمثلة منوعة على الأنشطة الواردة في المنهج)</a:t>
            </a:r>
            <a:endParaRPr lang="en-US" sz="3600" dirty="0"/>
          </a:p>
          <a:p>
            <a:pPr algn="r" rtl="1"/>
            <a:endParaRPr lang="en-US" dirty="0"/>
          </a:p>
        </p:txBody>
      </p:sp>
      <p:sp>
        <p:nvSpPr>
          <p:cNvPr id="6" name="Content Placeholder 5"/>
          <p:cNvSpPr>
            <a:spLocks noGrp="1"/>
          </p:cNvSpPr>
          <p:nvPr>
            <p:ph sz="quarter" idx="4"/>
          </p:nvPr>
        </p:nvSpPr>
        <p:spPr>
          <a:xfrm>
            <a:off x="4572000" y="1772816"/>
            <a:ext cx="4248472" cy="4896544"/>
          </a:xfrm>
          <a:solidFill>
            <a:srgbClr val="8FFFFF"/>
          </a:solidFill>
          <a:ln w="76200">
            <a:solidFill>
              <a:srgbClr val="0000FF"/>
            </a:solidFill>
          </a:ln>
        </p:spPr>
        <p:txBody>
          <a:bodyPr>
            <a:noAutofit/>
          </a:bodyPr>
          <a:lstStyle/>
          <a:p>
            <a:pPr algn="ctr" rtl="1">
              <a:buNone/>
            </a:pPr>
            <a:r>
              <a:rPr lang="ar-KW" sz="2800" b="1" dirty="0">
                <a:solidFill>
                  <a:srgbClr val="FF0000"/>
                </a:solidFill>
                <a:cs typeface="+mj-cs"/>
              </a:rPr>
              <a:t>نشاط تحفيزي بديل:</a:t>
            </a:r>
          </a:p>
          <a:p>
            <a:pPr>
              <a:lnSpc>
                <a:spcPct val="83000"/>
              </a:lnSpc>
              <a:spcBef>
                <a:spcPct val="0"/>
              </a:spcBef>
            </a:pPr>
            <a:r>
              <a:rPr lang="ar-SA" sz="2200" b="1" dirty="0"/>
              <a:t>اعرض فيلم تعليمي يبين سلوكيات صحيحة وخاطئة للمتعلمين في حافلة المدرسة</a:t>
            </a:r>
            <a:r>
              <a:rPr lang="ar-KW" sz="2200" b="1" dirty="0"/>
              <a:t> .</a:t>
            </a:r>
            <a:endParaRPr lang="ar-SA" sz="2200" b="1" dirty="0"/>
          </a:p>
          <a:p>
            <a:r>
              <a:rPr lang="ar-SA" sz="2200" b="1" dirty="0"/>
              <a:t>دع المتعلمين يعبرون عن ما</a:t>
            </a:r>
            <a:r>
              <a:rPr lang="ar-KW" sz="2200" b="1" dirty="0"/>
              <a:t> </a:t>
            </a:r>
            <a:r>
              <a:rPr lang="ar-SA" sz="2200" b="1" dirty="0"/>
              <a:t>يرونه بكتابة جملة لا</a:t>
            </a:r>
            <a:r>
              <a:rPr lang="ar-KW" sz="2200" b="1" dirty="0"/>
              <a:t> </a:t>
            </a:r>
            <a:r>
              <a:rPr lang="ar-SA" sz="2200" b="1" dirty="0"/>
              <a:t>تقل عن خمس كلمات كل كلمة على كوب ورقي</a:t>
            </a:r>
            <a:r>
              <a:rPr lang="ar-KW" sz="2200" b="1" dirty="0"/>
              <a:t> .</a:t>
            </a:r>
          </a:p>
          <a:p>
            <a:r>
              <a:rPr lang="ar-SA" sz="2200" b="1" dirty="0"/>
              <a:t>ناقش المتعلمين حول ما</a:t>
            </a:r>
            <a:r>
              <a:rPr lang="ar-KW" sz="2200" b="1" dirty="0"/>
              <a:t> </a:t>
            </a:r>
            <a:r>
              <a:rPr lang="ar-SA" sz="2200" b="1" dirty="0"/>
              <a:t>يجب فعله </a:t>
            </a:r>
            <a:r>
              <a:rPr lang="ar-KW" sz="2200" b="1" dirty="0" smtClean="0"/>
              <a:t>أ</a:t>
            </a:r>
            <a:r>
              <a:rPr lang="ar-SA" sz="2200" b="1" dirty="0" smtClean="0"/>
              <a:t>ثناء </a:t>
            </a:r>
            <a:r>
              <a:rPr lang="ar-SA" sz="2200" b="1" dirty="0"/>
              <a:t>ركوب حافلة المدرسة. </a:t>
            </a:r>
            <a:endParaRPr lang="ar-KW" sz="2200" b="1" dirty="0"/>
          </a:p>
          <a:p>
            <a:r>
              <a:rPr lang="ar-KW" sz="2100" b="1" dirty="0">
                <a:solidFill>
                  <a:srgbClr val="FF0000"/>
                </a:solidFill>
              </a:rPr>
              <a:t>نوع النشاط</a:t>
            </a:r>
            <a:r>
              <a:rPr lang="ar-KW" sz="2100" b="1" dirty="0"/>
              <a:t> :عرض </a:t>
            </a:r>
          </a:p>
          <a:p>
            <a:r>
              <a:rPr lang="ar-KW" sz="2100" b="1" dirty="0">
                <a:solidFill>
                  <a:srgbClr val="FF0000"/>
                </a:solidFill>
              </a:rPr>
              <a:t>المهارات المكتسبة </a:t>
            </a:r>
            <a:r>
              <a:rPr lang="ar-KW" sz="2100" b="1" dirty="0"/>
              <a:t>: التعبير اللفظي ، التعبير الكتابي</a:t>
            </a:r>
          </a:p>
          <a:p>
            <a:r>
              <a:rPr lang="ar-KW" sz="2100" b="1" dirty="0">
                <a:solidFill>
                  <a:srgbClr val="FF0000"/>
                </a:solidFill>
              </a:rPr>
              <a:t>المواد المستخدمة في النشاط</a:t>
            </a:r>
            <a:r>
              <a:rPr lang="ar-KW" sz="2100" b="1" dirty="0"/>
              <a:t>: فيلم تعليمي ، اكواب ورقية</a:t>
            </a:r>
          </a:p>
          <a:p>
            <a:pPr algn="just" rtl="1">
              <a:buNone/>
            </a:pPr>
            <a:endParaRPr lang="ar-KW" sz="2000" b="1" dirty="0"/>
          </a:p>
        </p:txBody>
      </p:sp>
      <p:pic>
        <p:nvPicPr>
          <p:cNvPr id="2" name="صورة 1"/>
          <p:cNvPicPr>
            <a:picLocks noChangeAspect="1"/>
          </p:cNvPicPr>
          <p:nvPr/>
        </p:nvPicPr>
        <p:blipFill rotWithShape="1">
          <a:blip r:embed="rId2"/>
          <a:srcRect l="38931" t="32282" r="21775" b="16531"/>
          <a:stretch/>
        </p:blipFill>
        <p:spPr>
          <a:xfrm>
            <a:off x="381961" y="1844824"/>
            <a:ext cx="3974015" cy="4750514"/>
          </a:xfrm>
          <a:prstGeom prst="rect">
            <a:avLst/>
          </a:prstGeom>
          <a:ln w="57150">
            <a:solidFill>
              <a:srgbClr val="0000FF"/>
            </a:solidFill>
          </a:ln>
        </p:spPr>
      </p:pic>
      <p:sp>
        <p:nvSpPr>
          <p:cNvPr id="3" name="مربع نص 2"/>
          <p:cNvSpPr txBox="1"/>
          <p:nvPr/>
        </p:nvSpPr>
        <p:spPr>
          <a:xfrm>
            <a:off x="1403648" y="3068960"/>
            <a:ext cx="1552042" cy="461665"/>
          </a:xfrm>
          <a:prstGeom prst="rect">
            <a:avLst/>
          </a:prstGeom>
          <a:noFill/>
        </p:spPr>
        <p:txBody>
          <a:bodyPr wrap="square" rtlCol="1">
            <a:spAutoFit/>
          </a:bodyPr>
          <a:lstStyle/>
          <a:p>
            <a:pPr algn="ctr"/>
            <a:r>
              <a:rPr lang="ar-KW" sz="2400" b="1" dirty="0">
                <a:solidFill>
                  <a:srgbClr val="FF0000"/>
                </a:solidFill>
              </a:rPr>
              <a:t>فيلم تعليمي</a:t>
            </a:r>
          </a:p>
        </p:txBody>
      </p:sp>
    </p:spTree>
    <p:extLst>
      <p:ext uri="{BB962C8B-B14F-4D97-AF65-F5344CB8AC3E}">
        <p14:creationId xmlns:p14="http://schemas.microsoft.com/office/powerpoint/2010/main" val="3561471599"/>
      </p:ext>
    </p:extLst>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00562" y="1643050"/>
            <a:ext cx="4429156" cy="5000660"/>
          </a:xfr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76200">
            <a:solidFill>
              <a:srgbClr val="0000FF"/>
            </a:solidFill>
          </a:ln>
        </p:spPr>
        <p:txBody>
          <a:bodyPr>
            <a:normAutofit lnSpcReduction="10000"/>
          </a:bodyPr>
          <a:lstStyle/>
          <a:p>
            <a:pPr>
              <a:buNone/>
            </a:pPr>
            <a:r>
              <a:rPr lang="ar-KW" sz="2800" b="1" u="sng" dirty="0">
                <a:solidFill>
                  <a:srgbClr val="FF0000"/>
                </a:solidFill>
                <a:effectLst>
                  <a:outerShdw blurRad="38100" dist="38100" dir="2700000" algn="tl">
                    <a:srgbClr val="000000">
                      <a:alpha val="43137"/>
                    </a:srgbClr>
                  </a:outerShdw>
                </a:effectLst>
                <a:cs typeface="+mj-cs"/>
              </a:rPr>
              <a:t>نشاط ( 1 ) :</a:t>
            </a:r>
          </a:p>
          <a:p>
            <a:pPr>
              <a:lnSpc>
                <a:spcPct val="83000"/>
              </a:lnSpc>
              <a:spcBef>
                <a:spcPct val="0"/>
              </a:spcBef>
            </a:pPr>
            <a:r>
              <a:rPr lang="ar-KW" sz="2800" b="1" dirty="0"/>
              <a:t>ل</a:t>
            </a:r>
            <a:r>
              <a:rPr lang="ar-SA" sz="2800" b="1" dirty="0"/>
              <a:t>احظ وناقش الاستخدام </a:t>
            </a:r>
            <a:r>
              <a:rPr lang="ar-SA" sz="2800" b="1" dirty="0" smtClean="0"/>
              <a:t>ال</a:t>
            </a:r>
            <a:r>
              <a:rPr lang="ar-KW" sz="2800" b="1" dirty="0" smtClean="0"/>
              <a:t>آ</a:t>
            </a:r>
            <a:r>
              <a:rPr lang="ar-SA" sz="2800" b="1" dirty="0" smtClean="0"/>
              <a:t>من </a:t>
            </a:r>
            <a:r>
              <a:rPr lang="ar-SA" sz="2800" b="1" dirty="0"/>
              <a:t>لوسائل النقل</a:t>
            </a:r>
            <a:r>
              <a:rPr lang="ar-KW" sz="2800" b="1" dirty="0"/>
              <a:t> .</a:t>
            </a:r>
          </a:p>
          <a:p>
            <a:pPr>
              <a:lnSpc>
                <a:spcPct val="83000"/>
              </a:lnSpc>
              <a:spcBef>
                <a:spcPct val="0"/>
              </a:spcBef>
            </a:pPr>
            <a:r>
              <a:rPr lang="ar-SA" sz="2800" b="1" dirty="0"/>
              <a:t>اعرض صورة لسلوكيات صحيحة وأخرى خاطئة واطلب من المتعلمين تلوين السلوكيات الصحيحة فقط في الصورة.</a:t>
            </a:r>
            <a:endParaRPr lang="ar-KW" sz="2000" b="1" dirty="0"/>
          </a:p>
          <a:p>
            <a:r>
              <a:rPr lang="ar-KW" b="1" dirty="0">
                <a:solidFill>
                  <a:srgbClr val="FF0000"/>
                </a:solidFill>
                <a:effectLst>
                  <a:outerShdw blurRad="38100" dist="38100" dir="2700000" algn="tl">
                    <a:srgbClr val="000000">
                      <a:alpha val="43137"/>
                    </a:srgbClr>
                  </a:outerShdw>
                </a:effectLst>
              </a:rPr>
              <a:t>نوع النشاط : </a:t>
            </a:r>
            <a:r>
              <a:rPr lang="ar-KW" b="1" dirty="0"/>
              <a:t>عرض</a:t>
            </a:r>
            <a:r>
              <a:rPr lang="ar-KW" b="1" dirty="0">
                <a:solidFill>
                  <a:srgbClr val="FF0000"/>
                </a:solidFill>
              </a:rPr>
              <a:t> </a:t>
            </a:r>
          </a:p>
          <a:p>
            <a:r>
              <a:rPr lang="ar-KW" b="1" dirty="0">
                <a:solidFill>
                  <a:srgbClr val="FF0000"/>
                </a:solidFill>
                <a:effectLst>
                  <a:outerShdw blurRad="38100" dist="38100" dir="2700000" algn="tl">
                    <a:srgbClr val="000000">
                      <a:alpha val="43137"/>
                    </a:srgbClr>
                  </a:outerShdw>
                </a:effectLst>
              </a:rPr>
              <a:t>المهارات المكتسبة : </a:t>
            </a:r>
            <a:r>
              <a:rPr lang="ar-KW" b="1" dirty="0"/>
              <a:t>الملاحظة </a:t>
            </a:r>
            <a:r>
              <a:rPr lang="ar-KW" b="1" dirty="0" smtClean="0"/>
              <a:t>- </a:t>
            </a:r>
            <a:r>
              <a:rPr lang="ar-KW" b="1" dirty="0"/>
              <a:t>التطبيق</a:t>
            </a:r>
          </a:p>
          <a:p>
            <a:r>
              <a:rPr lang="ar-KW" b="1" dirty="0">
                <a:solidFill>
                  <a:srgbClr val="FF0000"/>
                </a:solidFill>
                <a:effectLst>
                  <a:outerShdw blurRad="38100" dist="38100" dir="2700000" algn="tl">
                    <a:srgbClr val="000000">
                      <a:alpha val="43137"/>
                    </a:srgbClr>
                  </a:outerShdw>
                </a:effectLst>
              </a:rPr>
              <a:t>المواد المستخدمة في النشاط </a:t>
            </a:r>
            <a:r>
              <a:rPr lang="ar-KW" b="1" dirty="0"/>
              <a:t>:  مصورات ، أقلام تلوين ، كتاب المتعلم .</a:t>
            </a:r>
          </a:p>
          <a:p>
            <a:pPr>
              <a:buNone/>
            </a:pPr>
            <a:endParaRPr lang="ar-KW" sz="1400" b="1" dirty="0"/>
          </a:p>
          <a:p>
            <a:pPr>
              <a:buNone/>
            </a:pPr>
            <a:r>
              <a:rPr lang="ar-KW" sz="2800" b="1" dirty="0" err="1">
                <a:solidFill>
                  <a:srgbClr val="FF0000"/>
                </a:solidFill>
                <a:cs typeface="+mj-cs"/>
              </a:rPr>
              <a:t>استيراتيجية</a:t>
            </a:r>
            <a:r>
              <a:rPr lang="ar-KW" sz="2800" b="1" dirty="0">
                <a:solidFill>
                  <a:srgbClr val="0000FF"/>
                </a:solidFill>
                <a:cs typeface="+mj-cs"/>
              </a:rPr>
              <a:t> التعلم التعاوني</a:t>
            </a:r>
            <a:endParaRPr lang="ar-KW" sz="2600" b="1" dirty="0">
              <a:solidFill>
                <a:srgbClr val="0000FF"/>
              </a:solidFill>
              <a:cs typeface="+mj-cs"/>
            </a:endParaRPr>
          </a:p>
        </p:txBody>
      </p:sp>
      <p:sp>
        <p:nvSpPr>
          <p:cNvPr id="12" name="Text Placeholder 4"/>
          <p:cNvSpPr>
            <a:spLocks noGrp="1"/>
          </p:cNvSpPr>
          <p:nvPr>
            <p:ph type="body" sz="quarter" idx="3"/>
          </p:nvPr>
        </p:nvSpPr>
        <p:spPr>
          <a:xfrm>
            <a:off x="4500562" y="142852"/>
            <a:ext cx="4256089" cy="1296145"/>
          </a:xfrm>
          <a:solidFill>
            <a:srgbClr val="FFCDFF"/>
          </a:solidFill>
          <a:ln w="19050">
            <a:solidFill>
              <a:srgbClr val="0000FF"/>
            </a:solidFill>
          </a:ln>
        </p:spPr>
        <p:txBody>
          <a:bodyPr>
            <a:normAutofit fontScale="77500" lnSpcReduction="20000"/>
          </a:bodyPr>
          <a:lstStyle/>
          <a:p>
            <a:pPr algn="r" rtl="1"/>
            <a:endParaRPr lang="ar-KW" sz="3600" dirty="0"/>
          </a:p>
          <a:p>
            <a:pPr algn="r" rtl="1"/>
            <a:r>
              <a:rPr lang="ar-KW" sz="3600" dirty="0"/>
              <a:t>يستطيع المتعلم أن: (أمثلة منوعة على </a:t>
            </a:r>
            <a:r>
              <a:rPr lang="ar-KW" sz="3600" dirty="0" smtClean="0"/>
              <a:t>الأنشطة </a:t>
            </a:r>
            <a:r>
              <a:rPr lang="ar-KW" sz="3600" dirty="0"/>
              <a:t>الواردة في المنهج)</a:t>
            </a:r>
            <a:endParaRPr lang="en-US" sz="3600" dirty="0"/>
          </a:p>
          <a:p>
            <a:pPr algn="r" rtl="1"/>
            <a:endParaRPr lang="en-US" dirty="0"/>
          </a:p>
        </p:txBody>
      </p:sp>
      <p:sp>
        <p:nvSpPr>
          <p:cNvPr id="13" name="Text Placeholder 3"/>
          <p:cNvSpPr>
            <a:spLocks noGrp="1"/>
          </p:cNvSpPr>
          <p:nvPr>
            <p:ph type="body" idx="1"/>
          </p:nvPr>
        </p:nvSpPr>
        <p:spPr>
          <a:xfrm>
            <a:off x="285720" y="142852"/>
            <a:ext cx="4040188" cy="1296144"/>
          </a:xfrm>
          <a:solidFill>
            <a:srgbClr val="FFCCFF"/>
          </a:solidFill>
          <a:ln w="28575">
            <a:solidFill>
              <a:srgbClr val="0000FF"/>
            </a:solidFill>
          </a:ln>
        </p:spPr>
        <p:txBody>
          <a:bodyPr>
            <a:normAutofit fontScale="92500" lnSpcReduction="10000"/>
          </a:bodyPr>
          <a:lstStyle/>
          <a:p>
            <a:pPr algn="r" rtl="1"/>
            <a:endParaRPr lang="ar-KW" dirty="0"/>
          </a:p>
          <a:p>
            <a:pPr algn="r" rtl="1"/>
            <a:r>
              <a:rPr lang="ar-KW" sz="3000" dirty="0"/>
              <a:t>ملاحظات عامة مهمة للمعلم عند تنفيذ النشاط:</a:t>
            </a:r>
            <a:endParaRPr lang="en-US" sz="3000" dirty="0"/>
          </a:p>
          <a:p>
            <a:pPr algn="r" rtl="1"/>
            <a:endParaRPr lang="en-US" dirty="0"/>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8004" t="18900" r="6598" b="46451"/>
          <a:stretch/>
        </p:blipFill>
        <p:spPr>
          <a:xfrm>
            <a:off x="315788" y="1772816"/>
            <a:ext cx="4040188" cy="4795714"/>
          </a:xfrm>
          <a:prstGeom prst="rect">
            <a:avLst/>
          </a:prstGeom>
          <a:ln w="57150">
            <a:solidFill>
              <a:srgbClr val="0000FF"/>
            </a:solidFill>
          </a:ln>
        </p:spPr>
      </p:pic>
    </p:spTree>
  </p:cSld>
  <p:clrMapOvr>
    <a:masterClrMapping/>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2"/>
          <p:cNvSpPr txBox="1">
            <a:spLocks noChangeArrowheads="1"/>
          </p:cNvSpPr>
          <p:nvPr/>
        </p:nvSpPr>
        <p:spPr bwMode="auto">
          <a:xfrm>
            <a:off x="571472" y="571480"/>
            <a:ext cx="7715304" cy="5401479"/>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path path="circle">
              <a:fillToRect l="50000" t="50000" r="50000" b="50000"/>
            </a:path>
            <a:tileRect/>
          </a:gradFill>
          <a:ln w="190500">
            <a:solidFill>
              <a:srgbClr val="FF00FF"/>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ar-KW" sz="11500" b="1" i="1" dirty="0">
                <a:solidFill>
                  <a:srgbClr val="0000FF"/>
                </a:solidFill>
              </a:rPr>
              <a:t>نشاط بديل للنشاط</a:t>
            </a:r>
          </a:p>
          <a:p>
            <a:pPr algn="ctr">
              <a:defRPr/>
            </a:pPr>
            <a:r>
              <a:rPr lang="ar-KW" sz="11500" b="1" i="1" dirty="0">
                <a:solidFill>
                  <a:srgbClr val="0000FF"/>
                </a:solidFill>
              </a:rPr>
              <a:t> الأول</a:t>
            </a:r>
            <a:endParaRPr lang="ar-KW" sz="11500" b="1" dirty="0">
              <a:solidFill>
                <a:srgbClr val="0000FF"/>
              </a:solidFill>
            </a:endParaRPr>
          </a:p>
        </p:txBody>
      </p:sp>
    </p:spTree>
    <p:extLst>
      <p:ext uri="{BB962C8B-B14F-4D97-AF65-F5344CB8AC3E}">
        <p14:creationId xmlns:p14="http://schemas.microsoft.com/office/powerpoint/2010/main" val="345061518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286248" y="1643050"/>
            <a:ext cx="4643470" cy="5000660"/>
          </a:xfr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76200">
            <a:solidFill>
              <a:srgbClr val="0000FF"/>
            </a:solidFill>
          </a:ln>
        </p:spPr>
        <p:txBody>
          <a:bodyPr>
            <a:normAutofit lnSpcReduction="10000"/>
          </a:bodyPr>
          <a:lstStyle/>
          <a:p>
            <a:pPr>
              <a:buNone/>
            </a:pPr>
            <a:r>
              <a:rPr lang="ar-KW" sz="2800" b="1" u="sng" dirty="0">
                <a:solidFill>
                  <a:srgbClr val="FF0000"/>
                </a:solidFill>
                <a:effectLst>
                  <a:outerShdw blurRad="38100" dist="38100" dir="2700000" algn="tl">
                    <a:srgbClr val="000000">
                      <a:alpha val="43137"/>
                    </a:srgbClr>
                  </a:outerShdw>
                </a:effectLst>
                <a:cs typeface="+mj-cs"/>
              </a:rPr>
              <a:t>نشاط ( 1 ) : ( البديل )</a:t>
            </a:r>
          </a:p>
          <a:p>
            <a:pPr>
              <a:lnSpc>
                <a:spcPct val="83000"/>
              </a:lnSpc>
              <a:spcBef>
                <a:spcPct val="0"/>
              </a:spcBef>
            </a:pPr>
            <a:r>
              <a:rPr lang="ar-SA" sz="2800" b="1" dirty="0"/>
              <a:t>لاحظ وناقش الاستخدام </a:t>
            </a:r>
            <a:r>
              <a:rPr lang="ar-SA" sz="2800" b="1" dirty="0" smtClean="0"/>
              <a:t>ال</a:t>
            </a:r>
            <a:r>
              <a:rPr lang="ar-KW" sz="2800" b="1" dirty="0" smtClean="0"/>
              <a:t>آ</a:t>
            </a:r>
            <a:r>
              <a:rPr lang="ar-SA" sz="2800" b="1" dirty="0" smtClean="0"/>
              <a:t>من </a:t>
            </a:r>
            <a:r>
              <a:rPr lang="ar-SA" sz="2800" b="1" dirty="0"/>
              <a:t>لوسائل النقل</a:t>
            </a:r>
            <a:r>
              <a:rPr lang="ar-KW" sz="2800" b="1" dirty="0"/>
              <a:t> .</a:t>
            </a:r>
          </a:p>
          <a:p>
            <a:pPr>
              <a:lnSpc>
                <a:spcPct val="83000"/>
              </a:lnSpc>
              <a:spcBef>
                <a:spcPct val="0"/>
              </a:spcBef>
            </a:pPr>
            <a:r>
              <a:rPr lang="ar-SA" sz="2800" b="1" dirty="0"/>
              <a:t>اعرض بالونات بها  صورة لسلوكيات صحيحة وأخرى خاطئة واطلب من المتعلمين </a:t>
            </a:r>
            <a:r>
              <a:rPr lang="ar-KW" sz="2800" b="1" dirty="0" smtClean="0"/>
              <a:t>أ</a:t>
            </a:r>
            <a:r>
              <a:rPr lang="ar-SA" sz="2800" b="1" dirty="0" smtClean="0"/>
              <a:t>ن </a:t>
            </a:r>
            <a:r>
              <a:rPr lang="ar-SA" sz="2800" b="1" dirty="0"/>
              <a:t>يفجروا البالونات لاستخراج السلوكيات الصحيحة </a:t>
            </a:r>
            <a:r>
              <a:rPr lang="ar-SA" sz="2800" b="1" dirty="0" smtClean="0"/>
              <a:t>فقط و</a:t>
            </a:r>
            <a:r>
              <a:rPr lang="ar-KW" sz="2800" b="1" dirty="0" smtClean="0"/>
              <a:t>إ</a:t>
            </a:r>
            <a:r>
              <a:rPr lang="ar-SA" sz="2800" b="1" dirty="0" smtClean="0"/>
              <a:t>لصاقها </a:t>
            </a:r>
            <a:r>
              <a:rPr lang="ar-SA" sz="2800" b="1" dirty="0"/>
              <a:t>عند علامة صح ثم تلوينها في الكتاب.</a:t>
            </a:r>
            <a:endParaRPr lang="ar-KW" sz="2800" b="1" dirty="0"/>
          </a:p>
          <a:p>
            <a:pPr>
              <a:lnSpc>
                <a:spcPct val="83000"/>
              </a:lnSpc>
              <a:spcBef>
                <a:spcPct val="0"/>
              </a:spcBef>
            </a:pPr>
            <a:r>
              <a:rPr lang="ar-KW" sz="2000" b="1" dirty="0">
                <a:solidFill>
                  <a:srgbClr val="FF0000"/>
                </a:solidFill>
                <a:effectLst>
                  <a:outerShdw blurRad="38100" dist="38100" dir="2700000" algn="tl">
                    <a:srgbClr val="000000">
                      <a:alpha val="43137"/>
                    </a:srgbClr>
                  </a:outerShdw>
                </a:effectLst>
              </a:rPr>
              <a:t>نوع النشاط : </a:t>
            </a:r>
            <a:r>
              <a:rPr lang="ar-KW" sz="2000" b="1" dirty="0"/>
              <a:t>عرض</a:t>
            </a:r>
            <a:r>
              <a:rPr lang="ar-KW" sz="2000" b="1" dirty="0">
                <a:solidFill>
                  <a:srgbClr val="FF0000"/>
                </a:solidFill>
              </a:rPr>
              <a:t> </a:t>
            </a:r>
          </a:p>
          <a:p>
            <a:r>
              <a:rPr lang="ar-KW" sz="2000" b="1" dirty="0">
                <a:solidFill>
                  <a:srgbClr val="FF0000"/>
                </a:solidFill>
                <a:effectLst>
                  <a:outerShdw blurRad="38100" dist="38100" dir="2700000" algn="tl">
                    <a:srgbClr val="000000">
                      <a:alpha val="43137"/>
                    </a:srgbClr>
                  </a:outerShdw>
                </a:effectLst>
              </a:rPr>
              <a:t>المهارات المكتسبة : </a:t>
            </a:r>
            <a:r>
              <a:rPr lang="ar-KW" sz="2000" b="1" dirty="0"/>
              <a:t>الملاحظة </a:t>
            </a:r>
            <a:r>
              <a:rPr lang="ar-KW" sz="2000" b="1" dirty="0" smtClean="0"/>
              <a:t>- </a:t>
            </a:r>
            <a:r>
              <a:rPr lang="ar-KW" sz="2000" b="1" dirty="0"/>
              <a:t>التطبيق</a:t>
            </a:r>
          </a:p>
          <a:p>
            <a:r>
              <a:rPr lang="ar-KW" sz="2000" b="1" dirty="0">
                <a:solidFill>
                  <a:srgbClr val="FF0000"/>
                </a:solidFill>
                <a:effectLst>
                  <a:outerShdw blurRad="38100" dist="38100" dir="2700000" algn="tl">
                    <a:srgbClr val="000000">
                      <a:alpha val="43137"/>
                    </a:srgbClr>
                  </a:outerShdw>
                </a:effectLst>
              </a:rPr>
              <a:t>المواد المستخدمة في النشاط </a:t>
            </a:r>
            <a:r>
              <a:rPr lang="ar-KW" sz="2000" b="1" dirty="0"/>
              <a:t>:  مصورات ، بالونات ، أقلام تلوين ، كتاب المتعلم .</a:t>
            </a:r>
          </a:p>
          <a:p>
            <a:pPr>
              <a:buNone/>
            </a:pPr>
            <a:endParaRPr lang="ar-KW" sz="1200" b="1" dirty="0"/>
          </a:p>
          <a:p>
            <a:pPr>
              <a:buNone/>
            </a:pPr>
            <a:r>
              <a:rPr lang="ar-KW" sz="2800" b="1" dirty="0" err="1">
                <a:solidFill>
                  <a:srgbClr val="FF0000"/>
                </a:solidFill>
                <a:effectLst>
                  <a:outerShdw blurRad="38100" dist="38100" dir="2700000" algn="tl">
                    <a:srgbClr val="000000">
                      <a:alpha val="43137"/>
                    </a:srgbClr>
                  </a:outerShdw>
                </a:effectLst>
                <a:cs typeface="+mj-cs"/>
              </a:rPr>
              <a:t>استيراتيجية</a:t>
            </a:r>
            <a:r>
              <a:rPr lang="ar-KW" sz="2800" b="1" dirty="0">
                <a:solidFill>
                  <a:srgbClr val="FF0000"/>
                </a:solidFill>
                <a:effectLst>
                  <a:outerShdw blurRad="38100" dist="38100" dir="2700000" algn="tl">
                    <a:srgbClr val="000000">
                      <a:alpha val="43137"/>
                    </a:srgbClr>
                  </a:outerShdw>
                </a:effectLst>
                <a:cs typeface="+mj-cs"/>
              </a:rPr>
              <a:t> : </a:t>
            </a:r>
            <a:r>
              <a:rPr lang="ar-KW" sz="2800" b="1" dirty="0">
                <a:solidFill>
                  <a:srgbClr val="0000FF"/>
                </a:solidFill>
                <a:cs typeface="+mj-cs"/>
              </a:rPr>
              <a:t>التعلم باللعب </a:t>
            </a:r>
            <a:endParaRPr lang="ar-KW" b="1" dirty="0">
              <a:solidFill>
                <a:srgbClr val="0000FF"/>
              </a:solidFill>
              <a:cs typeface="+mj-cs"/>
            </a:endParaRPr>
          </a:p>
          <a:p>
            <a:pPr algn="just" rtl="1">
              <a:buNone/>
            </a:pPr>
            <a:endParaRPr lang="ar-KW" sz="2600" b="1" dirty="0"/>
          </a:p>
          <a:p>
            <a:pPr algn="r" rtl="1">
              <a:buNone/>
            </a:pPr>
            <a:endParaRPr lang="en-US" dirty="0"/>
          </a:p>
        </p:txBody>
      </p:sp>
      <p:sp>
        <p:nvSpPr>
          <p:cNvPr id="12" name="Text Placeholder 4"/>
          <p:cNvSpPr>
            <a:spLocks noGrp="1"/>
          </p:cNvSpPr>
          <p:nvPr>
            <p:ph type="body" sz="quarter" idx="3"/>
          </p:nvPr>
        </p:nvSpPr>
        <p:spPr>
          <a:xfrm>
            <a:off x="4500562" y="142852"/>
            <a:ext cx="4256089" cy="1296145"/>
          </a:xfrm>
          <a:solidFill>
            <a:srgbClr val="FFCDFF"/>
          </a:solidFill>
          <a:ln w="19050">
            <a:solidFill>
              <a:srgbClr val="0000FF"/>
            </a:solidFill>
          </a:ln>
        </p:spPr>
        <p:txBody>
          <a:bodyPr>
            <a:normAutofit fontScale="77500" lnSpcReduction="20000"/>
          </a:bodyPr>
          <a:lstStyle/>
          <a:p>
            <a:pPr algn="r" rtl="1"/>
            <a:endParaRPr lang="ar-KW" sz="3600" dirty="0"/>
          </a:p>
          <a:p>
            <a:pPr algn="r" rtl="1"/>
            <a:r>
              <a:rPr lang="ar-KW" sz="3600" dirty="0"/>
              <a:t>يستطيع المتعلم أن: (أمثلة منوعة على </a:t>
            </a:r>
            <a:r>
              <a:rPr lang="ar-KW" sz="3600" dirty="0" smtClean="0"/>
              <a:t>الأنشطة </a:t>
            </a:r>
            <a:r>
              <a:rPr lang="ar-KW" sz="3600" dirty="0"/>
              <a:t>الواردة في المنهج)</a:t>
            </a:r>
            <a:endParaRPr lang="en-US" sz="3600" dirty="0"/>
          </a:p>
          <a:p>
            <a:pPr algn="r" rtl="1"/>
            <a:endParaRPr lang="en-US" dirty="0"/>
          </a:p>
        </p:txBody>
      </p:sp>
      <p:sp>
        <p:nvSpPr>
          <p:cNvPr id="13" name="Text Placeholder 3"/>
          <p:cNvSpPr>
            <a:spLocks noGrp="1"/>
          </p:cNvSpPr>
          <p:nvPr>
            <p:ph type="body" idx="1"/>
          </p:nvPr>
        </p:nvSpPr>
        <p:spPr>
          <a:xfrm>
            <a:off x="285720" y="142852"/>
            <a:ext cx="4040188" cy="1296144"/>
          </a:xfrm>
          <a:solidFill>
            <a:srgbClr val="FFCCFF"/>
          </a:solidFill>
          <a:ln w="28575">
            <a:solidFill>
              <a:srgbClr val="0000FF"/>
            </a:solidFill>
          </a:ln>
        </p:spPr>
        <p:txBody>
          <a:bodyPr>
            <a:normAutofit fontScale="92500" lnSpcReduction="10000"/>
          </a:bodyPr>
          <a:lstStyle/>
          <a:p>
            <a:pPr algn="r" rtl="1"/>
            <a:endParaRPr lang="ar-KW" dirty="0"/>
          </a:p>
          <a:p>
            <a:pPr algn="r" rtl="1"/>
            <a:r>
              <a:rPr lang="ar-KW" sz="3000" dirty="0"/>
              <a:t>ملاحظات عامة مهمة للمعلم عند تنفيذ النشاط:</a:t>
            </a:r>
            <a:endParaRPr lang="en-US" sz="3000" dirty="0"/>
          </a:p>
          <a:p>
            <a:pPr algn="r" rtl="1"/>
            <a:endParaRPr lang="en-US" dirty="0"/>
          </a:p>
        </p:txBody>
      </p:sp>
    </p:spTree>
    <p:extLst>
      <p:ext uri="{BB962C8B-B14F-4D97-AF65-F5344CB8AC3E}">
        <p14:creationId xmlns:p14="http://schemas.microsoft.com/office/powerpoint/2010/main" val="3282212005"/>
      </p:ext>
    </p:extLst>
  </p:cSld>
  <p:clrMapOvr>
    <a:masterClrMapping/>
  </p:clrMapOvr>
  <p:transition>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355976" y="1857364"/>
            <a:ext cx="4573742" cy="4739988"/>
          </a:xfr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76200">
            <a:solidFill>
              <a:srgbClr val="0000FF"/>
            </a:solidFill>
          </a:ln>
        </p:spPr>
        <p:txBody>
          <a:bodyPr>
            <a:normAutofit/>
          </a:bodyPr>
          <a:lstStyle/>
          <a:p>
            <a:pPr algn="ctr">
              <a:buNone/>
            </a:pPr>
            <a:r>
              <a:rPr lang="ar-KW" b="1" dirty="0">
                <a:solidFill>
                  <a:srgbClr val="FF0000"/>
                </a:solidFill>
                <a:effectLst>
                  <a:outerShdw blurRad="38100" dist="38100" dir="2700000" algn="tl">
                    <a:srgbClr val="000000">
                      <a:alpha val="43137"/>
                    </a:srgbClr>
                  </a:outerShdw>
                </a:effectLst>
              </a:rPr>
              <a:t>نـــــــــــشاط (2):</a:t>
            </a:r>
          </a:p>
          <a:p>
            <a:pPr algn="ctr">
              <a:buNone/>
            </a:pPr>
            <a:r>
              <a:rPr lang="ar-KW" sz="3200" b="1" dirty="0">
                <a:solidFill>
                  <a:srgbClr val="0000FF"/>
                </a:solidFill>
                <a:cs typeface="+mj-cs"/>
              </a:rPr>
              <a:t>السرعة الآمنة</a:t>
            </a:r>
            <a:endParaRPr lang="ar-KW" sz="2800" b="1" dirty="0">
              <a:cs typeface="+mj-cs"/>
            </a:endParaRPr>
          </a:p>
          <a:p>
            <a:r>
              <a:rPr lang="ar-SA" b="1" dirty="0"/>
              <a:t>اعرض صورتين : الأولى توضح السرعة الآمنة والثانية توضح السرعة غير الآمنة اطلب من المتعلمين قراءة العداد وناقشهم حول الصور . </a:t>
            </a:r>
            <a:endParaRPr lang="en-US" b="1" dirty="0"/>
          </a:p>
          <a:p>
            <a:r>
              <a:rPr lang="ar-KW" b="1" dirty="0">
                <a:solidFill>
                  <a:srgbClr val="FF0000"/>
                </a:solidFill>
              </a:rPr>
              <a:t>نوع النشاط : </a:t>
            </a:r>
            <a:r>
              <a:rPr lang="ar-KW" b="1" dirty="0"/>
              <a:t>عرض</a:t>
            </a:r>
          </a:p>
          <a:p>
            <a:r>
              <a:rPr lang="ar-KW" b="1" dirty="0">
                <a:solidFill>
                  <a:srgbClr val="FF0000"/>
                </a:solidFill>
              </a:rPr>
              <a:t>المهارات المكتسبة : </a:t>
            </a:r>
            <a:r>
              <a:rPr lang="ar-KW" b="1" dirty="0"/>
              <a:t>الملاحظة ، التطبيق</a:t>
            </a:r>
          </a:p>
          <a:p>
            <a:r>
              <a:rPr lang="ar-KW" b="1" dirty="0">
                <a:solidFill>
                  <a:srgbClr val="FF0000"/>
                </a:solidFill>
              </a:rPr>
              <a:t>المواد المستخدمة في النشاط</a:t>
            </a:r>
            <a:r>
              <a:rPr lang="ar-KW" b="1" dirty="0"/>
              <a:t>: مصورات</a:t>
            </a:r>
          </a:p>
          <a:p>
            <a:pPr>
              <a:buNone/>
            </a:pPr>
            <a:r>
              <a:rPr lang="ar-KW" b="1" dirty="0" err="1">
                <a:solidFill>
                  <a:srgbClr val="FF0000"/>
                </a:solidFill>
                <a:cs typeface="+mj-cs"/>
              </a:rPr>
              <a:t>استيراتيجية</a:t>
            </a:r>
            <a:r>
              <a:rPr lang="ar-KW" b="1" dirty="0">
                <a:solidFill>
                  <a:srgbClr val="0000FF"/>
                </a:solidFill>
                <a:cs typeface="+mj-cs"/>
              </a:rPr>
              <a:t> التعلم التعاوني</a:t>
            </a:r>
            <a:endParaRPr lang="ar-KW" sz="1800" b="1" dirty="0">
              <a:solidFill>
                <a:srgbClr val="FF0000"/>
              </a:solidFill>
              <a:cs typeface="+mj-cs"/>
            </a:endParaRPr>
          </a:p>
          <a:p>
            <a:pPr algn="just" rtl="1">
              <a:buNone/>
            </a:pPr>
            <a:endParaRPr lang="en-US" dirty="0"/>
          </a:p>
        </p:txBody>
      </p:sp>
      <p:sp>
        <p:nvSpPr>
          <p:cNvPr id="13" name="Text Placeholder 4"/>
          <p:cNvSpPr>
            <a:spLocks noGrp="1"/>
          </p:cNvSpPr>
          <p:nvPr>
            <p:ph type="body" sz="quarter" idx="3"/>
          </p:nvPr>
        </p:nvSpPr>
        <p:spPr>
          <a:xfrm>
            <a:off x="4071934" y="285728"/>
            <a:ext cx="4684717" cy="1296145"/>
          </a:xfrm>
          <a:solidFill>
            <a:srgbClr val="FFCDFF"/>
          </a:solidFill>
          <a:ln w="28575">
            <a:solidFill>
              <a:srgbClr val="0000FF"/>
            </a:solidFill>
          </a:ln>
        </p:spPr>
        <p:txBody>
          <a:bodyPr>
            <a:normAutofit fontScale="77500" lnSpcReduction="20000"/>
          </a:bodyPr>
          <a:lstStyle/>
          <a:p>
            <a:pPr algn="r" rtl="1"/>
            <a:endParaRPr lang="ar-KW" sz="3600" dirty="0"/>
          </a:p>
          <a:p>
            <a:pPr algn="r" rtl="1"/>
            <a:r>
              <a:rPr lang="ar-KW" sz="3600" dirty="0"/>
              <a:t>يستطيع المتعلم أن: (أمثلة منوعة على الأنشطة الواردة في المنهج)</a:t>
            </a:r>
            <a:endParaRPr lang="en-US" sz="3600" dirty="0"/>
          </a:p>
          <a:p>
            <a:pPr algn="r" rtl="1"/>
            <a:endParaRPr lang="en-US" dirty="0"/>
          </a:p>
        </p:txBody>
      </p:sp>
      <p:sp>
        <p:nvSpPr>
          <p:cNvPr id="14" name="Text Placeholder 3"/>
          <p:cNvSpPr>
            <a:spLocks noGrp="1"/>
          </p:cNvSpPr>
          <p:nvPr>
            <p:ph type="body" idx="1"/>
          </p:nvPr>
        </p:nvSpPr>
        <p:spPr>
          <a:xfrm>
            <a:off x="285720" y="285728"/>
            <a:ext cx="3643338" cy="1296144"/>
          </a:xfrm>
          <a:solidFill>
            <a:srgbClr val="FFCCFF"/>
          </a:solidFill>
          <a:ln w="28575">
            <a:solidFill>
              <a:srgbClr val="0000FF"/>
            </a:solidFill>
          </a:ln>
        </p:spPr>
        <p:txBody>
          <a:bodyPr>
            <a:normAutofit fontScale="92500" lnSpcReduction="10000"/>
          </a:bodyPr>
          <a:lstStyle/>
          <a:p>
            <a:pPr algn="r" rtl="1"/>
            <a:endParaRPr lang="ar-KW" dirty="0"/>
          </a:p>
          <a:p>
            <a:pPr algn="r" rtl="1"/>
            <a:r>
              <a:rPr lang="ar-KW" sz="3000" dirty="0"/>
              <a:t>ملاحظات عامة مهمة للمعلم عند تنفيذ النشاط:</a:t>
            </a:r>
            <a:endParaRPr lang="en-US" sz="3000" dirty="0"/>
          </a:p>
          <a:p>
            <a:pPr algn="r" rtl="1"/>
            <a:endParaRPr lang="en-US" dirty="0"/>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6603" t="53549" r="7997" b="9702"/>
          <a:stretch/>
        </p:blipFill>
        <p:spPr>
          <a:xfrm>
            <a:off x="179512" y="1857364"/>
            <a:ext cx="4017913" cy="4595972"/>
          </a:xfrm>
          <a:prstGeom prst="rect">
            <a:avLst/>
          </a:prstGeom>
          <a:ln w="57150">
            <a:solidFill>
              <a:srgbClr val="0000FF"/>
            </a:solidFill>
          </a:ln>
        </p:spPr>
      </p:pic>
    </p:spTree>
  </p:cSld>
  <p:clrMapOvr>
    <a:masterClrMapping/>
  </p:clrMapOvr>
  <p:transition>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427984" y="1857364"/>
            <a:ext cx="4501734" cy="4739988"/>
          </a:xfr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76200">
            <a:solidFill>
              <a:srgbClr val="0000FF"/>
            </a:solidFill>
          </a:ln>
        </p:spPr>
        <p:txBody>
          <a:bodyPr>
            <a:normAutofit/>
          </a:bodyPr>
          <a:lstStyle/>
          <a:p>
            <a:pPr algn="ctr">
              <a:buNone/>
            </a:pPr>
            <a:r>
              <a:rPr lang="ar-KW" b="1" dirty="0">
                <a:solidFill>
                  <a:srgbClr val="FF0000"/>
                </a:solidFill>
                <a:effectLst>
                  <a:outerShdw blurRad="38100" dist="38100" dir="2700000" algn="tl">
                    <a:srgbClr val="000000">
                      <a:alpha val="43137"/>
                    </a:srgbClr>
                  </a:outerShdw>
                </a:effectLst>
              </a:rPr>
              <a:t>نـــــــــــشاط (3):</a:t>
            </a:r>
          </a:p>
          <a:p>
            <a:pPr marL="0" indent="0" algn="ctr">
              <a:buNone/>
            </a:pPr>
            <a:r>
              <a:rPr lang="ar-KW" sz="2800" b="1" dirty="0">
                <a:solidFill>
                  <a:srgbClr val="0000FF"/>
                </a:solidFill>
              </a:rPr>
              <a:t>الربط مع اللغة الانجليزية</a:t>
            </a:r>
          </a:p>
          <a:p>
            <a:r>
              <a:rPr lang="ar-SA" b="1" dirty="0"/>
              <a:t>اعرض صورة تدل على ربط حزام الأمان في الطائرة بكلمات باللغة </a:t>
            </a:r>
            <a:r>
              <a:rPr lang="ar-SA" b="1" dirty="0" smtClean="0"/>
              <a:t>ال</a:t>
            </a:r>
            <a:r>
              <a:rPr lang="ar-KW" b="1" dirty="0" smtClean="0"/>
              <a:t>إ</a:t>
            </a:r>
            <a:r>
              <a:rPr lang="ar-SA" b="1" dirty="0" smtClean="0"/>
              <a:t>نجليزية </a:t>
            </a:r>
            <a:r>
              <a:rPr lang="ar-KW" b="1" dirty="0" smtClean="0"/>
              <a:t>.</a:t>
            </a:r>
            <a:endParaRPr lang="en-US" b="1" dirty="0"/>
          </a:p>
          <a:p>
            <a:r>
              <a:rPr lang="ar-SA" b="1" dirty="0"/>
              <a:t>اطلب من المتعلمين قراءة الكلمات ونطقها بصورة صحيحة . </a:t>
            </a:r>
            <a:endParaRPr lang="en-US" b="1" dirty="0"/>
          </a:p>
          <a:p>
            <a:r>
              <a:rPr lang="ar-KW" b="1" dirty="0">
                <a:solidFill>
                  <a:srgbClr val="FF0000"/>
                </a:solidFill>
              </a:rPr>
              <a:t>نوع النشاط : </a:t>
            </a:r>
            <a:r>
              <a:rPr lang="ar-KW" b="1" dirty="0"/>
              <a:t>عرض</a:t>
            </a:r>
          </a:p>
          <a:p>
            <a:r>
              <a:rPr lang="ar-KW" b="1" dirty="0">
                <a:solidFill>
                  <a:srgbClr val="FF0000"/>
                </a:solidFill>
              </a:rPr>
              <a:t>المهارات المكتسبة : </a:t>
            </a:r>
            <a:r>
              <a:rPr lang="ar-KW" b="1" dirty="0"/>
              <a:t>التعبير اللفظي</a:t>
            </a:r>
          </a:p>
          <a:p>
            <a:r>
              <a:rPr lang="ar-KW" b="1" dirty="0">
                <a:solidFill>
                  <a:srgbClr val="FF0000"/>
                </a:solidFill>
              </a:rPr>
              <a:t>المواد المستخدمة في النشاط</a:t>
            </a:r>
            <a:r>
              <a:rPr lang="ar-KW" b="1" dirty="0"/>
              <a:t>: مصورات</a:t>
            </a:r>
          </a:p>
          <a:p>
            <a:pPr>
              <a:buNone/>
            </a:pPr>
            <a:r>
              <a:rPr lang="ar-KW" b="1" dirty="0">
                <a:solidFill>
                  <a:srgbClr val="0000FF"/>
                </a:solidFill>
                <a:cs typeface="+mj-cs"/>
              </a:rPr>
              <a:t>استراتيجية الاستنتاج</a:t>
            </a:r>
            <a:endParaRPr lang="ar-KW" sz="1800" b="1" dirty="0">
              <a:solidFill>
                <a:srgbClr val="FF0000"/>
              </a:solidFill>
              <a:cs typeface="+mj-cs"/>
            </a:endParaRPr>
          </a:p>
          <a:p>
            <a:pPr algn="just" rtl="1">
              <a:buNone/>
            </a:pPr>
            <a:endParaRPr lang="en-US" dirty="0"/>
          </a:p>
        </p:txBody>
      </p:sp>
      <p:sp>
        <p:nvSpPr>
          <p:cNvPr id="13" name="Text Placeholder 4"/>
          <p:cNvSpPr>
            <a:spLocks noGrp="1"/>
          </p:cNvSpPr>
          <p:nvPr>
            <p:ph type="body" sz="quarter" idx="3"/>
          </p:nvPr>
        </p:nvSpPr>
        <p:spPr>
          <a:xfrm>
            <a:off x="4071934" y="285728"/>
            <a:ext cx="4684717" cy="1296145"/>
          </a:xfrm>
          <a:solidFill>
            <a:srgbClr val="FFCDFF"/>
          </a:solidFill>
          <a:ln w="28575">
            <a:solidFill>
              <a:srgbClr val="0000FF"/>
            </a:solidFill>
          </a:ln>
        </p:spPr>
        <p:txBody>
          <a:bodyPr>
            <a:normAutofit fontScale="77500" lnSpcReduction="20000"/>
          </a:bodyPr>
          <a:lstStyle/>
          <a:p>
            <a:pPr algn="r" rtl="1"/>
            <a:endParaRPr lang="ar-KW" sz="3600" dirty="0"/>
          </a:p>
          <a:p>
            <a:pPr algn="r" rtl="1"/>
            <a:r>
              <a:rPr lang="ar-KW" sz="3600" dirty="0"/>
              <a:t>يستطيع المتعلم أن: (أمثلة منوعة على الأنشطة الواردة في المنهج)</a:t>
            </a:r>
            <a:endParaRPr lang="en-US" sz="3600" dirty="0"/>
          </a:p>
          <a:p>
            <a:pPr algn="r" rtl="1"/>
            <a:endParaRPr lang="en-US" dirty="0"/>
          </a:p>
        </p:txBody>
      </p:sp>
      <p:sp>
        <p:nvSpPr>
          <p:cNvPr id="14" name="Text Placeholder 3"/>
          <p:cNvSpPr>
            <a:spLocks noGrp="1"/>
          </p:cNvSpPr>
          <p:nvPr>
            <p:ph type="body" idx="1"/>
          </p:nvPr>
        </p:nvSpPr>
        <p:spPr>
          <a:xfrm>
            <a:off x="285720" y="285728"/>
            <a:ext cx="3643338" cy="1296144"/>
          </a:xfrm>
          <a:solidFill>
            <a:srgbClr val="FFCCFF"/>
          </a:solidFill>
          <a:ln w="28575">
            <a:solidFill>
              <a:srgbClr val="0000FF"/>
            </a:solidFill>
          </a:ln>
        </p:spPr>
        <p:txBody>
          <a:bodyPr>
            <a:normAutofit fontScale="92500" lnSpcReduction="10000"/>
          </a:bodyPr>
          <a:lstStyle/>
          <a:p>
            <a:pPr algn="r" rtl="1"/>
            <a:endParaRPr lang="ar-KW" dirty="0"/>
          </a:p>
          <a:p>
            <a:pPr algn="r" rtl="1"/>
            <a:r>
              <a:rPr lang="ar-KW" sz="3000" dirty="0"/>
              <a:t>ملاحظات عامة مهمة للمعلم عند تنفيذ النشاط:</a:t>
            </a:r>
            <a:endParaRPr lang="en-US" sz="3000" dirty="0"/>
          </a:p>
          <a:p>
            <a:pPr algn="r" rtl="1"/>
            <a:endParaRPr lang="en-US" dirty="0"/>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8400" t="8092" r="7601" b="41509"/>
          <a:stretch/>
        </p:blipFill>
        <p:spPr>
          <a:xfrm>
            <a:off x="422082" y="1916832"/>
            <a:ext cx="3649852" cy="4595972"/>
          </a:xfrm>
          <a:prstGeom prst="rect">
            <a:avLst/>
          </a:prstGeom>
          <a:ln w="57150">
            <a:solidFill>
              <a:srgbClr val="0000FF"/>
            </a:solidFill>
          </a:ln>
        </p:spPr>
      </p:pic>
    </p:spTree>
    <p:extLst>
      <p:ext uri="{BB962C8B-B14F-4D97-AF65-F5344CB8AC3E}">
        <p14:creationId xmlns:p14="http://schemas.microsoft.com/office/powerpoint/2010/main" val="4151464879"/>
      </p:ext>
    </p:extLst>
  </p:cSld>
  <p:clrMapOvr>
    <a:masterClrMapping/>
  </p:clrMapOvr>
  <p:transition>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5"/>
          <p:cNvSpPr txBox="1">
            <a:spLocks/>
          </p:cNvSpPr>
          <p:nvPr/>
        </p:nvSpPr>
        <p:spPr>
          <a:xfrm>
            <a:off x="1285852" y="500042"/>
            <a:ext cx="6912768" cy="830997"/>
          </a:xfrm>
          <a:prstGeom prst="rect">
            <a:avLst/>
          </a:prstGeom>
          <a:solidFill>
            <a:srgbClr val="97FFFF"/>
          </a:solidFill>
          <a:ln w="76200" cap="flat" cmpd="sng" algn="ctr">
            <a:solidFill>
              <a:srgbClr val="0000FF"/>
            </a:solidFill>
            <a:prstDash val="solid"/>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KW"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القيم الشخصية ولأمن والسلامة </a:t>
            </a:r>
            <a:endParaRPr lang="ar-SA"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مربع نص 2"/>
          <p:cNvSpPr txBox="1">
            <a:spLocks noChangeArrowheads="1"/>
          </p:cNvSpPr>
          <p:nvPr/>
        </p:nvSpPr>
        <p:spPr bwMode="auto">
          <a:xfrm>
            <a:off x="4429124" y="1857364"/>
            <a:ext cx="4500594" cy="4401205"/>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76200">
            <a:solidFill>
              <a:srgbClr val="0000FF"/>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ar-KW" sz="4000" b="1" dirty="0"/>
              <a:t>* تناقش مع المتعلمين احتياطات الأمن والسلامة الواجب اتخاذها عند صعود الطائرة . </a:t>
            </a:r>
            <a:endParaRPr lang="en-US" sz="4000" b="1" dirty="0"/>
          </a:p>
          <a:p>
            <a:pPr algn="r" rtl="1"/>
            <a:r>
              <a:rPr lang="ar-KW" sz="4000" b="1" dirty="0"/>
              <a:t>* دع المتعلمين يختارون الوجه المناسب ويضعونه تحت الصورة المناسبة .  </a:t>
            </a:r>
            <a:endParaRPr lang="en-US" sz="4000" b="1" dirty="0"/>
          </a:p>
        </p:txBody>
      </p:sp>
      <p:pic>
        <p:nvPicPr>
          <p:cNvPr id="6" name="Content Placeholder 3" descr="images-102.jpeg"/>
          <p:cNvPicPr>
            <a:picLocks noChangeAspect="1"/>
          </p:cNvPicPr>
          <p:nvPr/>
        </p:nvPicPr>
        <p:blipFill>
          <a:blip r:embed="rId2" cstate="print"/>
          <a:stretch>
            <a:fillRect/>
          </a:stretch>
        </p:blipFill>
        <p:spPr>
          <a:xfrm>
            <a:off x="400242" y="1857363"/>
            <a:ext cx="3811718" cy="440120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New folder\IMG_1520.JPG"/>
          <p:cNvPicPr>
            <a:picLocks noChangeAspect="1" noChangeArrowheads="1"/>
          </p:cNvPicPr>
          <p:nvPr/>
        </p:nvPicPr>
        <p:blipFill>
          <a:blip r:embed="rId2" cstate="print"/>
          <a:srcRect t="-109" r="757" b="15160"/>
          <a:stretch>
            <a:fillRect/>
          </a:stretch>
        </p:blipFill>
        <p:spPr bwMode="auto">
          <a:xfrm>
            <a:off x="6667264" y="153357"/>
            <a:ext cx="2441240" cy="2960190"/>
          </a:xfrm>
          <a:prstGeom prst="rect">
            <a:avLst/>
          </a:prstGeom>
          <a:noFill/>
        </p:spPr>
      </p:pic>
      <p:pic>
        <p:nvPicPr>
          <p:cNvPr id="2051" name="Picture 3" descr="C:\Users\DELL\Desktop\New folder\IMG_1522.JPG"/>
          <p:cNvPicPr>
            <a:picLocks noChangeAspect="1" noChangeArrowheads="1"/>
          </p:cNvPicPr>
          <p:nvPr/>
        </p:nvPicPr>
        <p:blipFill>
          <a:blip r:embed="rId3" cstate="print"/>
          <a:srcRect l="33539" t="12741" r="34453"/>
          <a:stretch>
            <a:fillRect/>
          </a:stretch>
        </p:blipFill>
        <p:spPr bwMode="auto">
          <a:xfrm>
            <a:off x="3923928" y="3375576"/>
            <a:ext cx="2490319" cy="3284036"/>
          </a:xfrm>
          <a:prstGeom prst="rect">
            <a:avLst/>
          </a:prstGeom>
          <a:noFill/>
        </p:spPr>
      </p:pic>
      <p:sp>
        <p:nvSpPr>
          <p:cNvPr id="14" name="Rectangle 13"/>
          <p:cNvSpPr/>
          <p:nvPr/>
        </p:nvSpPr>
        <p:spPr>
          <a:xfrm>
            <a:off x="6397216" y="2814027"/>
            <a:ext cx="2643437" cy="830997"/>
          </a:xfrm>
          <a:prstGeom prst="rect">
            <a:avLst/>
          </a:prstGeom>
          <a:solidFill>
            <a:schemeClr val="accent1"/>
          </a:solidFill>
        </p:spPr>
        <p:txBody>
          <a:bodyPr wrap="square" lIns="91440" tIns="45720" rIns="91440" bIns="45720">
            <a:spAutoFit/>
          </a:bodyPr>
          <a:lstStyle/>
          <a:p>
            <a:pPr algn="ctr" rtl="0"/>
            <a:r>
              <a:rPr lang="ar-KW" sz="2000" b="1" dirty="0">
                <a:ln w="12700">
                  <a:solidFill>
                    <a:schemeClr val="tx2">
                      <a:satMod val="155000"/>
                    </a:schemeClr>
                  </a:solidFill>
                  <a:prstDash val="solid"/>
                </a:ln>
                <a:effectLst>
                  <a:outerShdw blurRad="41275" dist="20320" dir="1800000" algn="tl" rotWithShape="0">
                    <a:srgbClr val="000000">
                      <a:alpha val="40000"/>
                    </a:srgbClr>
                  </a:outerShdw>
                </a:effectLst>
              </a:rPr>
              <a:t>هل القيام بهذا السلوك صحيح عند ركوب الطائرة </a:t>
            </a:r>
            <a:r>
              <a:rPr lang="ar-KW" sz="2800" b="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en-US" sz="28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8" name="Rectangle 17"/>
          <p:cNvSpPr/>
          <p:nvPr/>
        </p:nvSpPr>
        <p:spPr>
          <a:xfrm>
            <a:off x="3921700" y="5743152"/>
            <a:ext cx="2448272" cy="1015663"/>
          </a:xfrm>
          <a:prstGeom prst="rect">
            <a:avLst/>
          </a:prstGeom>
          <a:solidFill>
            <a:schemeClr val="accent2"/>
          </a:solidFill>
        </p:spPr>
        <p:txBody>
          <a:bodyPr wrap="square">
            <a:spAutoFit/>
          </a:bodyPr>
          <a:lstStyle/>
          <a:p>
            <a:pPr algn="ctr" rtl="0"/>
            <a:r>
              <a:rPr lang="ar-KW" b="1" dirty="0">
                <a:ln w="12700">
                  <a:solidFill>
                    <a:schemeClr val="tx2">
                      <a:satMod val="155000"/>
                    </a:schemeClr>
                  </a:solidFill>
                  <a:prstDash val="solid"/>
                </a:ln>
                <a:effectLst>
                  <a:outerShdw blurRad="41275" dist="20320" dir="1800000" algn="tl" rotWithShape="0">
                    <a:srgbClr val="000000">
                      <a:alpha val="40000"/>
                    </a:srgbClr>
                  </a:outerShdw>
                </a:effectLst>
              </a:rPr>
              <a:t>هل القيام بهذا السلوك صحيح عند ركوب الطائرة </a:t>
            </a:r>
            <a:r>
              <a:rPr lang="ar-KW" sz="2400" b="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en-US" sz="2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2" name="Picture 5" descr="C:\Users\DELL\Desktop\New folder\IMG_1527.JPG"/>
          <p:cNvPicPr>
            <a:picLocks noChangeAspect="1" noChangeArrowheads="1"/>
          </p:cNvPicPr>
          <p:nvPr/>
        </p:nvPicPr>
        <p:blipFill>
          <a:blip r:embed="rId4" cstate="print">
            <a:lum bright="10000"/>
          </a:blip>
          <a:srcRect r="65306" b="60395"/>
          <a:stretch>
            <a:fillRect/>
          </a:stretch>
        </p:blipFill>
        <p:spPr bwMode="auto">
          <a:xfrm>
            <a:off x="1403648" y="188640"/>
            <a:ext cx="2448272" cy="3096344"/>
          </a:xfrm>
          <a:prstGeom prst="rect">
            <a:avLst/>
          </a:prstGeom>
          <a:noFill/>
        </p:spPr>
      </p:pic>
      <p:sp>
        <p:nvSpPr>
          <p:cNvPr id="13" name="Rectangle 18"/>
          <p:cNvSpPr/>
          <p:nvPr/>
        </p:nvSpPr>
        <p:spPr>
          <a:xfrm>
            <a:off x="1403648" y="2636912"/>
            <a:ext cx="2419036" cy="738664"/>
          </a:xfrm>
          <a:prstGeom prst="rect">
            <a:avLst/>
          </a:prstGeom>
          <a:solidFill>
            <a:schemeClr val="accent1"/>
          </a:solidFill>
        </p:spPr>
        <p:txBody>
          <a:bodyPr wrap="square">
            <a:spAutoFit/>
          </a:bodyPr>
          <a:lstStyle/>
          <a:p>
            <a:pPr algn="ctr" rtl="0"/>
            <a:r>
              <a:rPr lang="ar-KW" b="1" dirty="0">
                <a:ln w="12700">
                  <a:solidFill>
                    <a:schemeClr val="tx2">
                      <a:satMod val="155000"/>
                    </a:schemeClr>
                  </a:solidFill>
                  <a:prstDash val="solid"/>
                </a:ln>
                <a:effectLst>
                  <a:outerShdw blurRad="41275" dist="20320" dir="1800000" algn="tl" rotWithShape="0">
                    <a:srgbClr val="000000">
                      <a:alpha val="40000"/>
                    </a:srgbClr>
                  </a:outerShdw>
                </a:effectLst>
              </a:rPr>
              <a:t>هل القيام بهذا السلوك صحيح عند ركوب الطائرة </a:t>
            </a:r>
            <a:r>
              <a:rPr lang="ar-KW" sz="2400" b="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en-US" sz="2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5" name="Picture 4" descr="C:\Users\DELL\Desktop\New folder\IMG_1527.JPG"/>
          <p:cNvPicPr>
            <a:picLocks noChangeAspect="1" noChangeArrowheads="1"/>
          </p:cNvPicPr>
          <p:nvPr/>
        </p:nvPicPr>
        <p:blipFill>
          <a:blip r:embed="rId4" cstate="print">
            <a:lum bright="10000"/>
          </a:blip>
          <a:srcRect t="57958" r="67905" b="16179"/>
          <a:stretch>
            <a:fillRect/>
          </a:stretch>
        </p:blipFill>
        <p:spPr bwMode="auto">
          <a:xfrm>
            <a:off x="251520" y="3508870"/>
            <a:ext cx="2313806" cy="3232498"/>
          </a:xfrm>
          <a:prstGeom prst="rect">
            <a:avLst/>
          </a:prstGeom>
          <a:noFill/>
        </p:spPr>
      </p:pic>
      <p:sp>
        <p:nvSpPr>
          <p:cNvPr id="16" name="Rectangle 19"/>
          <p:cNvSpPr/>
          <p:nvPr/>
        </p:nvSpPr>
        <p:spPr>
          <a:xfrm>
            <a:off x="251520" y="6002704"/>
            <a:ext cx="2357749" cy="738664"/>
          </a:xfrm>
          <a:prstGeom prst="rect">
            <a:avLst/>
          </a:prstGeom>
          <a:solidFill>
            <a:schemeClr val="accent2"/>
          </a:solidFill>
        </p:spPr>
        <p:txBody>
          <a:bodyPr wrap="square">
            <a:spAutoFit/>
          </a:bodyPr>
          <a:lstStyle/>
          <a:p>
            <a:pPr algn="ctr" rtl="0"/>
            <a:r>
              <a:rPr lang="ar-KW" b="1" dirty="0">
                <a:ln w="12700">
                  <a:solidFill>
                    <a:schemeClr val="tx2">
                      <a:satMod val="155000"/>
                    </a:schemeClr>
                  </a:solidFill>
                  <a:prstDash val="solid"/>
                </a:ln>
                <a:effectLst>
                  <a:outerShdw blurRad="41275" dist="20320" dir="1800000" algn="tl" rotWithShape="0">
                    <a:srgbClr val="000000">
                      <a:alpha val="40000"/>
                    </a:srgbClr>
                  </a:outerShdw>
                </a:effectLst>
              </a:rPr>
              <a:t>هل القيام بهذا السلوك صحيح عند ركوب الطائرة </a:t>
            </a:r>
            <a:r>
              <a:rPr lang="ar-KW" sz="2400" b="1" dirty="0">
                <a:ln w="12700">
                  <a:solidFill>
                    <a:schemeClr val="tx2">
                      <a:satMod val="155000"/>
                    </a:schemeClr>
                  </a:solidFill>
                  <a:prstDash val="solid"/>
                </a:ln>
                <a:effectLst>
                  <a:outerShdw blurRad="41275" dist="20320" dir="1800000" algn="tl" rotWithShape="0">
                    <a:srgbClr val="000000">
                      <a:alpha val="40000"/>
                    </a:srgbClr>
                  </a:outerShdw>
                </a:effectLst>
              </a:rPr>
              <a:t>؟</a:t>
            </a:r>
          </a:p>
        </p:txBody>
      </p:sp>
    </p:spTree>
  </p:cSld>
  <p:clrMapOvr>
    <a:masterClrMapping/>
  </p:clrMapOvr>
  <p:transition>
    <p:wedg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5"/>
          <p:cNvSpPr txBox="1">
            <a:spLocks/>
          </p:cNvSpPr>
          <p:nvPr/>
        </p:nvSpPr>
        <p:spPr>
          <a:xfrm>
            <a:off x="1285852" y="500042"/>
            <a:ext cx="6912768" cy="830997"/>
          </a:xfrm>
          <a:prstGeom prst="rect">
            <a:avLst/>
          </a:prstGeom>
          <a:solidFill>
            <a:srgbClr val="97FFFF"/>
          </a:solidFill>
          <a:ln w="76200" cap="flat" cmpd="sng" algn="ctr">
            <a:solidFill>
              <a:srgbClr val="0000FF"/>
            </a:solidFill>
            <a:prstDash val="solid"/>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KW"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استراتيجية الاستنتاج</a:t>
            </a:r>
            <a:endParaRPr lang="ar-SA"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مربع نص 2"/>
          <p:cNvSpPr txBox="1">
            <a:spLocks noChangeArrowheads="1"/>
          </p:cNvSpPr>
          <p:nvPr/>
        </p:nvSpPr>
        <p:spPr bwMode="auto">
          <a:xfrm>
            <a:off x="179512" y="1988840"/>
            <a:ext cx="8785702" cy="3416320"/>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76200">
            <a:solidFill>
              <a:srgbClr val="0000FF"/>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US" sz="3600" dirty="0">
                <a:ln w="18415" cmpd="sng">
                  <a:noFill/>
                  <a:prstDash val="solid"/>
                </a:ln>
                <a:solidFill>
                  <a:srgbClr val="FF0000"/>
                </a:solidFill>
                <a:effectLst>
                  <a:outerShdw blurRad="63500" dir="3600000" algn="tl" rotWithShape="0">
                    <a:srgbClr val="000000">
                      <a:alpha val="70000"/>
                    </a:srgbClr>
                  </a:outerShdw>
                </a:effectLst>
              </a:rPr>
              <a:t>   </a:t>
            </a:r>
            <a:r>
              <a:rPr lang="ar-KW" sz="3600" dirty="0">
                <a:ln w="18415" cmpd="sng">
                  <a:noFill/>
                  <a:prstDash val="solid"/>
                </a:ln>
                <a:solidFill>
                  <a:srgbClr val="FF0000"/>
                </a:solidFill>
                <a:effectLst>
                  <a:outerShdw blurRad="63500" dir="3600000" algn="tl" rotWithShape="0">
                    <a:srgbClr val="000000">
                      <a:alpha val="70000"/>
                    </a:srgbClr>
                  </a:outerShdw>
                </a:effectLst>
              </a:rPr>
              <a:t> </a:t>
            </a:r>
            <a:r>
              <a:rPr lang="ar-KW" sz="3600" dirty="0" smtClean="0">
                <a:ln w="18415" cmpd="sng">
                  <a:noFill/>
                  <a:prstDash val="solid"/>
                </a:ln>
                <a:solidFill>
                  <a:schemeClr val="tx1"/>
                </a:solidFill>
                <a:effectLst>
                  <a:outerShdw blurRad="63500" dir="3600000" algn="tl" rotWithShape="0">
                    <a:srgbClr val="000000">
                      <a:alpha val="70000"/>
                    </a:srgbClr>
                  </a:outerShdw>
                </a:effectLst>
              </a:rPr>
              <a:t>على </a:t>
            </a:r>
            <a:r>
              <a:rPr lang="ar-KW" sz="3600" dirty="0">
                <a:ln w="18415" cmpd="sng">
                  <a:noFill/>
                  <a:prstDash val="solid"/>
                </a:ln>
                <a:solidFill>
                  <a:schemeClr val="tx1"/>
                </a:solidFill>
                <a:effectLst>
                  <a:outerShdw blurRad="63500" dir="3600000" algn="tl" rotWithShape="0">
                    <a:srgbClr val="000000">
                      <a:alpha val="70000"/>
                    </a:srgbClr>
                  </a:outerShdw>
                </a:effectLst>
              </a:rPr>
              <a:t>السبورة ونطقها ثم</a:t>
            </a:r>
            <a:r>
              <a:rPr lang="en-US" sz="3600" dirty="0">
                <a:ln w="18415" cmpd="sng">
                  <a:noFill/>
                  <a:prstDash val="solid"/>
                </a:ln>
                <a:solidFill>
                  <a:srgbClr val="FF0000"/>
                </a:solidFill>
                <a:effectLst>
                  <a:outerShdw blurRad="63500" dir="3600000" algn="tl" rotWithShape="0">
                    <a:srgbClr val="000000">
                      <a:alpha val="70000"/>
                    </a:srgbClr>
                  </a:outerShdw>
                </a:effectLst>
              </a:rPr>
              <a:t>Fast Seat belt </a:t>
            </a:r>
            <a:r>
              <a:rPr lang="ar-KW" sz="3600" dirty="0">
                <a:ln w="18415" cmpd="sng">
                  <a:noFill/>
                  <a:prstDash val="solid"/>
                </a:ln>
                <a:solidFill>
                  <a:srgbClr val="FF0000"/>
                </a:solidFill>
                <a:effectLst>
                  <a:outerShdw blurRad="63500" dir="3600000" algn="tl" rotWithShape="0">
                    <a:srgbClr val="000000">
                      <a:alpha val="70000"/>
                    </a:srgbClr>
                  </a:outerShdw>
                </a:effectLst>
              </a:rPr>
              <a:t> </a:t>
            </a:r>
            <a:r>
              <a:rPr lang="ar-KW" sz="3600" dirty="0">
                <a:ln w="18415" cmpd="sng">
                  <a:noFill/>
                  <a:prstDash val="solid"/>
                </a:ln>
                <a:solidFill>
                  <a:schemeClr val="tx1"/>
                </a:solidFill>
                <a:effectLst>
                  <a:outerShdw blurRad="63500" dir="3600000" algn="tl" rotWithShape="0">
                    <a:srgbClr val="000000">
                      <a:alpha val="70000"/>
                    </a:srgbClr>
                  </a:outerShdw>
                </a:effectLst>
              </a:rPr>
              <a:t>يتم كتابة كلمة</a:t>
            </a:r>
            <a:endParaRPr lang="ar-KW" sz="3600" dirty="0">
              <a:ln w="18415" cmpd="sng">
                <a:noFill/>
                <a:prstDash val="solid"/>
              </a:ln>
              <a:solidFill>
                <a:srgbClr val="FF0000"/>
              </a:solidFill>
              <a:effectLst>
                <a:outerShdw blurRad="63500" dir="3600000" algn="tl" rotWithShape="0">
                  <a:srgbClr val="000000">
                    <a:alpha val="70000"/>
                  </a:srgbClr>
                </a:outerShdw>
              </a:effectLst>
            </a:endParaRPr>
          </a:p>
          <a:p>
            <a:pPr algn="r"/>
            <a:r>
              <a:rPr lang="ar-KW" sz="3600" b="1" spc="300" dirty="0">
                <a:ln w="11430" cmpd="sng">
                  <a:noFill/>
                  <a:prstDash val="solid"/>
                  <a:miter lim="800000"/>
                </a:ln>
                <a:solidFill>
                  <a:schemeClr val="tx1"/>
                </a:solidFill>
                <a:effectLst>
                  <a:glow rad="45500">
                    <a:schemeClr val="accent1">
                      <a:satMod val="220000"/>
                      <a:alpha val="35000"/>
                    </a:schemeClr>
                  </a:glow>
                </a:effectLst>
                <a:cs typeface="+mj-cs"/>
              </a:rPr>
              <a:t>يتم عرض </a:t>
            </a:r>
            <a:r>
              <a:rPr lang="ar-KW" sz="3600" b="1" spc="300" dirty="0" smtClean="0">
                <a:ln w="11430" cmpd="sng">
                  <a:noFill/>
                  <a:prstDash val="solid"/>
                  <a:miter lim="800000"/>
                </a:ln>
                <a:solidFill>
                  <a:schemeClr val="tx1"/>
                </a:solidFill>
                <a:effectLst>
                  <a:glow rad="45500">
                    <a:schemeClr val="accent1">
                      <a:satMod val="220000"/>
                      <a:alpha val="35000"/>
                    </a:schemeClr>
                  </a:glow>
                </a:effectLst>
                <a:cs typeface="+mj-cs"/>
              </a:rPr>
              <a:t>فيلماً تعليمياً </a:t>
            </a:r>
            <a:r>
              <a:rPr lang="ar-KW" sz="3600" b="1" spc="300" dirty="0">
                <a:ln w="11430" cmpd="sng">
                  <a:noFill/>
                  <a:prstDash val="solid"/>
                  <a:miter lim="800000"/>
                </a:ln>
                <a:solidFill>
                  <a:schemeClr val="tx1"/>
                </a:solidFill>
                <a:effectLst>
                  <a:glow rad="45500">
                    <a:schemeClr val="accent1">
                      <a:satMod val="220000"/>
                      <a:alpha val="35000"/>
                    </a:schemeClr>
                  </a:glow>
                </a:effectLst>
                <a:cs typeface="+mj-cs"/>
              </a:rPr>
              <a:t>لمضيفة تطلب من المسافرين ربط الحزام </a:t>
            </a:r>
            <a:r>
              <a:rPr lang="ar-KW" sz="3600" b="1" spc="300" dirty="0" smtClean="0">
                <a:ln w="11430" cmpd="sng">
                  <a:noFill/>
                  <a:prstDash val="solid"/>
                  <a:miter lim="800000"/>
                </a:ln>
                <a:solidFill>
                  <a:schemeClr val="tx1"/>
                </a:solidFill>
                <a:effectLst>
                  <a:glow rad="45500">
                    <a:schemeClr val="accent1">
                      <a:satMod val="220000"/>
                      <a:alpha val="35000"/>
                    </a:schemeClr>
                  </a:glow>
                </a:effectLst>
                <a:cs typeface="+mj-cs"/>
              </a:rPr>
              <a:t>باللغة </a:t>
            </a:r>
            <a:r>
              <a:rPr lang="ar-KW" sz="3600" b="1" spc="300" dirty="0">
                <a:ln w="11430" cmpd="sng">
                  <a:noFill/>
                  <a:prstDash val="solid"/>
                  <a:miter lim="800000"/>
                </a:ln>
                <a:solidFill>
                  <a:schemeClr val="tx1"/>
                </a:solidFill>
                <a:effectLst>
                  <a:glow rad="45500">
                    <a:schemeClr val="accent1">
                      <a:satMod val="220000"/>
                      <a:alpha val="35000"/>
                    </a:schemeClr>
                  </a:glow>
                </a:effectLst>
                <a:cs typeface="+mj-cs"/>
              </a:rPr>
              <a:t>الإنجليزية حتى </a:t>
            </a:r>
          </a:p>
          <a:p>
            <a:pPr algn="r"/>
            <a:r>
              <a:rPr lang="ar-KW" sz="3600" b="1" spc="300" dirty="0" smtClean="0">
                <a:ln w="11430" cmpd="sng">
                  <a:noFill/>
                  <a:prstDash val="solid"/>
                  <a:miter lim="800000"/>
                </a:ln>
                <a:solidFill>
                  <a:schemeClr val="tx1"/>
                </a:solidFill>
                <a:effectLst>
                  <a:glow rad="45500">
                    <a:schemeClr val="accent1">
                      <a:satMod val="220000"/>
                      <a:alpha val="35000"/>
                    </a:schemeClr>
                  </a:glow>
                </a:effectLst>
                <a:cs typeface="+mj-cs"/>
              </a:rPr>
              <a:t>يتوصل المتعلمون إلى معنى الكلمة </a:t>
            </a:r>
            <a:r>
              <a:rPr lang="ar-KW" sz="3600" b="1" spc="300" dirty="0" smtClean="0">
                <a:ln w="11430" cmpd="sng">
                  <a:noFill/>
                  <a:prstDash val="solid"/>
                  <a:miter lim="800000"/>
                </a:ln>
                <a:solidFill>
                  <a:schemeClr val="tx1"/>
                </a:solidFill>
                <a:effectLst>
                  <a:glow rad="45500">
                    <a:schemeClr val="accent1">
                      <a:satMod val="220000"/>
                      <a:alpha val="35000"/>
                    </a:schemeClr>
                  </a:glow>
                </a:effectLst>
              </a:rPr>
              <a:t>ثم </a:t>
            </a:r>
            <a:r>
              <a:rPr lang="ar-KW" sz="3600" b="1" spc="300" dirty="0">
                <a:ln w="11430" cmpd="sng">
                  <a:noFill/>
                  <a:prstDash val="solid"/>
                  <a:miter lim="800000"/>
                </a:ln>
                <a:solidFill>
                  <a:schemeClr val="tx1"/>
                </a:solidFill>
                <a:effectLst>
                  <a:glow rad="45500">
                    <a:schemeClr val="accent1">
                      <a:satMod val="220000"/>
                      <a:alpha val="35000"/>
                    </a:schemeClr>
                  </a:glow>
                </a:effectLst>
              </a:rPr>
              <a:t>اطلب </a:t>
            </a:r>
            <a:r>
              <a:rPr lang="ar-KW" sz="3600" b="1" spc="300" dirty="0" smtClean="0">
                <a:ln w="11430" cmpd="sng">
                  <a:noFill/>
                  <a:prstDash val="solid"/>
                  <a:miter lim="800000"/>
                </a:ln>
                <a:solidFill>
                  <a:schemeClr val="tx1"/>
                </a:solidFill>
                <a:effectLst>
                  <a:glow rad="45500">
                    <a:schemeClr val="accent1">
                      <a:satMod val="220000"/>
                      <a:alpha val="35000"/>
                    </a:schemeClr>
                  </a:glow>
                </a:effectLst>
              </a:rPr>
              <a:t>منهم </a:t>
            </a:r>
            <a:r>
              <a:rPr lang="ar-KW" sz="3600" b="1" spc="300" dirty="0" smtClean="0">
                <a:ln w="11430" cmpd="sng">
                  <a:noFill/>
                  <a:prstDash val="solid"/>
                  <a:miter lim="800000"/>
                </a:ln>
                <a:solidFill>
                  <a:schemeClr val="tx1"/>
                </a:solidFill>
                <a:effectLst>
                  <a:glow rad="45500">
                    <a:schemeClr val="accent1">
                      <a:satMod val="220000"/>
                      <a:alpha val="35000"/>
                    </a:schemeClr>
                  </a:glow>
                </a:effectLst>
                <a:cs typeface="+mj-cs"/>
              </a:rPr>
              <a:t>توصيل </a:t>
            </a:r>
            <a:r>
              <a:rPr lang="ar-KW" sz="3600" b="1" spc="300" dirty="0">
                <a:ln w="11430" cmpd="sng">
                  <a:noFill/>
                  <a:prstDash val="solid"/>
                  <a:miter lim="800000"/>
                </a:ln>
                <a:solidFill>
                  <a:schemeClr val="tx1"/>
                </a:solidFill>
                <a:effectLst>
                  <a:glow rad="45500">
                    <a:schemeClr val="accent1">
                      <a:satMod val="220000"/>
                      <a:alpha val="35000"/>
                    </a:schemeClr>
                  </a:glow>
                </a:effectLst>
                <a:cs typeface="+mj-cs"/>
              </a:rPr>
              <a:t>الكلمة مع الشكل المناسب الذي تم مشاهدته بالفيلم </a:t>
            </a:r>
            <a:r>
              <a:rPr lang="ar-KW" sz="3600" b="1" spc="300" dirty="0" smtClean="0">
                <a:ln w="11430" cmpd="sng">
                  <a:noFill/>
                  <a:prstDash val="solid"/>
                  <a:miter lim="800000"/>
                </a:ln>
                <a:solidFill>
                  <a:schemeClr val="tx1"/>
                </a:solidFill>
                <a:effectLst>
                  <a:glow rad="45500">
                    <a:schemeClr val="accent1">
                      <a:satMod val="220000"/>
                      <a:alpha val="35000"/>
                    </a:schemeClr>
                  </a:glow>
                </a:effectLst>
                <a:cs typeface="+mj-cs"/>
              </a:rPr>
              <a:t>. </a:t>
            </a:r>
            <a:endParaRPr lang="en-US" sz="3600" b="1" spc="300" dirty="0">
              <a:ln w="11430" cmpd="sng">
                <a:noFill/>
                <a:prstDash val="solid"/>
                <a:miter lim="800000"/>
              </a:ln>
              <a:solidFill>
                <a:schemeClr val="tx1"/>
              </a:solidFill>
              <a:effectLst>
                <a:glow rad="45500">
                  <a:schemeClr val="accent1">
                    <a:satMod val="220000"/>
                    <a:alpha val="35000"/>
                  </a:schemeClr>
                </a:glow>
              </a:effectLst>
              <a:cs typeface="+mj-cs"/>
            </a:endParaRPr>
          </a:p>
        </p:txBody>
      </p:sp>
    </p:spTree>
    <p:extLst>
      <p:ext uri="{BB962C8B-B14F-4D97-AF65-F5344CB8AC3E}">
        <p14:creationId xmlns:p14="http://schemas.microsoft.com/office/powerpoint/2010/main" val="247933717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457200" y="908050"/>
            <a:ext cx="8229600" cy="5218113"/>
          </a:xfr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path path="circle">
              <a:fillToRect l="50000" t="50000" r="50000" b="50000"/>
            </a:path>
            <a:tileRect/>
          </a:gradFill>
          <a:ln/>
        </p:spPr>
        <p:style>
          <a:lnRef idx="1">
            <a:schemeClr val="accent4"/>
          </a:lnRef>
          <a:fillRef idx="2">
            <a:schemeClr val="accent4"/>
          </a:fillRef>
          <a:effectRef idx="1">
            <a:schemeClr val="accent4"/>
          </a:effectRef>
          <a:fontRef idx="minor">
            <a:schemeClr val="dk1"/>
          </a:fontRef>
        </p:style>
        <p:txBody>
          <a:bodyPr>
            <a:noAutofit/>
          </a:bodyPr>
          <a:lstStyle/>
          <a:p>
            <a:pPr algn="just" rtl="1"/>
            <a:r>
              <a:rPr lang="ar-SA" sz="3600" b="1" u="sng" dirty="0">
                <a:solidFill>
                  <a:schemeClr val="accent4">
                    <a:lumMod val="75000"/>
                  </a:schemeClr>
                </a:solidFill>
              </a:rPr>
              <a:t>معيار المنهج :</a:t>
            </a:r>
          </a:p>
          <a:p>
            <a:pPr algn="just" rtl="1"/>
            <a:r>
              <a:rPr lang="ar-SA" sz="3600" b="1" dirty="0">
                <a:solidFill>
                  <a:schemeClr val="tx1"/>
                </a:solidFill>
              </a:rPr>
              <a:t>يعبر بطرق اتصالية مختلفة عن تكوين القيم المرتبطة بالمغناطيس والبطارية وتكنولوجيا النقل حولنا باستخدام المعرفة والمهارات المكتسبة من خلال تعلم مواد اللغة العربية والرياضيات والفن.</a:t>
            </a:r>
            <a:endParaRPr lang="en-US" sz="2800" b="1" dirty="0">
              <a:solidFill>
                <a:schemeClr val="tx1"/>
              </a:solidFill>
            </a:endParaRPr>
          </a:p>
        </p:txBody>
      </p:sp>
    </p:spTree>
    <p:extLst>
      <p:ext uri="{BB962C8B-B14F-4D97-AF65-F5344CB8AC3E}">
        <p14:creationId xmlns:p14="http://schemas.microsoft.com/office/powerpoint/2010/main" val="49973324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ركوب الطائرة">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3528" y="260648"/>
            <a:ext cx="8640960" cy="5832648"/>
          </a:xfrm>
          <a:prstGeom prst="rect">
            <a:avLst/>
          </a:prstGeom>
        </p:spPr>
      </p:pic>
    </p:spTree>
    <p:extLst>
      <p:ext uri="{BB962C8B-B14F-4D97-AF65-F5344CB8AC3E}">
        <p14:creationId xmlns:p14="http://schemas.microsoft.com/office/powerpoint/2010/main" val="2553726733"/>
      </p:ext>
    </p:extLst>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6923112" cy="1310045"/>
          </a:xfrm>
          <a:ln w="57150">
            <a:solidFill>
              <a:srgbClr val="0000FF"/>
            </a:solidFill>
          </a:ln>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ar-KW" sz="5400" dirty="0"/>
              <a:t>صل كلمة </a:t>
            </a:r>
            <a:r>
              <a:rPr lang="en-US" sz="5400" dirty="0">
                <a:ln w="18415" cmpd="sng">
                  <a:noFill/>
                  <a:prstDash val="solid"/>
                </a:ln>
                <a:solidFill>
                  <a:srgbClr val="C00000"/>
                </a:solidFill>
                <a:effectLst>
                  <a:outerShdw blurRad="63500" dir="3600000" algn="tl" rotWithShape="0">
                    <a:srgbClr val="000000">
                      <a:alpha val="70000"/>
                    </a:srgbClr>
                  </a:outerShdw>
                </a:effectLst>
              </a:rPr>
              <a:t>Fast Seat belt</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KW" sz="5400" dirty="0">
                <a:ln w="18415" cmpd="sng">
                  <a:noFill/>
                  <a:prstDash val="solid"/>
                </a:ln>
                <a:effectLst>
                  <a:outerShdw blurRad="63500" dir="3600000" algn="tl" rotWithShape="0">
                    <a:srgbClr val="000000">
                      <a:alpha val="70000"/>
                    </a:srgbClr>
                  </a:outerShdw>
                </a:effectLst>
              </a:rPr>
              <a:t>بالصورة المناسبة </a:t>
            </a:r>
            <a:endParaRPr lang="ar-KW" sz="5400" dirty="0">
              <a:ln w="18415" cmpd="sng">
                <a:noFill/>
                <a:prstDash val="solid"/>
              </a:ln>
            </a:endParaRPr>
          </a:p>
        </p:txBody>
      </p:sp>
      <p:pic>
        <p:nvPicPr>
          <p:cNvPr id="1026" name="Picture 2" descr="C:\Users\DELL\Desktop\New folder\IMG_1522.JPG"/>
          <p:cNvPicPr>
            <a:picLocks noChangeAspect="1" noChangeArrowheads="1"/>
          </p:cNvPicPr>
          <p:nvPr/>
        </p:nvPicPr>
        <p:blipFill>
          <a:blip r:embed="rId2" cstate="print"/>
          <a:srcRect/>
          <a:stretch>
            <a:fillRect/>
          </a:stretch>
        </p:blipFill>
        <p:spPr bwMode="auto">
          <a:xfrm>
            <a:off x="755576" y="1916832"/>
            <a:ext cx="2717788" cy="1944216"/>
          </a:xfrm>
          <a:prstGeom prst="rect">
            <a:avLst/>
          </a:prstGeom>
          <a:noFill/>
          <a:ln>
            <a:solidFill>
              <a:srgbClr val="0000FF"/>
            </a:solidFill>
          </a:ln>
        </p:spPr>
      </p:pic>
      <p:pic>
        <p:nvPicPr>
          <p:cNvPr id="1027" name="Picture 3" descr="C:\Users\DELL\Desktop\New folder\IMG_1521.JPG"/>
          <p:cNvPicPr>
            <a:picLocks noChangeAspect="1" noChangeArrowheads="1"/>
          </p:cNvPicPr>
          <p:nvPr/>
        </p:nvPicPr>
        <p:blipFill>
          <a:blip r:embed="rId3" cstate="print"/>
          <a:srcRect/>
          <a:stretch>
            <a:fillRect/>
          </a:stretch>
        </p:blipFill>
        <p:spPr bwMode="auto">
          <a:xfrm>
            <a:off x="755576" y="4221088"/>
            <a:ext cx="2664296" cy="2304256"/>
          </a:xfrm>
          <a:prstGeom prst="rect">
            <a:avLst/>
          </a:prstGeom>
          <a:noFill/>
          <a:ln>
            <a:solidFill>
              <a:srgbClr val="0000FF"/>
            </a:solidFill>
          </a:ln>
        </p:spPr>
      </p:pic>
      <p:sp>
        <p:nvSpPr>
          <p:cNvPr id="6" name="Rectangle 5"/>
          <p:cNvSpPr/>
          <p:nvPr/>
        </p:nvSpPr>
        <p:spPr>
          <a:xfrm>
            <a:off x="5710337" y="3068960"/>
            <a:ext cx="2964017" cy="707886"/>
          </a:xfrm>
          <a:prstGeom prst="rect">
            <a:avLst/>
          </a:prstGeom>
          <a:solidFill>
            <a:schemeClr val="accent2"/>
          </a:solidFill>
          <a:ln>
            <a:solidFill>
              <a:srgbClr val="0000FF"/>
            </a:solidFill>
          </a:ln>
        </p:spPr>
        <p:txBody>
          <a:bodyPr wrap="none">
            <a:spAutoFit/>
          </a:bodyP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Fast Seat belt</a:t>
            </a:r>
            <a:endParaRPr lang="ar-KW" sz="4000" dirty="0"/>
          </a:p>
        </p:txBody>
      </p:sp>
    </p:spTree>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72816"/>
            <a:ext cx="7848872" cy="4638178"/>
          </a:xfrm>
          <a:ln w="76200">
            <a:solidFill>
              <a:schemeClr val="accent1"/>
            </a:solid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ar-KW" b="1" u="sng" dirty="0">
                <a:solidFill>
                  <a:srgbClr val="C00000"/>
                </a:solidFill>
                <a:effectLst>
                  <a:outerShdw blurRad="38100" dist="38100" dir="2700000" algn="tl">
                    <a:srgbClr val="000000">
                      <a:alpha val="43137"/>
                    </a:srgbClr>
                  </a:outerShdw>
                </a:effectLst>
              </a:rPr>
              <a:t>استراتيجية البطاقات المروحية </a:t>
            </a:r>
            <a:r>
              <a:rPr lang="ar-KW" b="1" dirty="0"/>
              <a:t/>
            </a:r>
            <a:br>
              <a:rPr lang="ar-KW" b="1" dirty="0"/>
            </a:br>
            <a:r>
              <a:rPr lang="ar-KW" b="1" dirty="0"/>
              <a:t>يتم تصميم بطاقات تحتوي على صور </a:t>
            </a:r>
            <a:r>
              <a:rPr lang="ar-KW" b="1" dirty="0" smtClean="0"/>
              <a:t>إجراءت </a:t>
            </a:r>
            <a:r>
              <a:rPr lang="ar-KW" b="1" dirty="0"/>
              <a:t>الأمن وأخرى سلوك خاطئ وفي سؤال ما رأيك في السلوك </a:t>
            </a:r>
            <a:r>
              <a:rPr lang="ar-KW" b="1" dirty="0" smtClean="0"/>
              <a:t>؟</a:t>
            </a:r>
            <a:r>
              <a:rPr lang="ar-KW" b="1" dirty="0"/>
              <a:t/>
            </a:r>
            <a:br>
              <a:rPr lang="ar-KW" b="1" dirty="0"/>
            </a:br>
            <a:r>
              <a:rPr lang="ar-KW" b="1" dirty="0"/>
              <a:t>يقسم </a:t>
            </a:r>
            <a:r>
              <a:rPr lang="ar-KW" b="1" dirty="0" smtClean="0"/>
              <a:t>المتعلمون إلى مجموعات </a:t>
            </a:r>
            <a:r>
              <a:rPr lang="ar-KW" b="1" dirty="0"/>
              <a:t>يحمل البطاقات </a:t>
            </a:r>
            <a:r>
              <a:rPr lang="ar-KW" b="1" dirty="0" smtClean="0"/>
              <a:t>المتعلم الأول ويسحب المتعلم الثاني </a:t>
            </a:r>
            <a:r>
              <a:rPr lang="ar-KW" b="1" dirty="0"/>
              <a:t>بطاقة يقرأ السؤال </a:t>
            </a:r>
            <a:r>
              <a:rPr lang="ar-KW" b="1" dirty="0" smtClean="0"/>
              <a:t>فيجيب المتعلم الثالث </a:t>
            </a:r>
            <a:r>
              <a:rPr lang="ar-KW" b="1" dirty="0"/>
              <a:t>والرابع  </a:t>
            </a:r>
          </a:p>
        </p:txBody>
      </p:sp>
      <p:sp>
        <p:nvSpPr>
          <p:cNvPr id="4" name="Rectangle 3"/>
          <p:cNvSpPr/>
          <p:nvPr/>
        </p:nvSpPr>
        <p:spPr>
          <a:xfrm>
            <a:off x="1871700" y="260648"/>
            <a:ext cx="5256584" cy="1323439"/>
          </a:xfrm>
          <a:prstGeom prst="rect">
            <a:avLst/>
          </a:prstGeom>
          <a:ln w="57150">
            <a:solidFill>
              <a:srgbClr val="0000FF"/>
            </a:solidFill>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ar-KW" sz="4000" dirty="0">
                <a:ln w="18415" cmpd="sng">
                  <a:noFill/>
                  <a:prstDash val="solid"/>
                </a:ln>
                <a:effectLst>
                  <a:outerShdw blurRad="63500" dir="3600000" algn="tl" rotWithShape="0">
                    <a:srgbClr val="000000">
                      <a:alpha val="70000"/>
                    </a:srgbClr>
                  </a:outerShdw>
                </a:effectLst>
              </a:rPr>
              <a:t>القيم الشخصية </a:t>
            </a:r>
            <a:r>
              <a:rPr lang="ar-KW" sz="4000" dirty="0" smtClean="0">
                <a:ln w="18415" cmpd="sng">
                  <a:noFill/>
                  <a:prstDash val="solid"/>
                </a:ln>
                <a:effectLst>
                  <a:outerShdw blurRad="63500" dir="3600000" algn="tl" rotWithShape="0">
                    <a:srgbClr val="000000">
                      <a:alpha val="70000"/>
                    </a:srgbClr>
                  </a:outerShdw>
                </a:effectLst>
              </a:rPr>
              <a:t>والأمن </a:t>
            </a:r>
            <a:r>
              <a:rPr lang="ar-KW" sz="4000" dirty="0">
                <a:ln w="18415" cmpd="sng">
                  <a:noFill/>
                  <a:prstDash val="solid"/>
                </a:ln>
                <a:effectLst>
                  <a:outerShdw blurRad="63500" dir="3600000" algn="tl" rotWithShape="0">
                    <a:srgbClr val="000000">
                      <a:alpha val="70000"/>
                    </a:srgbClr>
                  </a:outerShdw>
                </a:effectLst>
              </a:rPr>
              <a:t>والسلامة</a:t>
            </a:r>
          </a:p>
          <a:p>
            <a:pPr algn="ctr"/>
            <a:r>
              <a:rPr lang="ar-KW" sz="4000" dirty="0">
                <a:ln w="18415" cmpd="sng">
                  <a:noFill/>
                  <a:prstDash val="solid"/>
                </a:ln>
                <a:effectLst>
                  <a:outerShdw blurRad="63500" dir="3600000" algn="tl" rotWithShape="0">
                    <a:srgbClr val="000000">
                      <a:alpha val="70000"/>
                    </a:srgbClr>
                  </a:outerShdw>
                </a:effectLst>
              </a:rPr>
              <a:t>عند صعود الطائرة</a:t>
            </a:r>
            <a:endParaRPr lang="ar-KW" sz="4000" b="0" cap="none" spc="0" dirty="0">
              <a:ln w="18415" cmpd="sng">
                <a:noFill/>
                <a:prstDash val="solid"/>
              </a:ln>
              <a:effectLst>
                <a:outerShdw blurRad="63500" dir="3600000" algn="tl" rotWithShape="0">
                  <a:srgbClr val="000000">
                    <a:alpha val="70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5"/>
          <p:cNvSpPr txBox="1">
            <a:spLocks/>
          </p:cNvSpPr>
          <p:nvPr/>
        </p:nvSpPr>
        <p:spPr>
          <a:xfrm>
            <a:off x="1357290" y="500042"/>
            <a:ext cx="6912768" cy="1015663"/>
          </a:xfrm>
          <a:prstGeom prst="rect">
            <a:avLst/>
          </a:prstGeom>
          <a:solidFill>
            <a:srgbClr val="8FFFFF"/>
          </a:solidFill>
          <a:ln w="76200" cap="flat" cmpd="sng" algn="ctr">
            <a:solidFill>
              <a:srgbClr val="0000FF"/>
            </a:solidFill>
            <a:prstDash val="solid"/>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KW"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النشاط المنزلي التطبيقي</a:t>
            </a:r>
            <a:endParaRPr lang="ar-SA"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مربع نص 2"/>
          <p:cNvSpPr txBox="1">
            <a:spLocks noChangeArrowheads="1"/>
          </p:cNvSpPr>
          <p:nvPr/>
        </p:nvSpPr>
        <p:spPr bwMode="auto">
          <a:xfrm>
            <a:off x="642910" y="1928802"/>
            <a:ext cx="8001056" cy="2123658"/>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76200">
            <a:solidFill>
              <a:srgbClr val="0000FF"/>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KW" sz="4400" dirty="0"/>
              <a:t>اطلب من المتعلمين كتابة نصيحة لزملائهم في الفصل حول الاحتياطات المرتبطة باستخدام الحافلة في المدرسة . </a:t>
            </a:r>
            <a:endParaRPr lang="ar-KW" sz="4000" dirty="0"/>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9800" t="59313" r="9001" b="23887"/>
          <a:stretch/>
        </p:blipFill>
        <p:spPr>
          <a:xfrm>
            <a:off x="675400" y="4293096"/>
            <a:ext cx="8001056" cy="2376264"/>
          </a:xfrm>
          <a:prstGeom prst="rect">
            <a:avLst/>
          </a:prstGeom>
          <a:ln w="57150">
            <a:solidFill>
              <a:srgbClr val="0000FF"/>
            </a:solid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285728"/>
            <a:ext cx="7715304" cy="1489938"/>
          </a:xfrm>
          <a:solidFill>
            <a:srgbClr val="99CCFF"/>
          </a:solidFill>
          <a:ln w="76200">
            <a:solidFill>
              <a:srgbClr val="0000FF"/>
            </a:solidFill>
          </a:ln>
        </p:spPr>
        <p:txBody>
          <a:bodyPr>
            <a:normAutofit fontScale="32500" lnSpcReduction="20000"/>
          </a:bodyPr>
          <a:lstStyle/>
          <a:p>
            <a:pPr algn="ctr" rtl="1">
              <a:buNone/>
            </a:pPr>
            <a:endParaRPr lang="en-US" sz="4400" b="1" dirty="0"/>
          </a:p>
          <a:p>
            <a:pPr algn="ctr">
              <a:buNone/>
            </a:pPr>
            <a:r>
              <a:rPr lang="ar-KW" sz="11100" b="1" dirty="0">
                <a:solidFill>
                  <a:srgbClr val="0000FF"/>
                </a:solidFill>
              </a:rPr>
              <a:t>عنــــــــوان الدرس</a:t>
            </a:r>
          </a:p>
          <a:p>
            <a:pPr algn="ctr">
              <a:buNone/>
            </a:pPr>
            <a:r>
              <a:rPr lang="ar-SA" sz="10000" b="1" dirty="0">
                <a:solidFill>
                  <a:srgbClr val="FF0000"/>
                </a:solidFill>
                <a:cs typeface="+mj-cs"/>
              </a:rPr>
              <a:t>امرح والعب مع العلوم </a:t>
            </a:r>
            <a:r>
              <a:rPr lang="ar-KW" sz="10000" b="1" dirty="0">
                <a:solidFill>
                  <a:srgbClr val="FF0000"/>
                </a:solidFill>
                <a:cs typeface="AF_Taif Normal" pitchFamily="2" charset="-78"/>
              </a:rPr>
              <a:t>( </a:t>
            </a:r>
            <a:r>
              <a:rPr lang="en-US" sz="10000" b="1" dirty="0">
                <a:solidFill>
                  <a:srgbClr val="FF0000"/>
                </a:solidFill>
                <a:cs typeface="AF_Taif Normal" pitchFamily="2" charset="-78"/>
              </a:rPr>
              <a:t> A</a:t>
            </a:r>
            <a:r>
              <a:rPr lang="ar-KW" sz="10000" b="1" dirty="0">
                <a:solidFill>
                  <a:srgbClr val="FF0000"/>
                </a:solidFill>
                <a:cs typeface="AF_Taif Normal" pitchFamily="2" charset="-78"/>
              </a:rPr>
              <a:t> )</a:t>
            </a:r>
          </a:p>
        </p:txBody>
      </p:sp>
      <p:sp>
        <p:nvSpPr>
          <p:cNvPr id="4" name="Content Placeholder 2"/>
          <p:cNvSpPr txBox="1">
            <a:spLocks/>
          </p:cNvSpPr>
          <p:nvPr/>
        </p:nvSpPr>
        <p:spPr>
          <a:xfrm>
            <a:off x="428596" y="2143116"/>
            <a:ext cx="8229600" cy="3936500"/>
          </a:xfrm>
          <a:prstGeom prst="rect">
            <a:avLst/>
          </a:prstGeom>
          <a:solidFill>
            <a:srgbClr val="FFCCFF"/>
          </a:solidFill>
          <a:ln w="76200">
            <a:solidFill>
              <a:srgbClr val="0000FF"/>
            </a:solidFill>
          </a:ln>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v"/>
            </a:pPr>
            <a:r>
              <a:rPr lang="ar-KW" b="1" dirty="0"/>
              <a:t>عدد الحصص المقترحة:(2)</a:t>
            </a:r>
          </a:p>
          <a:p>
            <a:pPr algn="just">
              <a:buFont typeface="Wingdings" pitchFamily="2" charset="2"/>
              <a:buChar char="v"/>
            </a:pPr>
            <a:r>
              <a:rPr lang="ar-KW" b="1" dirty="0"/>
              <a:t>الحصة:1-2</a:t>
            </a:r>
          </a:p>
          <a:p>
            <a:pPr algn="just">
              <a:buFont typeface="Wingdings" pitchFamily="2" charset="2"/>
              <a:buChar char="v"/>
            </a:pPr>
            <a:r>
              <a:rPr lang="ar-KW" sz="4000" b="1" dirty="0">
                <a:solidFill>
                  <a:srgbClr val="0000FF"/>
                </a:solidFill>
              </a:rPr>
              <a:t>مصادر التعلم</a:t>
            </a:r>
            <a:r>
              <a:rPr lang="ar-KW" sz="4000" b="1" dirty="0">
                <a:solidFill>
                  <a:schemeClr val="tx2">
                    <a:lumMod val="75000"/>
                  </a:schemeClr>
                </a:solidFill>
              </a:rPr>
              <a:t>: </a:t>
            </a:r>
            <a:r>
              <a:rPr lang="ar-KW"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فيديو – حاسوب – مسجل – انترنت – أوراق عمل – مصورات .</a:t>
            </a:r>
            <a:endParaRPr lang="en-US" b="1" dirty="0">
              <a:solidFill>
                <a:schemeClr val="tx2">
                  <a:lumMod val="75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25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9776"/>
            <a:ext cx="8229600" cy="1143000"/>
          </a:xfrm>
          <a:solidFill>
            <a:srgbClr val="CCFFFF"/>
          </a:solidFill>
          <a:ln w="57150">
            <a:solidFill>
              <a:srgbClr val="0000FF"/>
            </a:solidFill>
          </a:ln>
        </p:spPr>
        <p:txBody>
          <a:bodyPr/>
          <a:lstStyle/>
          <a:p>
            <a:r>
              <a:rPr lang="ar-SA" b="1" dirty="0">
                <a:solidFill>
                  <a:srgbClr val="FF0000"/>
                </a:solidFill>
              </a:rPr>
              <a:t>نشاط تحفيزي مقترح</a:t>
            </a:r>
            <a:endParaRPr lang="en-US" b="1" dirty="0">
              <a:solidFill>
                <a:srgbClr val="FF0000"/>
              </a:solidFill>
            </a:endParaRPr>
          </a:p>
        </p:txBody>
      </p:sp>
      <p:sp>
        <p:nvSpPr>
          <p:cNvPr id="3" name="عنصر نائب للمحتوى 2"/>
          <p:cNvSpPr>
            <a:spLocks noGrp="1"/>
          </p:cNvSpPr>
          <p:nvPr>
            <p:ph idx="1"/>
          </p:nvPr>
        </p:nvSpPr>
        <p:spPr>
          <a:xfrm>
            <a:off x="4572000" y="1556793"/>
            <a:ext cx="4269160" cy="5112568"/>
          </a:xfrm>
          <a:solidFill>
            <a:srgbClr val="FFCCFF"/>
          </a:solidFill>
          <a:ln w="57150">
            <a:solidFill>
              <a:srgbClr val="0000FF"/>
            </a:solidFill>
          </a:ln>
        </p:spPr>
        <p:txBody>
          <a:bodyPr>
            <a:normAutofit lnSpcReduction="10000"/>
          </a:bodyPr>
          <a:lstStyle/>
          <a:p>
            <a:pPr marL="0" indent="0">
              <a:buNone/>
            </a:pPr>
            <a:r>
              <a:rPr lang="ar-SA" sz="2000" b="1" dirty="0"/>
              <a:t>نشاط تحفيزي مقترح : قبل تنفيذ الحصة اطلب من المتعلمين ما يلي : </a:t>
            </a:r>
            <a:endParaRPr lang="en-US" sz="2000" b="1" dirty="0"/>
          </a:p>
          <a:p>
            <a:pPr marL="174625" indent="-174625"/>
            <a:r>
              <a:rPr lang="ar-SA" sz="2000" b="1" dirty="0"/>
              <a:t> عد الأجهزة الكهربائية التي تعمل بالتيار الكهربائي فقط الموجودة في منزلهم . </a:t>
            </a:r>
            <a:endParaRPr lang="en-US" sz="2000" b="1" dirty="0"/>
          </a:p>
          <a:p>
            <a:pPr marL="174625" indent="-174625"/>
            <a:r>
              <a:rPr lang="ar-SA" sz="2000" b="1" dirty="0"/>
              <a:t> عد الأجهزة الكهربائية التي تعمل على البطارية فقط الموجودة في منزلهم.</a:t>
            </a:r>
            <a:endParaRPr lang="en-US" sz="2000" b="1" dirty="0"/>
          </a:p>
          <a:p>
            <a:pPr marL="174625" indent="-174625"/>
            <a:r>
              <a:rPr lang="ar-SA" sz="2000" b="1" dirty="0"/>
              <a:t>عد الأجهزة الكهربائية التي تعمل بالتيار الكهربائي والبطارية </a:t>
            </a:r>
            <a:r>
              <a:rPr lang="ar-SA" sz="2000" b="1" dirty="0" smtClean="0"/>
              <a:t>معا</a:t>
            </a:r>
            <a:r>
              <a:rPr lang="ar-KW" sz="2000" b="1" dirty="0" smtClean="0"/>
              <a:t>ً</a:t>
            </a:r>
            <a:r>
              <a:rPr lang="ar-SA" sz="2000" b="1" dirty="0" smtClean="0"/>
              <a:t>  </a:t>
            </a:r>
            <a:r>
              <a:rPr lang="ar-SA" sz="2000" b="1" dirty="0"/>
              <a:t>الموجودة في منزلهم </a:t>
            </a:r>
            <a:endParaRPr lang="en-US" sz="2000" b="1" dirty="0"/>
          </a:p>
          <a:p>
            <a:pPr marL="174625" indent="-174625"/>
            <a:r>
              <a:rPr lang="ar-SA" sz="2000" b="1" dirty="0"/>
              <a:t>ناقش كل متعلم </a:t>
            </a:r>
            <a:r>
              <a:rPr lang="ar-KW" sz="2000" b="1" dirty="0" smtClean="0"/>
              <a:t>ب</a:t>
            </a:r>
            <a:r>
              <a:rPr lang="ar-SA" sz="2000" b="1" dirty="0" smtClean="0"/>
              <a:t>نتائجه </a:t>
            </a:r>
            <a:r>
              <a:rPr lang="ar-SA" sz="2000" b="1" dirty="0"/>
              <a:t>.</a:t>
            </a:r>
            <a:endParaRPr lang="en-US" sz="2000" b="1" dirty="0"/>
          </a:p>
          <a:p>
            <a:pPr marL="174625" indent="-174625"/>
            <a:r>
              <a:rPr lang="ar-SA" sz="2000" b="1" dirty="0"/>
              <a:t>نبه المتعلمين  إلى ضرورة تقليل استخدام البطاريات لما لها من أضرار على البيئة . قد ترغب في عرض فيلم تعليمي . </a:t>
            </a:r>
            <a:endParaRPr lang="en-US" sz="2000" b="1" dirty="0"/>
          </a:p>
          <a:p>
            <a:pPr marL="174625" indent="-174625"/>
            <a:r>
              <a:rPr lang="ar-SA" sz="2000" b="1" dirty="0"/>
              <a:t>نوع النشاط : فردي  أو ضمن مجموعات  </a:t>
            </a:r>
            <a:endParaRPr lang="en-US" sz="2000" b="1" dirty="0"/>
          </a:p>
          <a:p>
            <a:pPr marL="174625" indent="-174625"/>
            <a:r>
              <a:rPr lang="ar-SA" sz="2000" b="1" dirty="0"/>
              <a:t>المهارات المكتسبة : الملاحظة ، التعبير اللفظي </a:t>
            </a:r>
            <a:endParaRPr lang="en-US" sz="2000" b="1" dirty="0"/>
          </a:p>
          <a:p>
            <a:pPr marL="174625" indent="-174625"/>
            <a:r>
              <a:rPr lang="ar-SA" sz="2000" b="1" dirty="0"/>
              <a:t>المواد المستخدمة في النشاط : مصورات</a:t>
            </a:r>
            <a:r>
              <a:rPr lang="ar-SA" sz="2800" b="1" dirty="0"/>
              <a:t> </a:t>
            </a:r>
            <a:endParaRPr lang="en-US" sz="2800" b="1" dirty="0"/>
          </a:p>
        </p:txBody>
      </p:sp>
      <p:pic>
        <p:nvPicPr>
          <p:cNvPr id="22" name="عنصر نائب للمحتوى 3"/>
          <p:cNvPicPr>
            <a:picLocks/>
          </p:cNvPicPr>
          <p:nvPr/>
        </p:nvPicPr>
        <p:blipFill rotWithShape="1">
          <a:blip r:embed="rId2">
            <a:extLst>
              <a:ext uri="{28A0092B-C50C-407E-A947-70E740481C1C}">
                <a14:useLocalDpi xmlns:a14="http://schemas.microsoft.com/office/drawing/2010/main" val="0"/>
              </a:ext>
            </a:extLst>
          </a:blip>
          <a:srcRect l="31703" t="38107" r="37645" b="7388"/>
          <a:stretch/>
        </p:blipFill>
        <p:spPr bwMode="auto">
          <a:xfrm>
            <a:off x="611560" y="1628800"/>
            <a:ext cx="3744416" cy="4968553"/>
          </a:xfrm>
          <a:prstGeom prst="rect">
            <a:avLst/>
          </a:prstGeom>
          <a:noFill/>
          <a:ln w="57150">
            <a:solidFill>
              <a:srgbClr val="0000FF"/>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4842107"/>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275856" y="2348880"/>
            <a:ext cx="82809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solidFill>
            <a:srgbClr val="CCFFFF"/>
          </a:solidFill>
          <a:ln w="57150">
            <a:solidFill>
              <a:srgbClr val="0000FF"/>
            </a:solidFill>
          </a:ln>
        </p:spPr>
        <p:txBody>
          <a:bodyPr/>
          <a:lstStyle/>
          <a:p>
            <a:r>
              <a:rPr lang="ar-SA" b="1" dirty="0">
                <a:solidFill>
                  <a:srgbClr val="FF0000"/>
                </a:solidFill>
              </a:rPr>
              <a:t>نشاط تحفيزي بديل رقم (1)</a:t>
            </a:r>
            <a:endParaRPr lang="en-US" b="1" dirty="0">
              <a:solidFill>
                <a:srgbClr val="FF0000"/>
              </a:solidFill>
            </a:endParaRPr>
          </a:p>
        </p:txBody>
      </p:sp>
      <p:sp>
        <p:nvSpPr>
          <p:cNvPr id="3" name="عنصر نائب للمحتوى 2"/>
          <p:cNvSpPr>
            <a:spLocks noGrp="1"/>
          </p:cNvSpPr>
          <p:nvPr>
            <p:ph idx="1"/>
          </p:nvPr>
        </p:nvSpPr>
        <p:spPr>
          <a:xfrm>
            <a:off x="4644008" y="1556792"/>
            <a:ext cx="4053136" cy="5112568"/>
          </a:xfrm>
          <a:solidFill>
            <a:srgbClr val="FFCCFF"/>
          </a:solidFill>
          <a:ln w="57150">
            <a:solidFill>
              <a:srgbClr val="0000FF"/>
            </a:solidFill>
          </a:ln>
        </p:spPr>
        <p:txBody>
          <a:bodyPr>
            <a:normAutofit fontScale="62500" lnSpcReduction="20000"/>
          </a:bodyPr>
          <a:lstStyle/>
          <a:p>
            <a:endParaRPr lang="ar-SA" sz="2800" dirty="0"/>
          </a:p>
          <a:p>
            <a:pPr algn="just"/>
            <a:r>
              <a:rPr lang="ar-SA" sz="3400" b="1" dirty="0"/>
              <a:t>يتم توزيع مصورات </a:t>
            </a:r>
            <a:r>
              <a:rPr lang="ar-SA" sz="3400" b="1" dirty="0" smtClean="0"/>
              <a:t>ل</a:t>
            </a:r>
            <a:r>
              <a:rPr lang="ar-KW" sz="3400" b="1" dirty="0" smtClean="0"/>
              <a:t>أ</a:t>
            </a:r>
            <a:r>
              <a:rPr lang="ar-SA" sz="3400" b="1" dirty="0" smtClean="0"/>
              <a:t>جهزة </a:t>
            </a:r>
            <a:r>
              <a:rPr lang="ar-SA" sz="3400" b="1" dirty="0"/>
              <a:t>متنوعه بعضها يعمل </a:t>
            </a:r>
            <a:r>
              <a:rPr lang="ar-SA" sz="3400" b="1" dirty="0" smtClean="0"/>
              <a:t>بالبطاري</a:t>
            </a:r>
            <a:r>
              <a:rPr lang="ar-KW" sz="3400" b="1" dirty="0" smtClean="0"/>
              <a:t>ة</a:t>
            </a:r>
            <a:r>
              <a:rPr lang="ar-SA" sz="3400" b="1" dirty="0" smtClean="0"/>
              <a:t> </a:t>
            </a:r>
            <a:r>
              <a:rPr lang="ar-SA" sz="3400" b="1" dirty="0"/>
              <a:t>وبعضها يعمل بالكهرباء وبعضها يعمل </a:t>
            </a:r>
            <a:r>
              <a:rPr lang="ar-SA" sz="3400" b="1" dirty="0" smtClean="0"/>
              <a:t>بالبطاري</a:t>
            </a:r>
            <a:r>
              <a:rPr lang="ar-KW" sz="3400" b="1" dirty="0" smtClean="0"/>
              <a:t>ة</a:t>
            </a:r>
            <a:r>
              <a:rPr lang="ar-SA" sz="3400" b="1" dirty="0" smtClean="0"/>
              <a:t> </a:t>
            </a:r>
            <a:r>
              <a:rPr lang="ar-SA" sz="3400" b="1" dirty="0"/>
              <a:t>والكهرباء على كل </a:t>
            </a:r>
            <a:r>
              <a:rPr lang="ar-SA" sz="3400" b="1" dirty="0" smtClean="0"/>
              <a:t>مجموع</a:t>
            </a:r>
            <a:r>
              <a:rPr lang="ar-KW" sz="3400" b="1" dirty="0" smtClean="0"/>
              <a:t>ة</a:t>
            </a:r>
            <a:r>
              <a:rPr lang="ar-SA" sz="3400" b="1" dirty="0" smtClean="0"/>
              <a:t> </a:t>
            </a:r>
            <a:r>
              <a:rPr lang="ar-SA" sz="3400" b="1" dirty="0"/>
              <a:t>. ثم يتم توزيع ورقة عمل على كل </a:t>
            </a:r>
            <a:r>
              <a:rPr lang="ar-SA" sz="3400" b="1" dirty="0" smtClean="0"/>
              <a:t>مجموع</a:t>
            </a:r>
            <a:r>
              <a:rPr lang="ar-KW" sz="3400" b="1" dirty="0" smtClean="0"/>
              <a:t>ة</a:t>
            </a:r>
            <a:r>
              <a:rPr lang="ar-SA" sz="3400" b="1" dirty="0" smtClean="0"/>
              <a:t> </a:t>
            </a:r>
            <a:r>
              <a:rPr lang="ar-SA" sz="3400" b="1" dirty="0"/>
              <a:t>تحتوي على سلم مرقم ويحتوي على ملصق </a:t>
            </a:r>
            <a:r>
              <a:rPr lang="ar-SA" sz="3400" b="1" dirty="0" smtClean="0"/>
              <a:t>بطاري</a:t>
            </a:r>
            <a:r>
              <a:rPr lang="ar-KW" sz="3400" b="1" dirty="0" smtClean="0"/>
              <a:t>ة</a:t>
            </a:r>
            <a:r>
              <a:rPr lang="ar-SA" sz="3400" b="1" dirty="0" smtClean="0"/>
              <a:t> </a:t>
            </a:r>
            <a:r>
              <a:rPr lang="ar-SA" sz="3400" b="1" dirty="0"/>
              <a:t>وملصق كهرباء وملصق الاثنين معا , ومن خلال استخدام استراتيجية التعلم باللعب واستراتيجية التعلم التعاوني , تقوم </a:t>
            </a:r>
            <a:r>
              <a:rPr lang="ar-SA" sz="3400" b="1" dirty="0" smtClean="0"/>
              <a:t>المجموع</a:t>
            </a:r>
            <a:r>
              <a:rPr lang="ar-KW" sz="3400" b="1" dirty="0" smtClean="0"/>
              <a:t>ة</a:t>
            </a:r>
            <a:r>
              <a:rPr lang="ar-SA" sz="3400" b="1" dirty="0" smtClean="0"/>
              <a:t> </a:t>
            </a:r>
            <a:r>
              <a:rPr lang="ar-SA" sz="3400" b="1" dirty="0"/>
              <a:t>بعد </a:t>
            </a:r>
            <a:r>
              <a:rPr lang="ar-SA" sz="3400" b="1" dirty="0" smtClean="0"/>
              <a:t>ال</a:t>
            </a:r>
            <a:r>
              <a:rPr lang="ar-KW" sz="3400" b="1" dirty="0" smtClean="0"/>
              <a:t>أ</a:t>
            </a:r>
            <a:r>
              <a:rPr lang="ar-SA" sz="3400" b="1" dirty="0" smtClean="0"/>
              <a:t>جهز</a:t>
            </a:r>
            <a:r>
              <a:rPr lang="ar-KW" sz="3400" b="1" dirty="0" smtClean="0"/>
              <a:t>ة</a:t>
            </a:r>
            <a:r>
              <a:rPr lang="ar-SA" sz="3400" b="1" dirty="0" smtClean="0"/>
              <a:t> المطلوب</a:t>
            </a:r>
            <a:r>
              <a:rPr lang="ar-KW" sz="3400" b="1" dirty="0" smtClean="0"/>
              <a:t>ة</a:t>
            </a:r>
            <a:r>
              <a:rPr lang="ar-SA" sz="3400" b="1" dirty="0" smtClean="0"/>
              <a:t> </a:t>
            </a:r>
            <a:r>
              <a:rPr lang="ar-SA" sz="3400" b="1" dirty="0"/>
              <a:t>واختيار الملصق المناسب ووضعه على الرقم المناسب في </a:t>
            </a:r>
            <a:r>
              <a:rPr lang="ar-SA" sz="3400" b="1" dirty="0" smtClean="0"/>
              <a:t>السلم</a:t>
            </a:r>
            <a:r>
              <a:rPr lang="ar-KW" sz="3400" b="1" dirty="0" smtClean="0"/>
              <a:t>.</a:t>
            </a:r>
            <a:endParaRPr lang="ar-SA" sz="3400" b="1" dirty="0"/>
          </a:p>
          <a:p>
            <a:pPr algn="just"/>
            <a:r>
              <a:rPr lang="ar-SA" sz="3400" b="1" dirty="0">
                <a:solidFill>
                  <a:srgbClr val="C00000"/>
                </a:solidFill>
              </a:rPr>
              <a:t>نوع النشاط: </a:t>
            </a:r>
            <a:r>
              <a:rPr lang="ar-SA" sz="3400" b="1" dirty="0"/>
              <a:t>جماعي </a:t>
            </a:r>
          </a:p>
          <a:p>
            <a:pPr algn="just"/>
            <a:r>
              <a:rPr lang="ar-SA" sz="3400" b="1" dirty="0">
                <a:solidFill>
                  <a:srgbClr val="C00000"/>
                </a:solidFill>
              </a:rPr>
              <a:t>المهارات المكتسبه</a:t>
            </a:r>
            <a:r>
              <a:rPr lang="ar-SA" sz="3400" b="1" dirty="0"/>
              <a:t>: </a:t>
            </a:r>
            <a:r>
              <a:rPr lang="ar-SA" sz="3400" b="1" dirty="0" smtClean="0"/>
              <a:t>الملاحظ</a:t>
            </a:r>
            <a:r>
              <a:rPr lang="ar-KW" sz="3400" b="1" dirty="0" smtClean="0"/>
              <a:t>ة</a:t>
            </a:r>
            <a:r>
              <a:rPr lang="ar-SA" sz="3400" b="1" dirty="0" smtClean="0"/>
              <a:t> </a:t>
            </a:r>
            <a:r>
              <a:rPr lang="ar-SA" sz="3400" b="1" dirty="0"/>
              <a:t>ـ التعبير اللفظي </a:t>
            </a:r>
          </a:p>
          <a:p>
            <a:pPr algn="just"/>
            <a:r>
              <a:rPr lang="ar-SA" sz="3400" b="1" dirty="0">
                <a:solidFill>
                  <a:srgbClr val="C00000"/>
                </a:solidFill>
              </a:rPr>
              <a:t>المواد المستخدمه</a:t>
            </a:r>
            <a:r>
              <a:rPr lang="ar-SA" sz="3400" b="1" dirty="0"/>
              <a:t>: مصورات ـ </a:t>
            </a:r>
            <a:r>
              <a:rPr lang="ar-SA" sz="3400" b="1" dirty="0" smtClean="0"/>
              <a:t>ورق</a:t>
            </a:r>
            <a:r>
              <a:rPr lang="ar-KW" sz="3400" b="1" dirty="0" smtClean="0"/>
              <a:t>ة</a:t>
            </a:r>
            <a:r>
              <a:rPr lang="ar-SA" sz="3400" b="1" dirty="0" smtClean="0"/>
              <a:t> </a:t>
            </a:r>
            <a:r>
              <a:rPr lang="ar-SA" sz="3400" b="1" dirty="0"/>
              <a:t>عمل </a:t>
            </a:r>
            <a:endParaRPr lang="en-US" sz="3400" b="1" dirty="0"/>
          </a:p>
        </p:txBody>
      </p:sp>
      <p:sp>
        <p:nvSpPr>
          <p:cNvPr id="4" name="عنصر نائب للمحتوى 2"/>
          <p:cNvSpPr txBox="1">
            <a:spLocks/>
          </p:cNvSpPr>
          <p:nvPr/>
        </p:nvSpPr>
        <p:spPr>
          <a:xfrm>
            <a:off x="323528" y="1556792"/>
            <a:ext cx="4197152" cy="5112568"/>
          </a:xfrm>
          <a:prstGeom prst="rect">
            <a:avLst/>
          </a:prstGeom>
          <a:solidFill>
            <a:srgbClr val="FFCCFF"/>
          </a:solidFill>
          <a:ln w="57150">
            <a:solidFill>
              <a:srgbClr val="0000FF"/>
            </a:solidFill>
          </a:ln>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ar-SA" sz="2800" dirty="0">
                <a:solidFill>
                  <a:srgbClr val="C00000"/>
                </a:solidFill>
              </a:rPr>
              <a:t>ورقة عمل للصف الثاني رقم (1)  </a:t>
            </a:r>
            <a:endParaRPr lang="en-US" sz="2800" dirty="0">
              <a:solidFill>
                <a:srgbClr val="C00000"/>
              </a:solidFill>
            </a:endParaRPr>
          </a:p>
        </p:txBody>
      </p:sp>
      <p:cxnSp>
        <p:nvCxnSpPr>
          <p:cNvPr id="6" name="رابط بشكل مرفق 5"/>
          <p:cNvCxnSpPr/>
          <p:nvPr/>
        </p:nvCxnSpPr>
        <p:spPr>
          <a:xfrm rot="10800000">
            <a:off x="3347864" y="5733255"/>
            <a:ext cx="936108" cy="50405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مستطيل 8"/>
          <p:cNvSpPr/>
          <p:nvPr/>
        </p:nvSpPr>
        <p:spPr>
          <a:xfrm>
            <a:off x="467544" y="2276872"/>
            <a:ext cx="3722712" cy="15121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رابط بشكل مرفق 13"/>
          <p:cNvCxnSpPr/>
          <p:nvPr/>
        </p:nvCxnSpPr>
        <p:spPr>
          <a:xfrm rot="10800000">
            <a:off x="1043604" y="4221088"/>
            <a:ext cx="936108" cy="50405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بشكل مرفق 16"/>
          <p:cNvCxnSpPr/>
          <p:nvPr/>
        </p:nvCxnSpPr>
        <p:spPr>
          <a:xfrm rot="10800000">
            <a:off x="1907705" y="4725144"/>
            <a:ext cx="936108" cy="50405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رابط بشكل مرفق 18"/>
          <p:cNvCxnSpPr/>
          <p:nvPr/>
        </p:nvCxnSpPr>
        <p:spPr>
          <a:xfrm rot="10800000">
            <a:off x="2699792" y="5229200"/>
            <a:ext cx="936108" cy="50405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مربع نص 12"/>
          <p:cNvSpPr txBox="1"/>
          <p:nvPr/>
        </p:nvSpPr>
        <p:spPr>
          <a:xfrm>
            <a:off x="3851920" y="5795972"/>
            <a:ext cx="504056" cy="369332"/>
          </a:xfrm>
          <a:prstGeom prst="rect">
            <a:avLst/>
          </a:prstGeom>
          <a:noFill/>
        </p:spPr>
        <p:txBody>
          <a:bodyPr wrap="square" rtlCol="0">
            <a:spAutoFit/>
          </a:bodyPr>
          <a:lstStyle/>
          <a:p>
            <a:r>
              <a:rPr lang="ar-SA" dirty="0"/>
              <a:t>2</a:t>
            </a:r>
            <a:endParaRPr lang="en-US" dirty="0"/>
          </a:p>
        </p:txBody>
      </p:sp>
      <p:sp>
        <p:nvSpPr>
          <p:cNvPr id="15" name="مربع نص 14"/>
          <p:cNvSpPr txBox="1"/>
          <p:nvPr/>
        </p:nvSpPr>
        <p:spPr>
          <a:xfrm>
            <a:off x="3203848" y="5291916"/>
            <a:ext cx="540062" cy="369332"/>
          </a:xfrm>
          <a:prstGeom prst="rect">
            <a:avLst/>
          </a:prstGeom>
          <a:noFill/>
        </p:spPr>
        <p:txBody>
          <a:bodyPr wrap="square" rtlCol="0">
            <a:spAutoFit/>
          </a:bodyPr>
          <a:lstStyle/>
          <a:p>
            <a:r>
              <a:rPr lang="ar-SA" dirty="0"/>
              <a:t>4</a:t>
            </a:r>
            <a:endParaRPr lang="en-US" dirty="0"/>
          </a:p>
        </p:txBody>
      </p:sp>
      <p:sp>
        <p:nvSpPr>
          <p:cNvPr id="16" name="مربع نص 15"/>
          <p:cNvSpPr txBox="1"/>
          <p:nvPr/>
        </p:nvSpPr>
        <p:spPr>
          <a:xfrm>
            <a:off x="2530115" y="4859868"/>
            <a:ext cx="745741" cy="369332"/>
          </a:xfrm>
          <a:prstGeom prst="rect">
            <a:avLst/>
          </a:prstGeom>
          <a:noFill/>
        </p:spPr>
        <p:txBody>
          <a:bodyPr wrap="square" rtlCol="0">
            <a:spAutoFit/>
          </a:bodyPr>
          <a:lstStyle/>
          <a:p>
            <a:r>
              <a:rPr lang="ar-SA" dirty="0"/>
              <a:t>6</a:t>
            </a:r>
            <a:endParaRPr lang="en-US" dirty="0"/>
          </a:p>
        </p:txBody>
      </p:sp>
      <p:sp>
        <p:nvSpPr>
          <p:cNvPr id="18" name="مربع نص 17"/>
          <p:cNvSpPr txBox="1"/>
          <p:nvPr/>
        </p:nvSpPr>
        <p:spPr>
          <a:xfrm>
            <a:off x="1691680" y="4365104"/>
            <a:ext cx="576064" cy="369332"/>
          </a:xfrm>
          <a:prstGeom prst="rect">
            <a:avLst/>
          </a:prstGeom>
          <a:noFill/>
        </p:spPr>
        <p:txBody>
          <a:bodyPr wrap="square" rtlCol="0">
            <a:spAutoFit/>
          </a:bodyPr>
          <a:lstStyle/>
          <a:p>
            <a:r>
              <a:rPr lang="ar-SA" dirty="0"/>
              <a:t>8</a:t>
            </a:r>
            <a:endParaRPr lang="en-US" dirty="0"/>
          </a:p>
        </p:txBody>
      </p:sp>
      <p:sp>
        <p:nvSpPr>
          <p:cNvPr id="20" name="مربع نص 19"/>
          <p:cNvSpPr txBox="1"/>
          <p:nvPr/>
        </p:nvSpPr>
        <p:spPr>
          <a:xfrm>
            <a:off x="1007606" y="3789040"/>
            <a:ext cx="612066" cy="369332"/>
          </a:xfrm>
          <a:prstGeom prst="rect">
            <a:avLst/>
          </a:prstGeom>
          <a:noFill/>
        </p:spPr>
        <p:txBody>
          <a:bodyPr wrap="square" rtlCol="0">
            <a:spAutoFit/>
          </a:bodyPr>
          <a:lstStyle/>
          <a:p>
            <a:r>
              <a:rPr lang="ar-SA" dirty="0"/>
              <a:t>10</a:t>
            </a:r>
            <a:endParaRPr lang="en-US" dirty="0"/>
          </a:p>
        </p:txBody>
      </p:sp>
      <p:pic>
        <p:nvPicPr>
          <p:cNvPr id="1026" name="Picture 2" descr="C:\Users\acer\Desktop\بطاري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423752"/>
            <a:ext cx="756084" cy="12212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cer\Desktop\imagesT5KFI24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383337"/>
            <a:ext cx="7920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078" y="2383337"/>
            <a:ext cx="7556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24" y="2383337"/>
            <a:ext cx="79216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رابط مستقيم 10"/>
          <p:cNvCxnSpPr/>
          <p:nvPr/>
        </p:nvCxnSpPr>
        <p:spPr>
          <a:xfrm>
            <a:off x="3203848" y="2276872"/>
            <a:ext cx="0"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7581" y="2271390"/>
            <a:ext cx="3016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343973"/>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solidFill>
            <a:srgbClr val="CCFFFF"/>
          </a:solidFill>
          <a:ln w="57150">
            <a:solidFill>
              <a:srgbClr val="0000FF"/>
            </a:solidFill>
          </a:ln>
        </p:spPr>
        <p:txBody>
          <a:bodyPr/>
          <a:lstStyle/>
          <a:p>
            <a:r>
              <a:rPr lang="ar-SA" b="1" dirty="0">
                <a:solidFill>
                  <a:srgbClr val="FF0000"/>
                </a:solidFill>
              </a:rPr>
              <a:t>نشاط تحفيزي بديل رقم (2)</a:t>
            </a:r>
            <a:endParaRPr lang="en-US" b="1" dirty="0">
              <a:solidFill>
                <a:srgbClr val="FF0000"/>
              </a:solidFill>
            </a:endParaRPr>
          </a:p>
        </p:txBody>
      </p:sp>
      <p:sp>
        <p:nvSpPr>
          <p:cNvPr id="5" name="عنصر نائب للمحتوى 4"/>
          <p:cNvSpPr>
            <a:spLocks noGrp="1"/>
          </p:cNvSpPr>
          <p:nvPr>
            <p:ph sz="half" idx="1"/>
          </p:nvPr>
        </p:nvSpPr>
        <p:spPr>
          <a:solidFill>
            <a:srgbClr val="FFCCFF"/>
          </a:solidFill>
          <a:ln w="57150">
            <a:solidFill>
              <a:srgbClr val="0000FF"/>
            </a:solidFill>
          </a:ln>
        </p:spPr>
        <p:txBody>
          <a:bodyPr>
            <a:normAutofit fontScale="77500" lnSpcReduction="20000"/>
          </a:bodyPr>
          <a:lstStyle/>
          <a:p>
            <a:r>
              <a:rPr lang="ar-SA" dirty="0"/>
              <a:t>ورقة عمل للصف الثاني رقم (2)</a:t>
            </a:r>
            <a:endParaRPr lang="en-US" dirty="0"/>
          </a:p>
        </p:txBody>
      </p:sp>
      <p:sp>
        <p:nvSpPr>
          <p:cNvPr id="6" name="عنصر نائب للمحتوى 5"/>
          <p:cNvSpPr>
            <a:spLocks noGrp="1"/>
          </p:cNvSpPr>
          <p:nvPr>
            <p:ph sz="half" idx="2"/>
          </p:nvPr>
        </p:nvSpPr>
        <p:spPr>
          <a:solidFill>
            <a:srgbClr val="FFCCFF"/>
          </a:solidFill>
          <a:ln w="57150">
            <a:solidFill>
              <a:srgbClr val="0000FF"/>
            </a:solidFill>
          </a:ln>
        </p:spPr>
        <p:txBody>
          <a:bodyPr>
            <a:noAutofit/>
          </a:bodyPr>
          <a:lstStyle/>
          <a:p>
            <a:pPr algn="just"/>
            <a:r>
              <a:rPr lang="ar-SA" sz="2000" b="1" dirty="0"/>
              <a:t>من خلال توزيع </a:t>
            </a:r>
            <a:r>
              <a:rPr lang="ar-SA" sz="2000" b="1" dirty="0" smtClean="0"/>
              <a:t>ورق</a:t>
            </a:r>
            <a:r>
              <a:rPr lang="ar-KW" sz="2000" b="1" dirty="0" smtClean="0"/>
              <a:t>ة</a:t>
            </a:r>
            <a:r>
              <a:rPr lang="ar-SA" sz="2000" b="1" dirty="0" smtClean="0"/>
              <a:t> </a:t>
            </a:r>
            <a:r>
              <a:rPr lang="ar-SA" sz="2000" b="1" dirty="0"/>
              <a:t>عمل </a:t>
            </a:r>
            <a:r>
              <a:rPr lang="ar-SA" sz="2000" b="1" dirty="0" smtClean="0"/>
              <a:t>جماعي</a:t>
            </a:r>
            <a:r>
              <a:rPr lang="ar-KW" sz="2000" b="1" dirty="0" smtClean="0"/>
              <a:t>ة</a:t>
            </a:r>
            <a:r>
              <a:rPr lang="ar-SA" sz="2000" b="1" dirty="0" smtClean="0"/>
              <a:t> </a:t>
            </a:r>
            <a:r>
              <a:rPr lang="ar-SA" sz="2000" b="1" dirty="0"/>
              <a:t>تحتوي على صور </a:t>
            </a:r>
            <a:r>
              <a:rPr lang="ar-SA" sz="2000" b="1" dirty="0" smtClean="0"/>
              <a:t>ل</a:t>
            </a:r>
            <a:r>
              <a:rPr lang="ar-KW" sz="2000" b="1" dirty="0" smtClean="0"/>
              <a:t>أ</a:t>
            </a:r>
            <a:r>
              <a:rPr lang="ar-SA" sz="2000" b="1" dirty="0" smtClean="0"/>
              <a:t>جهز</a:t>
            </a:r>
            <a:r>
              <a:rPr lang="ar-KW" sz="2000" b="1" dirty="0" smtClean="0"/>
              <a:t>ة</a:t>
            </a:r>
            <a:r>
              <a:rPr lang="ar-SA" sz="2000" b="1" dirty="0" smtClean="0"/>
              <a:t> </a:t>
            </a:r>
            <a:r>
              <a:rPr lang="ar-SA" sz="2000" b="1" dirty="0"/>
              <a:t>تعمل بالكهرباء </a:t>
            </a:r>
            <a:r>
              <a:rPr lang="ar-SA" sz="2000" b="1" dirty="0" smtClean="0"/>
              <a:t>و</a:t>
            </a:r>
            <a:r>
              <a:rPr lang="ar-KW" sz="2000" b="1" dirty="0" smtClean="0"/>
              <a:t>أ</a:t>
            </a:r>
            <a:r>
              <a:rPr lang="ar-SA" sz="2000" b="1" dirty="0" smtClean="0"/>
              <a:t>خرى بالبطاري</a:t>
            </a:r>
            <a:r>
              <a:rPr lang="ar-KW" sz="2000" b="1" dirty="0" smtClean="0"/>
              <a:t>ة</a:t>
            </a:r>
            <a:r>
              <a:rPr lang="ar-SA" sz="2000" b="1" dirty="0" smtClean="0"/>
              <a:t> و</a:t>
            </a:r>
            <a:r>
              <a:rPr lang="ar-KW" sz="2000" b="1" dirty="0" smtClean="0"/>
              <a:t>أ</a:t>
            </a:r>
            <a:r>
              <a:rPr lang="ar-SA" sz="2000" b="1" dirty="0" smtClean="0"/>
              <a:t>خرى </a:t>
            </a:r>
            <a:r>
              <a:rPr lang="ar-SA" sz="2000" b="1" dirty="0"/>
              <a:t>تعمل بالاثنين </a:t>
            </a:r>
            <a:r>
              <a:rPr lang="ar-SA" sz="2000" b="1" dirty="0" smtClean="0"/>
              <a:t>معا</a:t>
            </a:r>
            <a:r>
              <a:rPr lang="ar-KW" sz="2000" b="1" dirty="0" smtClean="0"/>
              <a:t>ً</a:t>
            </a:r>
            <a:r>
              <a:rPr lang="ar-SA" sz="2000" b="1" dirty="0" smtClean="0"/>
              <a:t> </a:t>
            </a:r>
            <a:r>
              <a:rPr lang="ar-SA" sz="2000" b="1" dirty="0"/>
              <a:t>, مع وجود </a:t>
            </a:r>
            <a:r>
              <a:rPr lang="ar-KW" sz="2000" b="1" dirty="0" smtClean="0"/>
              <a:t>أ</a:t>
            </a:r>
            <a:r>
              <a:rPr lang="ar-SA" sz="2000" b="1" dirty="0" smtClean="0"/>
              <a:t>رقام </a:t>
            </a:r>
            <a:r>
              <a:rPr lang="ar-SA" sz="2000" b="1" dirty="0"/>
              <a:t>على جانب </a:t>
            </a:r>
            <a:r>
              <a:rPr lang="ar-SA" sz="2000" b="1" dirty="0" smtClean="0"/>
              <a:t>الورق</a:t>
            </a:r>
            <a:r>
              <a:rPr lang="ar-KW" sz="2000" b="1" dirty="0" smtClean="0"/>
              <a:t>ة</a:t>
            </a:r>
            <a:r>
              <a:rPr lang="ar-SA" sz="2000" b="1" dirty="0" smtClean="0"/>
              <a:t> و3</a:t>
            </a:r>
            <a:r>
              <a:rPr lang="ar-KW" sz="2000" b="1" dirty="0" smtClean="0"/>
              <a:t> </a:t>
            </a:r>
            <a:r>
              <a:rPr lang="ar-SA" sz="2000" b="1" dirty="0" smtClean="0"/>
              <a:t>مشابك </a:t>
            </a:r>
            <a:r>
              <a:rPr lang="ar-SA" sz="2000" b="1" dirty="0"/>
              <a:t>كل مشبك يحمل </a:t>
            </a:r>
            <a:r>
              <a:rPr lang="ar-SA" sz="2000" b="1" dirty="0" smtClean="0"/>
              <a:t>كلم</a:t>
            </a:r>
            <a:r>
              <a:rPr lang="ar-KW" sz="2000" b="1" dirty="0" smtClean="0"/>
              <a:t>ة</a:t>
            </a:r>
            <a:r>
              <a:rPr lang="ar-SA" sz="2000" b="1" dirty="0" smtClean="0"/>
              <a:t> </a:t>
            </a:r>
            <a:r>
              <a:rPr lang="ar-SA" sz="2000" b="1" dirty="0"/>
              <a:t>( </a:t>
            </a:r>
            <a:r>
              <a:rPr lang="ar-SA" sz="2000" b="1" dirty="0" smtClean="0"/>
              <a:t>بطاري</a:t>
            </a:r>
            <a:r>
              <a:rPr lang="ar-KW" sz="2000" b="1" dirty="0" smtClean="0"/>
              <a:t>ة</a:t>
            </a:r>
            <a:r>
              <a:rPr lang="ar-SA" sz="2000" b="1" dirty="0" smtClean="0"/>
              <a:t> </a:t>
            </a:r>
            <a:r>
              <a:rPr lang="ar-SA" sz="2000" b="1" dirty="0"/>
              <a:t>ـ كهرباء ـ كهرباء </a:t>
            </a:r>
            <a:r>
              <a:rPr lang="ar-SA" sz="2000" b="1" dirty="0" smtClean="0"/>
              <a:t>وبطاري</a:t>
            </a:r>
            <a:r>
              <a:rPr lang="ar-KW" sz="2000" b="1" dirty="0" smtClean="0"/>
              <a:t>ة</a:t>
            </a:r>
            <a:r>
              <a:rPr lang="ar-SA" sz="2000" b="1" dirty="0" smtClean="0"/>
              <a:t> </a:t>
            </a:r>
            <a:r>
              <a:rPr lang="ar-SA" sz="2000" b="1" dirty="0"/>
              <a:t>). </a:t>
            </a:r>
            <a:r>
              <a:rPr lang="ar-KW" sz="2000" b="1" dirty="0"/>
              <a:t>يقوم </a:t>
            </a:r>
            <a:r>
              <a:rPr lang="ar-SA" sz="2000" b="1" dirty="0"/>
              <a:t> </a:t>
            </a:r>
            <a:r>
              <a:rPr lang="ar-KW" sz="2000" b="1" dirty="0"/>
              <a:t>المتعلمين</a:t>
            </a:r>
            <a:r>
              <a:rPr lang="ar-SA" sz="2000" b="1" dirty="0"/>
              <a:t> بعد </a:t>
            </a:r>
            <a:r>
              <a:rPr lang="ar-SA" sz="2000" b="1" dirty="0" smtClean="0"/>
              <a:t>ال</a:t>
            </a:r>
            <a:r>
              <a:rPr lang="ar-KW" sz="2000" b="1" dirty="0" smtClean="0"/>
              <a:t>أ</a:t>
            </a:r>
            <a:r>
              <a:rPr lang="ar-SA" sz="2000" b="1" dirty="0" smtClean="0"/>
              <a:t>جهز</a:t>
            </a:r>
            <a:r>
              <a:rPr lang="ar-KW" sz="2000" b="1" dirty="0" smtClean="0"/>
              <a:t>ة</a:t>
            </a:r>
            <a:r>
              <a:rPr lang="ar-SA" sz="2000" b="1" dirty="0" smtClean="0"/>
              <a:t> </a:t>
            </a:r>
            <a:r>
              <a:rPr lang="ar-SA" sz="2000" b="1" dirty="0"/>
              <a:t>لكل نوع ووضع المشبك المناسب على الرقم المناسب ويتم استخدام </a:t>
            </a:r>
            <a:r>
              <a:rPr lang="ar-SA" sz="2000" b="1" dirty="0" smtClean="0"/>
              <a:t>استراتيجي</a:t>
            </a:r>
            <a:r>
              <a:rPr lang="ar-KW" sz="2000" b="1" dirty="0" smtClean="0"/>
              <a:t>ة</a:t>
            </a:r>
            <a:r>
              <a:rPr lang="ar-SA" sz="2000" b="1" dirty="0" smtClean="0"/>
              <a:t> </a:t>
            </a:r>
            <a:r>
              <a:rPr lang="ar-SA" sz="2000" b="1" dirty="0"/>
              <a:t>اللعب </a:t>
            </a:r>
            <a:r>
              <a:rPr lang="ar-SA" sz="2000" b="1" dirty="0" smtClean="0"/>
              <a:t>واستراتيج</a:t>
            </a:r>
            <a:r>
              <a:rPr lang="ar-KW" sz="2000" b="1" dirty="0" smtClean="0"/>
              <a:t>ة</a:t>
            </a:r>
            <a:r>
              <a:rPr lang="ar-SA" sz="2000" b="1" dirty="0" smtClean="0"/>
              <a:t> </a:t>
            </a:r>
            <a:r>
              <a:rPr lang="ar-SA" sz="2000" b="1" dirty="0"/>
              <a:t>التعلم التعاوني .</a:t>
            </a:r>
          </a:p>
          <a:p>
            <a:pPr algn="just"/>
            <a:r>
              <a:rPr lang="ar-SA" sz="2000" b="1" dirty="0">
                <a:solidFill>
                  <a:srgbClr val="C00000"/>
                </a:solidFill>
              </a:rPr>
              <a:t>نوع النشاط: </a:t>
            </a:r>
            <a:r>
              <a:rPr lang="ar-SA" sz="2000" b="1" dirty="0"/>
              <a:t>جماعي</a:t>
            </a:r>
          </a:p>
          <a:p>
            <a:pPr algn="just"/>
            <a:r>
              <a:rPr lang="ar-SA" sz="2000" b="1" dirty="0">
                <a:solidFill>
                  <a:srgbClr val="C00000"/>
                </a:solidFill>
              </a:rPr>
              <a:t>المهارات المكتسبه</a:t>
            </a:r>
            <a:r>
              <a:rPr lang="ar-SA" sz="2000" b="1" dirty="0"/>
              <a:t>: </a:t>
            </a:r>
            <a:r>
              <a:rPr lang="ar-SA" sz="2000" b="1" dirty="0" smtClean="0"/>
              <a:t>الملاحظ</a:t>
            </a:r>
            <a:r>
              <a:rPr lang="ar-KW" sz="2000" b="1" dirty="0" smtClean="0"/>
              <a:t>ة</a:t>
            </a:r>
            <a:endParaRPr lang="ar-SA" sz="2000" b="1" dirty="0"/>
          </a:p>
          <a:p>
            <a:pPr algn="just"/>
            <a:r>
              <a:rPr lang="ar-SA" sz="2000" b="1" dirty="0">
                <a:solidFill>
                  <a:srgbClr val="C00000"/>
                </a:solidFill>
              </a:rPr>
              <a:t>المواد المستخدمه</a:t>
            </a:r>
            <a:r>
              <a:rPr lang="ar-SA" sz="2000" b="1" dirty="0"/>
              <a:t>: </a:t>
            </a:r>
            <a:r>
              <a:rPr lang="ar-KW" sz="2000" b="1" dirty="0" smtClean="0"/>
              <a:t>أ</a:t>
            </a:r>
            <a:r>
              <a:rPr lang="ar-SA" sz="2000" b="1" dirty="0" smtClean="0"/>
              <a:t>وراق </a:t>
            </a:r>
            <a:r>
              <a:rPr lang="ar-SA" sz="2000" b="1" dirty="0"/>
              <a:t>عمل ـ مشابك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706" y="1988840"/>
            <a:ext cx="309322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644800"/>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CCFFFF"/>
          </a:solidFill>
          <a:ln w="57150">
            <a:solidFill>
              <a:srgbClr val="0000FF"/>
            </a:solidFill>
          </a:ln>
        </p:spPr>
        <p:txBody>
          <a:bodyPr/>
          <a:lstStyle/>
          <a:p>
            <a:r>
              <a:rPr lang="ar-SA" b="1" dirty="0">
                <a:solidFill>
                  <a:srgbClr val="FF0000"/>
                </a:solidFill>
              </a:rPr>
              <a:t>نشاط تحفيزي بديل رقم (3)</a:t>
            </a:r>
            <a:endParaRPr lang="en-US" b="1" dirty="0">
              <a:solidFill>
                <a:srgbClr val="FF0000"/>
              </a:solidFill>
            </a:endParaRPr>
          </a:p>
        </p:txBody>
      </p:sp>
      <p:graphicFrame>
        <p:nvGraphicFramePr>
          <p:cNvPr id="5" name="عنصر نائب للمحتوى 4"/>
          <p:cNvGraphicFramePr>
            <a:graphicFrameLocks noGrp="1"/>
          </p:cNvGraphicFramePr>
          <p:nvPr>
            <p:ph sz="half" idx="1"/>
            <p:extLst>
              <p:ext uri="{D42A27DB-BD31-4B8C-83A1-F6EECF244321}">
                <p14:modId xmlns:p14="http://schemas.microsoft.com/office/powerpoint/2010/main" val="3327315112"/>
              </p:ext>
            </p:extLst>
          </p:nvPr>
        </p:nvGraphicFramePr>
        <p:xfrm>
          <a:off x="683568" y="2132856"/>
          <a:ext cx="3308175" cy="2103120"/>
        </p:xfrm>
        <a:graphic>
          <a:graphicData uri="http://schemas.openxmlformats.org/drawingml/2006/table">
            <a:tbl>
              <a:tblPr firstRow="1" bandRow="1">
                <a:tableStyleId>{7DF18680-E054-41AD-8BC1-D1AEF772440D}</a:tableStyleId>
              </a:tblPr>
              <a:tblGrid>
                <a:gridCol w="1102725">
                  <a:extLst>
                    <a:ext uri="{9D8B030D-6E8A-4147-A177-3AD203B41FA5}">
                      <a16:colId xmlns="" xmlns:a16="http://schemas.microsoft.com/office/drawing/2014/main" val="20000"/>
                    </a:ext>
                  </a:extLst>
                </a:gridCol>
                <a:gridCol w="1102725">
                  <a:extLst>
                    <a:ext uri="{9D8B030D-6E8A-4147-A177-3AD203B41FA5}">
                      <a16:colId xmlns="" xmlns:a16="http://schemas.microsoft.com/office/drawing/2014/main" val="20001"/>
                    </a:ext>
                  </a:extLst>
                </a:gridCol>
                <a:gridCol w="1102725">
                  <a:extLst>
                    <a:ext uri="{9D8B030D-6E8A-4147-A177-3AD203B41FA5}">
                      <a16:colId xmlns="" xmlns:a16="http://schemas.microsoft.com/office/drawing/2014/main" val="20002"/>
                    </a:ext>
                  </a:extLst>
                </a:gridCol>
              </a:tblGrid>
              <a:tr h="537592">
                <a:tc>
                  <a:txBody>
                    <a:bodyPr/>
                    <a:lstStyle/>
                    <a:p>
                      <a:r>
                        <a:rPr lang="ar-SA" sz="4000" b="1" dirty="0"/>
                        <a:t>3</a:t>
                      </a:r>
                      <a:endParaRPr lang="en-US"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4000" b="1" dirty="0"/>
                        <a:t>2</a:t>
                      </a:r>
                      <a:endParaRPr lang="en-US"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4000" b="1" dirty="0"/>
                        <a:t>1</a:t>
                      </a:r>
                      <a:endParaRPr lang="en-US"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37592">
                <a:tc>
                  <a:txBody>
                    <a:bodyPr/>
                    <a:lstStyle/>
                    <a:p>
                      <a:r>
                        <a:rPr lang="ar-SA" sz="4000" b="1" dirty="0"/>
                        <a:t>6</a:t>
                      </a:r>
                      <a:endParaRPr lang="en-US"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4000" b="1" dirty="0"/>
                        <a:t>5</a:t>
                      </a:r>
                      <a:endParaRPr lang="en-US"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4000" b="1" dirty="0"/>
                        <a:t>4</a:t>
                      </a:r>
                      <a:endParaRPr lang="en-US"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37592">
                <a:tc>
                  <a:txBody>
                    <a:bodyPr/>
                    <a:lstStyle/>
                    <a:p>
                      <a:r>
                        <a:rPr lang="ar-SA" sz="4000" b="1" dirty="0"/>
                        <a:t>9</a:t>
                      </a:r>
                      <a:endParaRPr lang="en-US"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4000" b="1" dirty="0"/>
                        <a:t>8</a:t>
                      </a:r>
                      <a:endParaRPr lang="en-US"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4000" b="1" dirty="0"/>
                        <a:t>7</a:t>
                      </a:r>
                      <a:endParaRPr lang="en-US"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4" name="عنصر نائب للمحتوى 3"/>
          <p:cNvSpPr>
            <a:spLocks noGrp="1"/>
          </p:cNvSpPr>
          <p:nvPr>
            <p:ph sz="half" idx="2"/>
          </p:nvPr>
        </p:nvSpPr>
        <p:spPr>
          <a:xfrm>
            <a:off x="4283968" y="1600200"/>
            <a:ext cx="4402832" cy="4997152"/>
          </a:xfrm>
          <a:solidFill>
            <a:srgbClr val="FFCCFF"/>
          </a:solidFill>
          <a:ln w="57150">
            <a:solidFill>
              <a:srgbClr val="0000FF"/>
            </a:solidFill>
          </a:ln>
        </p:spPr>
        <p:txBody>
          <a:bodyPr>
            <a:normAutofit fontScale="55000" lnSpcReduction="20000"/>
          </a:bodyPr>
          <a:lstStyle/>
          <a:p>
            <a:pPr algn="just"/>
            <a:r>
              <a:rPr lang="ar-SA" sz="3400" b="1" dirty="0"/>
              <a:t>يتم وضع </a:t>
            </a:r>
            <a:r>
              <a:rPr lang="ar-SA" sz="3400" b="1" dirty="0" smtClean="0"/>
              <a:t>قطع</a:t>
            </a:r>
            <a:r>
              <a:rPr lang="ar-KW" sz="3400" b="1" dirty="0" smtClean="0"/>
              <a:t>ة</a:t>
            </a:r>
            <a:r>
              <a:rPr lang="ar-SA" sz="3400" b="1" dirty="0" smtClean="0"/>
              <a:t> </a:t>
            </a:r>
            <a:r>
              <a:rPr lang="ar-SA" sz="3400" b="1" dirty="0"/>
              <a:t>من(البلاستيك ـ الورق ـ القماش) </a:t>
            </a:r>
            <a:r>
              <a:rPr lang="ar-SA" sz="3400" b="1" dirty="0" smtClean="0"/>
              <a:t>مرقم</a:t>
            </a:r>
            <a:r>
              <a:rPr lang="ar-KW" sz="3400" b="1" dirty="0" smtClean="0"/>
              <a:t>ة</a:t>
            </a:r>
            <a:r>
              <a:rPr lang="ar-SA" sz="3400" b="1" dirty="0" smtClean="0"/>
              <a:t> </a:t>
            </a:r>
            <a:r>
              <a:rPr lang="ar-SA" sz="3400" b="1" dirty="0"/>
              <a:t>من 1الى 9 على </a:t>
            </a:r>
            <a:r>
              <a:rPr lang="ar-SA" sz="3400" b="1" dirty="0" smtClean="0"/>
              <a:t>ال</a:t>
            </a:r>
            <a:r>
              <a:rPr lang="ar-KW" sz="3400" b="1" dirty="0" smtClean="0"/>
              <a:t>أ</a:t>
            </a:r>
            <a:r>
              <a:rPr lang="ar-SA" sz="3400" b="1" dirty="0" smtClean="0"/>
              <a:t>رض</a:t>
            </a:r>
            <a:r>
              <a:rPr lang="ar-SA" sz="3400" b="1" dirty="0"/>
              <a:t>. ويتم عرض مصورات </a:t>
            </a:r>
            <a:r>
              <a:rPr lang="ar-SA" sz="3400" b="1" dirty="0" smtClean="0"/>
              <a:t>ل</a:t>
            </a:r>
            <a:r>
              <a:rPr lang="ar-KW" sz="3400" b="1" dirty="0" smtClean="0"/>
              <a:t>أ</a:t>
            </a:r>
            <a:r>
              <a:rPr lang="ar-SA" sz="3400" b="1" dirty="0" smtClean="0"/>
              <a:t>جهز</a:t>
            </a:r>
            <a:r>
              <a:rPr lang="ar-KW" sz="3400" b="1" dirty="0" smtClean="0"/>
              <a:t>ة</a:t>
            </a:r>
            <a:r>
              <a:rPr lang="ar-SA" sz="3400" b="1" dirty="0" smtClean="0"/>
              <a:t> </a:t>
            </a:r>
            <a:r>
              <a:rPr lang="ar-SA" sz="3400" b="1" dirty="0"/>
              <a:t>بعضها تعمل </a:t>
            </a:r>
            <a:r>
              <a:rPr lang="ar-SA" sz="3400" b="1" dirty="0" smtClean="0"/>
              <a:t>بالبطاري</a:t>
            </a:r>
            <a:r>
              <a:rPr lang="ar-KW" sz="3400" b="1" dirty="0" smtClean="0"/>
              <a:t>ة</a:t>
            </a:r>
            <a:r>
              <a:rPr lang="ar-SA" sz="3400" b="1" dirty="0" smtClean="0"/>
              <a:t> </a:t>
            </a:r>
            <a:r>
              <a:rPr lang="ar-SA" sz="3400" b="1" dirty="0"/>
              <a:t>وبعضها يعمل بالكهرباء وبعضها بالاثنين </a:t>
            </a:r>
            <a:r>
              <a:rPr lang="ar-SA" sz="3400" b="1" dirty="0" smtClean="0"/>
              <a:t>معا</a:t>
            </a:r>
            <a:r>
              <a:rPr lang="ar-KW" sz="3400" b="1" dirty="0" smtClean="0"/>
              <a:t>ً</a:t>
            </a:r>
            <a:r>
              <a:rPr lang="ar-SA" sz="3400" b="1" dirty="0" smtClean="0"/>
              <a:t> </a:t>
            </a:r>
            <a:r>
              <a:rPr lang="ar-SA" sz="3400" b="1" dirty="0"/>
              <a:t>ومن خلال </a:t>
            </a:r>
            <a:r>
              <a:rPr lang="ar-SA" sz="3400" b="1" dirty="0" smtClean="0"/>
              <a:t>استراتيجي</a:t>
            </a:r>
            <a:r>
              <a:rPr lang="ar-KW" sz="3400" b="1" dirty="0" smtClean="0"/>
              <a:t>ة</a:t>
            </a:r>
            <a:r>
              <a:rPr lang="ar-SA" sz="3400" b="1" dirty="0" smtClean="0"/>
              <a:t> </a:t>
            </a:r>
            <a:r>
              <a:rPr lang="ar-SA" sz="3400" b="1" dirty="0"/>
              <a:t>الرؤوس </a:t>
            </a:r>
            <a:r>
              <a:rPr lang="ar-SA" sz="3400" b="1" dirty="0" smtClean="0"/>
              <a:t>المرقم</a:t>
            </a:r>
            <a:r>
              <a:rPr lang="ar-KW" sz="3400" b="1" dirty="0" smtClean="0"/>
              <a:t>ة</a:t>
            </a:r>
            <a:r>
              <a:rPr lang="ar-SA" sz="3400" b="1" dirty="0" smtClean="0"/>
              <a:t> </a:t>
            </a:r>
            <a:r>
              <a:rPr lang="ar-SA" sz="3400" b="1" dirty="0"/>
              <a:t>يتم اختيار الرقم 4 (</a:t>
            </a:r>
            <a:r>
              <a:rPr lang="ar-SA" sz="3400" b="1" dirty="0" smtClean="0"/>
              <a:t>مثلا</a:t>
            </a:r>
            <a:r>
              <a:rPr lang="ar-KW" sz="3400" b="1" dirty="0" smtClean="0"/>
              <a:t>ً</a:t>
            </a:r>
            <a:r>
              <a:rPr lang="ar-SA" sz="3400" b="1" dirty="0" smtClean="0"/>
              <a:t>) </a:t>
            </a:r>
            <a:r>
              <a:rPr lang="ar-SA" sz="3400" b="1" dirty="0"/>
              <a:t>من كل </a:t>
            </a:r>
            <a:r>
              <a:rPr lang="ar-SA" sz="3400" b="1" dirty="0" smtClean="0"/>
              <a:t>مجموع</a:t>
            </a:r>
            <a:r>
              <a:rPr lang="ar-KW" sz="3400" b="1" dirty="0" smtClean="0"/>
              <a:t>ة</a:t>
            </a:r>
            <a:r>
              <a:rPr lang="ar-SA" sz="3400" b="1" dirty="0" smtClean="0"/>
              <a:t> </a:t>
            </a:r>
            <a:r>
              <a:rPr lang="ar-SA" sz="3400" b="1" dirty="0"/>
              <a:t>ثم من خلال استراتيجية اللعب يتم ارتداء 3 </a:t>
            </a:r>
            <a:r>
              <a:rPr lang="ar-KW" sz="3400" b="1" dirty="0"/>
              <a:t>متعلمين</a:t>
            </a:r>
            <a:r>
              <a:rPr lang="ar-SA" sz="3400" b="1" dirty="0"/>
              <a:t> , </a:t>
            </a:r>
            <a:r>
              <a:rPr lang="ar-SA" sz="3400" b="1" dirty="0" smtClean="0"/>
              <a:t>ال</a:t>
            </a:r>
            <a:r>
              <a:rPr lang="ar-KW" sz="3400" b="1" dirty="0" smtClean="0"/>
              <a:t>أ</a:t>
            </a:r>
            <a:r>
              <a:rPr lang="ar-SA" sz="3400" b="1" dirty="0" smtClean="0"/>
              <a:t>ول </a:t>
            </a:r>
            <a:r>
              <a:rPr lang="ar-SA" sz="3400" b="1" dirty="0"/>
              <a:t>مصور </a:t>
            </a:r>
            <a:r>
              <a:rPr lang="ar-SA" sz="3400" b="1" dirty="0" smtClean="0"/>
              <a:t>بطاري</a:t>
            </a:r>
            <a:r>
              <a:rPr lang="ar-KW" sz="3400" b="1" dirty="0" smtClean="0"/>
              <a:t>ة</a:t>
            </a:r>
            <a:r>
              <a:rPr lang="ar-SA" sz="3400" b="1" dirty="0" smtClean="0"/>
              <a:t> </a:t>
            </a:r>
            <a:r>
              <a:rPr lang="ar-SA" sz="3400" b="1" dirty="0"/>
              <a:t>والثاني مصور كهرباء والثالث مصور الاثنين </a:t>
            </a:r>
            <a:r>
              <a:rPr lang="ar-SA" sz="3400" b="1" dirty="0" smtClean="0"/>
              <a:t>معا</a:t>
            </a:r>
            <a:r>
              <a:rPr lang="ar-KW" sz="3400" b="1" dirty="0" smtClean="0"/>
              <a:t>ً</a:t>
            </a:r>
            <a:r>
              <a:rPr lang="ar-SA" sz="3400" b="1" dirty="0" smtClean="0"/>
              <a:t> </a:t>
            </a:r>
            <a:r>
              <a:rPr lang="ar-SA" sz="3400" b="1" dirty="0"/>
              <a:t>, ثم </a:t>
            </a:r>
            <a:r>
              <a:rPr lang="ar-KW" sz="3400" b="1" dirty="0"/>
              <a:t>يق</a:t>
            </a:r>
            <a:r>
              <a:rPr lang="ar-SA" sz="3400" b="1" dirty="0"/>
              <a:t>وم ثلاث </a:t>
            </a:r>
            <a:r>
              <a:rPr lang="ar-KW" sz="3400" b="1" dirty="0"/>
              <a:t>متعلمين </a:t>
            </a:r>
            <a:r>
              <a:rPr lang="ar-KW" sz="3400" b="1" dirty="0" smtClean="0"/>
              <a:t>آخرون</a:t>
            </a:r>
            <a:r>
              <a:rPr lang="ar-SA" sz="3400" b="1" dirty="0" smtClean="0"/>
              <a:t> ال</a:t>
            </a:r>
            <a:r>
              <a:rPr lang="ar-KW" sz="3400" b="1" dirty="0" smtClean="0"/>
              <a:t>أ</a:t>
            </a:r>
            <a:r>
              <a:rPr lang="ar-SA" sz="3400" b="1" dirty="0" smtClean="0"/>
              <a:t>ول</a:t>
            </a:r>
            <a:r>
              <a:rPr lang="ar-KW" sz="3400" b="1" dirty="0" smtClean="0"/>
              <a:t> </a:t>
            </a:r>
            <a:r>
              <a:rPr lang="ar-KW" sz="3400" b="1" dirty="0"/>
              <a:t>يعد </a:t>
            </a:r>
            <a:r>
              <a:rPr lang="ar-SA" sz="3400" b="1" dirty="0" smtClean="0"/>
              <a:t>ال</a:t>
            </a:r>
            <a:r>
              <a:rPr lang="ar-KW" sz="3400" b="1" dirty="0" smtClean="0"/>
              <a:t>أ</a:t>
            </a:r>
            <a:r>
              <a:rPr lang="ar-SA" sz="3400" b="1" dirty="0" smtClean="0"/>
              <a:t>جهز</a:t>
            </a:r>
            <a:r>
              <a:rPr lang="ar-KW" sz="3400" b="1" dirty="0" smtClean="0"/>
              <a:t>ة</a:t>
            </a:r>
            <a:r>
              <a:rPr lang="ar-SA" sz="3400" b="1" dirty="0" smtClean="0"/>
              <a:t> </a:t>
            </a:r>
            <a:r>
              <a:rPr lang="ar-SA" sz="3400" b="1" dirty="0"/>
              <a:t>التي تعمل </a:t>
            </a:r>
            <a:r>
              <a:rPr lang="ar-SA" sz="3400" b="1" dirty="0" smtClean="0"/>
              <a:t>بالبطاري</a:t>
            </a:r>
            <a:r>
              <a:rPr lang="ar-KW" sz="3400" b="1" dirty="0" smtClean="0"/>
              <a:t>ة</a:t>
            </a:r>
            <a:r>
              <a:rPr lang="ar-SA" sz="3400" b="1" dirty="0" smtClean="0"/>
              <a:t> </a:t>
            </a:r>
            <a:r>
              <a:rPr lang="ar-KW" sz="3400" b="1" dirty="0"/>
              <a:t>والثاني الذي يلبس </a:t>
            </a:r>
            <a:r>
              <a:rPr lang="ar-SA" sz="3400" b="1" dirty="0"/>
              <a:t>المصور </a:t>
            </a:r>
            <a:r>
              <a:rPr lang="ar-KW" sz="3400" b="1" dirty="0"/>
              <a:t>يقف </a:t>
            </a:r>
            <a:r>
              <a:rPr lang="ar-SA" sz="3400" b="1" dirty="0"/>
              <a:t>على الرقم الموجود في </a:t>
            </a:r>
            <a:r>
              <a:rPr lang="ar-SA" sz="3400" b="1" dirty="0" smtClean="0"/>
              <a:t>القطع</a:t>
            </a:r>
            <a:r>
              <a:rPr lang="ar-KW" sz="3400" b="1" dirty="0" smtClean="0"/>
              <a:t>ة</a:t>
            </a:r>
            <a:r>
              <a:rPr lang="ar-SA" sz="3400" b="1" dirty="0" smtClean="0"/>
              <a:t> المرقم</a:t>
            </a:r>
            <a:r>
              <a:rPr lang="ar-KW" sz="3400" b="1" dirty="0" smtClean="0"/>
              <a:t>ة</a:t>
            </a:r>
            <a:r>
              <a:rPr lang="ar-SA" sz="3400" b="1" dirty="0" smtClean="0"/>
              <a:t> </a:t>
            </a:r>
            <a:r>
              <a:rPr lang="ar-SA" sz="3400" b="1" dirty="0"/>
              <a:t>وهكذا. </a:t>
            </a:r>
          </a:p>
          <a:p>
            <a:r>
              <a:rPr lang="ar-SA" sz="3800" b="1" dirty="0">
                <a:solidFill>
                  <a:srgbClr val="C00000"/>
                </a:solidFill>
              </a:rPr>
              <a:t>نوع النشاط: </a:t>
            </a:r>
            <a:r>
              <a:rPr lang="ar-SA" sz="3800" b="1" dirty="0"/>
              <a:t>جماعي </a:t>
            </a:r>
          </a:p>
          <a:p>
            <a:r>
              <a:rPr lang="ar-SA" sz="3800" b="1" dirty="0">
                <a:solidFill>
                  <a:srgbClr val="C00000"/>
                </a:solidFill>
              </a:rPr>
              <a:t>المهارات المكتسبه </a:t>
            </a:r>
            <a:r>
              <a:rPr lang="ar-SA" sz="3800" b="1" dirty="0"/>
              <a:t>: </a:t>
            </a:r>
            <a:r>
              <a:rPr lang="ar-SA" sz="3800" b="1" dirty="0" smtClean="0"/>
              <a:t>الملاحظ</a:t>
            </a:r>
            <a:r>
              <a:rPr lang="ar-KW" sz="3800" b="1" dirty="0" smtClean="0"/>
              <a:t>ة</a:t>
            </a:r>
            <a:r>
              <a:rPr lang="ar-SA" sz="3800" b="1" dirty="0" smtClean="0"/>
              <a:t> </a:t>
            </a:r>
            <a:r>
              <a:rPr lang="ar-SA" sz="3800" b="1" dirty="0"/>
              <a:t>ـ التواصل </a:t>
            </a:r>
          </a:p>
          <a:p>
            <a:r>
              <a:rPr lang="ar-SA" sz="3800" b="1" dirty="0">
                <a:solidFill>
                  <a:srgbClr val="C00000"/>
                </a:solidFill>
              </a:rPr>
              <a:t>المواد المستخدمه </a:t>
            </a:r>
            <a:r>
              <a:rPr lang="ar-SA" sz="3800" b="1" dirty="0"/>
              <a:t>: مصورات ـ </a:t>
            </a:r>
            <a:r>
              <a:rPr lang="ar-SA" sz="3800" b="1" dirty="0" smtClean="0"/>
              <a:t>قطع</a:t>
            </a:r>
            <a:r>
              <a:rPr lang="ar-KW" sz="3800" b="1" dirty="0" smtClean="0"/>
              <a:t>ة</a:t>
            </a:r>
            <a:r>
              <a:rPr lang="ar-SA" sz="3800" b="1" dirty="0" smtClean="0"/>
              <a:t> مرقم</a:t>
            </a:r>
            <a:r>
              <a:rPr lang="ar-KW" sz="3800" b="1" dirty="0" smtClean="0"/>
              <a:t>ة</a:t>
            </a:r>
            <a:r>
              <a:rPr lang="ar-SA" sz="3800" b="1" dirty="0" smtClean="0"/>
              <a:t>  </a:t>
            </a:r>
            <a:endParaRPr lang="en-US" sz="3800" b="1" dirty="0"/>
          </a:p>
        </p:txBody>
      </p:sp>
    </p:spTree>
    <p:extLst>
      <p:ext uri="{BB962C8B-B14F-4D97-AF65-F5344CB8AC3E}">
        <p14:creationId xmlns:p14="http://schemas.microsoft.com/office/powerpoint/2010/main" val="2480714080"/>
      </p:ext>
    </p:extLst>
  </p:cSld>
  <p:clrMapOvr>
    <a:masterClrMapping/>
  </p:clrMapOvr>
  <p:transition>
    <p:wedge/>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1056</TotalTime>
  <Words>1763</Words>
  <Application>Microsoft Office PowerPoint</Application>
  <PresentationFormat>On-screen Show (4:3)</PresentationFormat>
  <Paragraphs>210</Paragraphs>
  <Slides>43</Slides>
  <Notes>0</Notes>
  <HiddenSlides>0</HiddenSlides>
  <MMClips>2</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سمة Office</vt:lpstr>
      <vt:lpstr>PowerPoint Presentation</vt:lpstr>
      <vt:lpstr>الكفاية العامة (3): ربط الأفكار العلمية والمحاولات بالعمليات التكنولوجية والمنتجات من أجل حماية ورفع وتعزيز واستدامة البيئة الطبيعية والمجتمعية.</vt:lpstr>
      <vt:lpstr>PowerPoint Presentation</vt:lpstr>
      <vt:lpstr>PowerPoint Presentation</vt:lpstr>
      <vt:lpstr>PowerPoint Presentation</vt:lpstr>
      <vt:lpstr>نشاط تحفيزي مقترح</vt:lpstr>
      <vt:lpstr>نشاط تحفيزي بديل رقم (1)</vt:lpstr>
      <vt:lpstr>نشاط تحفيزي بديل رقم (2)</vt:lpstr>
      <vt:lpstr>نشاط تحفيزي بديل رقم (3)</vt:lpstr>
      <vt:lpstr>PowerPoint Presentation</vt:lpstr>
      <vt:lpstr>نشاط ( 1 ) صمم لوحة للتعامل الآمن مع المغناطيس</vt:lpstr>
      <vt:lpstr>PowerPoint Presentation</vt:lpstr>
      <vt:lpstr>PowerPoint Presentation</vt:lpstr>
      <vt:lpstr>نشاط ( 2 ) نشيد حول الاحتياطات عند استخدام المغناطيس</vt:lpstr>
      <vt:lpstr>PowerPoint Presentation</vt:lpstr>
      <vt:lpstr>PowerPoint Presentation</vt:lpstr>
      <vt:lpstr>PowerPoint Presentation</vt:lpstr>
      <vt:lpstr>PowerPoint Presentation</vt:lpstr>
      <vt:lpstr>البطاريات</vt:lpstr>
      <vt:lpstr>صورة لمخترع البطارية</vt:lpstr>
      <vt:lpstr> تلوث البطاريات :</vt:lpstr>
      <vt:lpstr> الأمراض الناجمة من رمي البطاريات </vt:lpstr>
      <vt:lpstr>طرق لمنع تلوث البطاريات</vt:lpstr>
      <vt:lpstr>PowerPoint Presentation</vt:lpstr>
      <vt:lpstr>الكفاية العامة (3):  ربط الأفكار العلمية والمحاولات بالعمليات التكنولوجية والمنتجات ، من أجل حماية ورفع وتعزيز واستدامة البيئة الطبيعية والمجتمعية.</vt:lpstr>
      <vt:lpstr>PowerPoint Presentation</vt:lpstr>
      <vt:lpstr>معيار المنهج (3-4):  يعبر بطرق اتصالية مختلفة عن تكوين القيم المرتبطة بالمغناطيس والبطارية وتكنولوجيا النقل حولنا باستخدام المعرفة والمهارات المكتسبة من خلال تعلم مواد اللغة العربية، والرياضيات والفن.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صل كلمة Fast Seat belt بالصورة المناسبة </vt:lpstr>
      <vt:lpstr>استراتيجية البطاقات المروحية  يتم تصميم بطاقات تحتوي على صور إجراءت الأمن وأخرى سلوك خاطئ وفي سؤال ما رأيك في السلوك ؟ يقسم المتعلمون إلى مجموعات يحمل البطاقات المتعلم الأول ويسحب المتعلم الثاني بطاقة يقرأ السؤال فيجيب المتعلم الثالث والرابع  </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الكفاية العامة (2): البحث عن الظواهر والطرق والتغيير في الكائنات الحية والأشياء غير الحية باستخدام الأدوات المناسبة والنماذج والمحاكاة والعروض.</dc:title>
  <dc:creator>Safar</dc:creator>
  <cp:lastModifiedBy>lenovo</cp:lastModifiedBy>
  <cp:revision>106</cp:revision>
  <dcterms:created xsi:type="dcterms:W3CDTF">2017-01-10T13:56:50Z</dcterms:created>
  <dcterms:modified xsi:type="dcterms:W3CDTF">2017-02-18T21:58:26Z</dcterms:modified>
</cp:coreProperties>
</file>