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49"/>
  </p:notesMasterIdLst>
  <p:sldIdLst>
    <p:sldId id="581" r:id="rId3"/>
    <p:sldId id="521" r:id="rId4"/>
    <p:sldId id="522" r:id="rId5"/>
    <p:sldId id="523" r:id="rId6"/>
    <p:sldId id="524" r:id="rId7"/>
    <p:sldId id="525" r:id="rId8"/>
    <p:sldId id="505" r:id="rId9"/>
    <p:sldId id="491" r:id="rId10"/>
    <p:sldId id="507" r:id="rId11"/>
    <p:sldId id="470" r:id="rId12"/>
    <p:sldId id="528" r:id="rId13"/>
    <p:sldId id="529" r:id="rId14"/>
    <p:sldId id="526" r:id="rId15"/>
    <p:sldId id="484" r:id="rId16"/>
    <p:sldId id="530" r:id="rId17"/>
    <p:sldId id="531" r:id="rId18"/>
    <p:sldId id="565" r:id="rId19"/>
    <p:sldId id="532" r:id="rId20"/>
    <p:sldId id="548" r:id="rId21"/>
    <p:sldId id="487" r:id="rId22"/>
    <p:sldId id="488" r:id="rId23"/>
    <p:sldId id="489" r:id="rId24"/>
    <p:sldId id="514" r:id="rId25"/>
    <p:sldId id="545" r:id="rId26"/>
    <p:sldId id="536" r:id="rId27"/>
    <p:sldId id="515" r:id="rId28"/>
    <p:sldId id="495" r:id="rId29"/>
    <p:sldId id="553" r:id="rId30"/>
    <p:sldId id="555" r:id="rId31"/>
    <p:sldId id="517" r:id="rId32"/>
    <p:sldId id="497" r:id="rId33"/>
    <p:sldId id="560" r:id="rId34"/>
    <p:sldId id="567" r:id="rId35"/>
    <p:sldId id="498" r:id="rId36"/>
    <p:sldId id="561" r:id="rId37"/>
    <p:sldId id="569" r:id="rId38"/>
    <p:sldId id="577" r:id="rId39"/>
    <p:sldId id="578" r:id="rId40"/>
    <p:sldId id="579" r:id="rId41"/>
    <p:sldId id="499" r:id="rId42"/>
    <p:sldId id="500" r:id="rId43"/>
    <p:sldId id="571" r:id="rId44"/>
    <p:sldId id="556" r:id="rId45"/>
    <p:sldId id="559" r:id="rId46"/>
    <p:sldId id="563" r:id="rId47"/>
    <p:sldId id="576" r:id="rId48"/>
  </p:sldIdLst>
  <p:sldSz cx="12192000" cy="6858000"/>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39"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KW"/>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F8B16A1-FDB4-4A02-ACC7-C07A68BE67EE}" type="datetimeFigureOut">
              <a:rPr lang="ar-KW" smtClean="0"/>
              <a:pPr/>
              <a:t>08/05/1438</a:t>
            </a:fld>
            <a:endParaRPr lang="ar-KW"/>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KW"/>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KW"/>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B3FDA3-D3A4-48DB-B72E-FAC8612BF4DA}" type="slidenum">
              <a:rPr lang="ar-KW" smtClean="0"/>
              <a:pPr/>
              <a:t>‹#›</a:t>
            </a:fld>
            <a:endParaRPr lang="ar-KW"/>
          </a:p>
        </p:txBody>
      </p:sp>
    </p:spTree>
    <p:extLst>
      <p:ext uri="{BB962C8B-B14F-4D97-AF65-F5344CB8AC3E}">
        <p14:creationId xmlns:p14="http://schemas.microsoft.com/office/powerpoint/2010/main" val="6821282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KW" dirty="0"/>
          </a:p>
        </p:txBody>
      </p:sp>
      <p:sp>
        <p:nvSpPr>
          <p:cNvPr id="4" name="Slide Number Placeholder 3"/>
          <p:cNvSpPr>
            <a:spLocks noGrp="1"/>
          </p:cNvSpPr>
          <p:nvPr>
            <p:ph type="sldNum" sz="quarter" idx="10"/>
          </p:nvPr>
        </p:nvSpPr>
        <p:spPr/>
        <p:txBody>
          <a:bodyPr/>
          <a:lstStyle/>
          <a:p>
            <a:fld id="{FC80727E-0CA1-4371-B278-5367EC48BC23}" type="slidenum">
              <a:rPr lang="ar-KW" smtClean="0"/>
              <a:pPr/>
              <a:t>3</a:t>
            </a:fld>
            <a:endParaRPr lang="ar-KW" dirty="0"/>
          </a:p>
        </p:txBody>
      </p:sp>
    </p:spTree>
    <p:extLst>
      <p:ext uri="{BB962C8B-B14F-4D97-AF65-F5344CB8AC3E}">
        <p14:creationId xmlns:p14="http://schemas.microsoft.com/office/powerpoint/2010/main" val="4210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KW"/>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KW"/>
          </a:p>
        </p:txBody>
      </p:sp>
      <p:sp>
        <p:nvSpPr>
          <p:cNvPr id="4" name="عنصر نائب للتاريخ 3"/>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52356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55165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KW"/>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108704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Freeform 82"/>
          <p:cNvSpPr>
            <a:spLocks/>
          </p:cNvSpPr>
          <p:nvPr/>
        </p:nvSpPr>
        <p:spPr bwMode="ltGray">
          <a:xfrm>
            <a:off x="-21167" y="1316038"/>
            <a:ext cx="1955800" cy="5065712"/>
          </a:xfrm>
          <a:custGeom>
            <a:avLst/>
            <a:gdLst/>
            <a:ahLst/>
            <a:cxnLst>
              <a:cxn ang="0">
                <a:pos x="2" y="0"/>
              </a:cxn>
              <a:cxn ang="0">
                <a:pos x="924" y="791"/>
              </a:cxn>
              <a:cxn ang="0">
                <a:pos x="0" y="3191"/>
              </a:cxn>
              <a:cxn ang="0">
                <a:pos x="2" y="0"/>
              </a:cxn>
            </a:cxnLst>
            <a:rect l="0" t="0" r="r" b="b"/>
            <a:pathLst>
              <a:path w="924" h="3191">
                <a:moveTo>
                  <a:pt x="2" y="0"/>
                </a:moveTo>
                <a:lnTo>
                  <a:pt x="924" y="791"/>
                </a:lnTo>
                <a:lnTo>
                  <a:pt x="0" y="3191"/>
                </a:lnTo>
                <a:lnTo>
                  <a:pt x="2" y="0"/>
                </a:lnTo>
                <a:close/>
              </a:path>
            </a:pathLst>
          </a:custGeom>
          <a:gradFill rotWithShape="1">
            <a:gsLst>
              <a:gs pos="0">
                <a:schemeClr val="accent2"/>
              </a:gs>
              <a:gs pos="100000">
                <a:schemeClr val="accent2">
                  <a:gamma/>
                  <a:shade val="46275"/>
                  <a:invGamma/>
                </a:schemeClr>
              </a:gs>
            </a:gsLst>
            <a:lin ang="0" scaled="1"/>
          </a:gradFill>
          <a:ln w="9525">
            <a:noFill/>
            <a:round/>
            <a:headEnd/>
            <a:tailEnd/>
          </a:ln>
          <a:effectLst/>
        </p:spPr>
        <p:txBody>
          <a:bodyPr/>
          <a:lstStyle/>
          <a:p>
            <a:pPr algn="l" rtl="0" fontAlgn="base">
              <a:spcBef>
                <a:spcPct val="0"/>
              </a:spcBef>
              <a:spcAft>
                <a:spcPct val="0"/>
              </a:spcAft>
              <a:defRPr/>
            </a:pPr>
            <a:endParaRPr lang="en-US" sz="1800" dirty="0">
              <a:solidFill>
                <a:prstClr val="black"/>
              </a:solidFill>
            </a:endParaRPr>
          </a:p>
        </p:txBody>
      </p:sp>
      <p:sp>
        <p:nvSpPr>
          <p:cNvPr id="5" name="Freeform 83"/>
          <p:cNvSpPr>
            <a:spLocks/>
          </p:cNvSpPr>
          <p:nvPr/>
        </p:nvSpPr>
        <p:spPr bwMode="ltGray">
          <a:xfrm>
            <a:off x="9986434" y="573089"/>
            <a:ext cx="2222500" cy="5519737"/>
          </a:xfrm>
          <a:custGeom>
            <a:avLst/>
            <a:gdLst/>
            <a:ahLst/>
            <a:cxnLst>
              <a:cxn ang="0">
                <a:pos x="1050" y="0"/>
              </a:cxn>
              <a:cxn ang="0">
                <a:pos x="0" y="983"/>
              </a:cxn>
              <a:cxn ang="0">
                <a:pos x="1043" y="3477"/>
              </a:cxn>
              <a:cxn ang="0">
                <a:pos x="1050" y="0"/>
              </a:cxn>
            </a:cxnLst>
            <a:rect l="0" t="0" r="r" b="b"/>
            <a:pathLst>
              <a:path w="1050" h="3477">
                <a:moveTo>
                  <a:pt x="1050" y="0"/>
                </a:moveTo>
                <a:lnTo>
                  <a:pt x="0" y="983"/>
                </a:lnTo>
                <a:lnTo>
                  <a:pt x="1043" y="3477"/>
                </a:lnTo>
                <a:lnTo>
                  <a:pt x="1050" y="0"/>
                </a:lnTo>
                <a:close/>
              </a:path>
            </a:pathLst>
          </a:custGeom>
          <a:gradFill rotWithShape="1">
            <a:gsLst>
              <a:gs pos="0">
                <a:schemeClr val="accent2">
                  <a:gamma/>
                  <a:shade val="46275"/>
                  <a:invGamma/>
                </a:schemeClr>
              </a:gs>
              <a:gs pos="100000">
                <a:schemeClr val="accent2"/>
              </a:gs>
            </a:gsLst>
            <a:lin ang="0" scaled="1"/>
          </a:gradFill>
          <a:ln w="9525">
            <a:noFill/>
            <a:round/>
            <a:headEnd/>
            <a:tailEnd/>
          </a:ln>
          <a:effectLst/>
        </p:spPr>
        <p:txBody>
          <a:bodyPr/>
          <a:lstStyle/>
          <a:p>
            <a:pPr algn="l" rtl="0" fontAlgn="base">
              <a:spcBef>
                <a:spcPct val="0"/>
              </a:spcBef>
              <a:spcAft>
                <a:spcPct val="0"/>
              </a:spcAft>
              <a:defRPr/>
            </a:pPr>
            <a:endParaRPr lang="en-US" sz="1800" dirty="0">
              <a:solidFill>
                <a:prstClr val="black"/>
              </a:solidFill>
            </a:endParaRPr>
          </a:p>
        </p:txBody>
      </p:sp>
      <p:sp>
        <p:nvSpPr>
          <p:cNvPr id="6" name="Freeform 80"/>
          <p:cNvSpPr>
            <a:spLocks/>
          </p:cNvSpPr>
          <p:nvPr/>
        </p:nvSpPr>
        <p:spPr bwMode="ltGray">
          <a:xfrm>
            <a:off x="177801" y="3671888"/>
            <a:ext cx="11967633" cy="3192462"/>
          </a:xfrm>
          <a:custGeom>
            <a:avLst/>
            <a:gdLst/>
            <a:ahLst/>
            <a:cxnLst>
              <a:cxn ang="0">
                <a:pos x="761" y="0"/>
              </a:cxn>
              <a:cxn ang="0">
                <a:pos x="4923" y="307"/>
              </a:cxn>
              <a:cxn ang="0">
                <a:pos x="5654" y="2011"/>
              </a:cxn>
              <a:cxn ang="0">
                <a:pos x="0" y="2006"/>
              </a:cxn>
            </a:cxnLst>
            <a:rect l="0" t="0" r="r" b="b"/>
            <a:pathLst>
              <a:path w="5654" h="2011">
                <a:moveTo>
                  <a:pt x="761" y="0"/>
                </a:moveTo>
                <a:lnTo>
                  <a:pt x="4923" y="307"/>
                </a:lnTo>
                <a:lnTo>
                  <a:pt x="5654" y="2011"/>
                </a:lnTo>
                <a:lnTo>
                  <a:pt x="0" y="2006"/>
                </a:lnTo>
              </a:path>
            </a:pathLst>
          </a:custGeom>
          <a:gradFill rotWithShape="1">
            <a:gsLst>
              <a:gs pos="0">
                <a:schemeClr val="accent1">
                  <a:gamma/>
                  <a:shade val="46275"/>
                  <a:invGamma/>
                </a:schemeClr>
              </a:gs>
              <a:gs pos="100000">
                <a:schemeClr val="accent1"/>
              </a:gs>
            </a:gsLst>
            <a:lin ang="5400000" scaled="1"/>
          </a:gradFill>
          <a:ln w="9525">
            <a:noFill/>
            <a:round/>
            <a:headEnd/>
            <a:tailEnd/>
          </a:ln>
          <a:effectLst/>
        </p:spPr>
        <p:txBody>
          <a:bodyPr/>
          <a:lstStyle/>
          <a:p>
            <a:pPr algn="l" rtl="0" fontAlgn="base">
              <a:spcBef>
                <a:spcPct val="0"/>
              </a:spcBef>
              <a:spcAft>
                <a:spcPct val="0"/>
              </a:spcAft>
              <a:defRPr/>
            </a:pPr>
            <a:endParaRPr lang="en-US" sz="1800" dirty="0">
              <a:solidFill>
                <a:prstClr val="black"/>
              </a:solidFill>
            </a:endParaRPr>
          </a:p>
        </p:txBody>
      </p:sp>
      <p:sp>
        <p:nvSpPr>
          <p:cNvPr id="7" name="Freeform 81"/>
          <p:cNvSpPr>
            <a:spLocks/>
          </p:cNvSpPr>
          <p:nvPr/>
        </p:nvSpPr>
        <p:spPr bwMode="ltGray">
          <a:xfrm>
            <a:off x="0" y="0"/>
            <a:ext cx="12192000" cy="2344738"/>
          </a:xfrm>
          <a:custGeom>
            <a:avLst/>
            <a:gdLst/>
            <a:ahLst/>
            <a:cxnLst>
              <a:cxn ang="0">
                <a:pos x="0" y="0"/>
              </a:cxn>
              <a:cxn ang="0">
                <a:pos x="0" y="476"/>
              </a:cxn>
              <a:cxn ang="0">
                <a:pos x="1068" y="1475"/>
              </a:cxn>
              <a:cxn ang="0">
                <a:pos x="4593" y="1206"/>
              </a:cxn>
              <a:cxn ang="0">
                <a:pos x="5760" y="0"/>
              </a:cxn>
              <a:cxn ang="0">
                <a:pos x="0" y="0"/>
              </a:cxn>
            </a:cxnLst>
            <a:rect l="0" t="0" r="r" b="b"/>
            <a:pathLst>
              <a:path w="5760" h="1475">
                <a:moveTo>
                  <a:pt x="0" y="0"/>
                </a:moveTo>
                <a:lnTo>
                  <a:pt x="0" y="476"/>
                </a:lnTo>
                <a:lnTo>
                  <a:pt x="1068" y="1475"/>
                </a:lnTo>
                <a:lnTo>
                  <a:pt x="4593" y="1206"/>
                </a:lnTo>
                <a:lnTo>
                  <a:pt x="5760" y="0"/>
                </a:lnTo>
                <a:lnTo>
                  <a:pt x="0" y="0"/>
                </a:lnTo>
                <a:close/>
              </a:path>
            </a:pathLst>
          </a:custGeom>
          <a:gradFill rotWithShape="1">
            <a:gsLst>
              <a:gs pos="0">
                <a:schemeClr val="bg1"/>
              </a:gs>
              <a:gs pos="100000">
                <a:schemeClr val="bg1">
                  <a:gamma/>
                  <a:tint val="90980"/>
                  <a:invGamma/>
                </a:schemeClr>
              </a:gs>
            </a:gsLst>
            <a:lin ang="5400000" scaled="1"/>
          </a:gradFill>
          <a:ln w="9525">
            <a:noFill/>
            <a:round/>
            <a:headEnd/>
            <a:tailEnd/>
          </a:ln>
          <a:effectLst/>
        </p:spPr>
        <p:txBody>
          <a:bodyPr/>
          <a:lstStyle/>
          <a:p>
            <a:pPr algn="l" rtl="0" fontAlgn="base">
              <a:spcBef>
                <a:spcPct val="0"/>
              </a:spcBef>
              <a:spcAft>
                <a:spcPct val="0"/>
              </a:spcAft>
              <a:defRPr/>
            </a:pPr>
            <a:endParaRPr lang="en-US" sz="1800" dirty="0">
              <a:solidFill>
                <a:prstClr val="black"/>
              </a:solidFill>
            </a:endParaRPr>
          </a:p>
        </p:txBody>
      </p:sp>
      <p:sp>
        <p:nvSpPr>
          <p:cNvPr id="8" name="Text Box 79"/>
          <p:cNvSpPr txBox="1">
            <a:spLocks noChangeArrowheads="1"/>
          </p:cNvSpPr>
          <p:nvPr/>
        </p:nvSpPr>
        <p:spPr bwMode="black">
          <a:xfrm>
            <a:off x="203200" y="304801"/>
            <a:ext cx="2540000" cy="461665"/>
          </a:xfrm>
          <a:prstGeom prst="rect">
            <a:avLst/>
          </a:prstGeom>
          <a:noFill/>
          <a:ln w="9525" algn="ctr">
            <a:noFill/>
            <a:miter lim="800000"/>
            <a:headEnd/>
            <a:tailEnd/>
          </a:ln>
          <a:effectLst/>
        </p:spPr>
        <p:txBody>
          <a:bodyPr>
            <a:spAutoFit/>
          </a:bodyPr>
          <a:lstStyle/>
          <a:p>
            <a:pPr algn="ctr" rtl="0" fontAlgn="base">
              <a:spcBef>
                <a:spcPct val="50000"/>
              </a:spcBef>
              <a:spcAft>
                <a:spcPct val="0"/>
              </a:spcAft>
              <a:defRPr/>
            </a:pPr>
            <a:r>
              <a:rPr lang="en-US" sz="2400" b="1" dirty="0">
                <a:solidFill>
                  <a:prstClr val="black"/>
                </a:solidFill>
              </a:rPr>
              <a:t>Company Logo</a:t>
            </a:r>
          </a:p>
        </p:txBody>
      </p:sp>
      <p:sp>
        <p:nvSpPr>
          <p:cNvPr id="52226" name="Rectangle 2"/>
          <p:cNvSpPr>
            <a:spLocks noGrp="1" noChangeArrowheads="1"/>
          </p:cNvSpPr>
          <p:nvPr>
            <p:ph type="ctrTitle"/>
          </p:nvPr>
        </p:nvSpPr>
        <p:spPr>
          <a:xfrm>
            <a:off x="812800" y="2667000"/>
            <a:ext cx="10566400" cy="838200"/>
          </a:xfrm>
        </p:spPr>
        <p:txBody>
          <a:bodyPr/>
          <a:lstStyle>
            <a:lvl1pPr>
              <a:defRPr sz="4400">
                <a:effectLst>
                  <a:outerShdw blurRad="38100" dist="38100" dir="2700000" algn="tl">
                    <a:srgbClr val="000000"/>
                  </a:outerShdw>
                </a:effectLst>
              </a:defRPr>
            </a:lvl1pPr>
          </a:lstStyle>
          <a:p>
            <a:r>
              <a:rPr lang="ar-SA" smtClean="0"/>
              <a:t>انقر لتحرير نمط العنوان الرئيسي</a:t>
            </a:r>
            <a:endParaRPr lang="en-US"/>
          </a:p>
        </p:txBody>
      </p:sp>
      <p:sp>
        <p:nvSpPr>
          <p:cNvPr id="52227" name="Rectangle 3"/>
          <p:cNvSpPr>
            <a:spLocks noGrp="1" noChangeArrowheads="1"/>
          </p:cNvSpPr>
          <p:nvPr>
            <p:ph type="subTitle" idx="1"/>
          </p:nvPr>
        </p:nvSpPr>
        <p:spPr bwMode="white">
          <a:xfrm>
            <a:off x="2032000" y="4724400"/>
            <a:ext cx="8432800" cy="533400"/>
          </a:xfrm>
        </p:spPr>
        <p:txBody>
          <a:bodyPr/>
          <a:lstStyle>
            <a:lvl1pPr marL="0" indent="0" algn="ctr">
              <a:buFont typeface="Wingdings" pitchFamily="2" charset="2"/>
              <a:buNone/>
              <a:defRPr sz="2400">
                <a:solidFill>
                  <a:srgbClr val="FEFEFE"/>
                </a:solidFill>
              </a:defRPr>
            </a:lvl1pPr>
          </a:lstStyle>
          <a:p>
            <a:r>
              <a:rPr lang="ar-SA" smtClean="0"/>
              <a:t>انقر لتحرير نمط العنوان الثانوي الرئيسي</a:t>
            </a:r>
            <a:endParaRPr lang="en-US"/>
          </a:p>
        </p:txBody>
      </p:sp>
      <p:sp>
        <p:nvSpPr>
          <p:cNvPr id="9" name="Rectangle 4"/>
          <p:cNvSpPr>
            <a:spLocks noGrp="1" noChangeArrowheads="1"/>
          </p:cNvSpPr>
          <p:nvPr>
            <p:ph type="dt" sz="half" idx="10"/>
          </p:nvPr>
        </p:nvSpPr>
        <p:spPr>
          <a:xfrm>
            <a:off x="609600" y="6537326"/>
            <a:ext cx="2844800" cy="244475"/>
          </a:xfrm>
        </p:spPr>
        <p:txBody>
          <a:bodyPr/>
          <a:lstStyle>
            <a:lvl1pPr>
              <a:defRPr sz="1400"/>
            </a:lvl1pPr>
          </a:lstStyle>
          <a:p>
            <a:pPr>
              <a:defRPr/>
            </a:pPr>
            <a:endParaRPr lang="en-US" dirty="0">
              <a:solidFill>
                <a:prstClr val="black"/>
              </a:solidFill>
            </a:endParaRPr>
          </a:p>
        </p:txBody>
      </p:sp>
      <p:sp>
        <p:nvSpPr>
          <p:cNvPr id="10" name="Rectangle 5"/>
          <p:cNvSpPr>
            <a:spLocks noGrp="1" noChangeArrowheads="1"/>
          </p:cNvSpPr>
          <p:nvPr>
            <p:ph type="ftr" sz="quarter" idx="11"/>
          </p:nvPr>
        </p:nvSpPr>
        <p:spPr>
          <a:xfrm>
            <a:off x="4165600" y="6537326"/>
            <a:ext cx="3860800" cy="244475"/>
          </a:xfrm>
        </p:spPr>
        <p:txBody>
          <a:bodyPr/>
          <a:lstStyle>
            <a:lvl1pPr>
              <a:defRPr/>
            </a:lvl1pPr>
          </a:lstStyle>
          <a:p>
            <a:pPr>
              <a:defRPr/>
            </a:pPr>
            <a:endParaRPr lang="en-US" dirty="0">
              <a:solidFill>
                <a:prstClr val="black"/>
              </a:solidFill>
            </a:endParaRPr>
          </a:p>
        </p:txBody>
      </p:sp>
      <p:sp>
        <p:nvSpPr>
          <p:cNvPr id="11" name="Rectangle 6"/>
          <p:cNvSpPr>
            <a:spLocks noGrp="1" noChangeArrowheads="1"/>
          </p:cNvSpPr>
          <p:nvPr>
            <p:ph type="sldNum" sz="quarter" idx="12"/>
          </p:nvPr>
        </p:nvSpPr>
        <p:spPr>
          <a:xfrm>
            <a:off x="8737600" y="6537326"/>
            <a:ext cx="2844800" cy="244475"/>
          </a:xfrm>
        </p:spPr>
        <p:txBody>
          <a:bodyPr/>
          <a:lstStyle>
            <a:lvl1pPr>
              <a:defRPr sz="1400"/>
            </a:lvl1pPr>
          </a:lstStyle>
          <a:p>
            <a:pPr>
              <a:defRPr/>
            </a:pPr>
            <a:fld id="{215272F0-1834-4C59-95D3-249808438CA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0622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A1E257-40F9-4DCC-B95C-EE13D30BE6FB}" type="slidenum">
              <a:rPr lang="en-US">
                <a:solidFill>
                  <a:prstClr val="black"/>
                </a:solidFill>
              </a:rPr>
              <a:pPr>
                <a:defRPr/>
              </a:pPr>
              <a:t>‹#›</a:t>
            </a:fld>
            <a:endParaRPr lang="en-US" dirty="0">
              <a:solidFill>
                <a:prstClr val="black"/>
              </a:solidFill>
            </a:endParaRPr>
          </a:p>
        </p:txBody>
      </p:sp>
      <p:sp>
        <p:nvSpPr>
          <p:cNvPr id="6"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152481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7E054-3AA4-4A18-89D5-E8EF92153B77}" type="slidenum">
              <a:rPr lang="en-US">
                <a:solidFill>
                  <a:prstClr val="black"/>
                </a:solidFill>
              </a:rPr>
              <a:pPr>
                <a:defRPr/>
              </a:pPr>
              <a:t>‹#›</a:t>
            </a:fld>
            <a:endParaRPr lang="en-US" dirty="0">
              <a:solidFill>
                <a:prstClr val="black"/>
              </a:solidFill>
            </a:endParaRPr>
          </a:p>
        </p:txBody>
      </p:sp>
      <p:sp>
        <p:nvSpPr>
          <p:cNvPr id="6"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74647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09600" y="14478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97600" y="14478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0413581-BDE4-40C6-89BB-512DD0836765}" type="slidenum">
              <a:rPr lang="en-US">
                <a:solidFill>
                  <a:prstClr val="black"/>
                </a:solidFill>
              </a:rPr>
              <a:pPr>
                <a:defRPr/>
              </a:pPr>
              <a:t>‹#›</a:t>
            </a:fld>
            <a:endParaRPr lang="en-US" dirty="0">
              <a:solidFill>
                <a:prstClr val="black"/>
              </a:solidFill>
            </a:endParaRPr>
          </a:p>
        </p:txBody>
      </p:sp>
      <p:sp>
        <p:nvSpPr>
          <p:cNvPr id="7"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103306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2DBC170A-2DD3-4FCA-8E97-A3CB60DC71E5}" type="slidenum">
              <a:rPr lang="en-US">
                <a:solidFill>
                  <a:prstClr val="black"/>
                </a:solidFill>
              </a:rPr>
              <a:pPr>
                <a:defRPr/>
              </a:pPr>
              <a:t>‹#›</a:t>
            </a:fld>
            <a:endParaRPr lang="en-US" dirty="0">
              <a:solidFill>
                <a:prstClr val="black"/>
              </a:solidFill>
            </a:endParaRPr>
          </a:p>
        </p:txBody>
      </p:sp>
      <p:sp>
        <p:nvSpPr>
          <p:cNvPr id="9"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34520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8B672AA-7D2A-46F6-8488-BE28C4B839D1}" type="slidenum">
              <a:rPr lang="en-US">
                <a:solidFill>
                  <a:prstClr val="black"/>
                </a:solidFill>
              </a:rPr>
              <a:pPr>
                <a:defRPr/>
              </a:pPr>
              <a:t>‹#›</a:t>
            </a:fld>
            <a:endParaRPr lang="en-US" dirty="0">
              <a:solidFill>
                <a:prstClr val="black"/>
              </a:solidFill>
            </a:endParaRPr>
          </a:p>
        </p:txBody>
      </p:sp>
      <p:sp>
        <p:nvSpPr>
          <p:cNvPr id="5"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602201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CDB1C3D2-1BA2-4141-9AD0-9C554354A04C}" type="slidenum">
              <a:rPr lang="en-US">
                <a:solidFill>
                  <a:prstClr val="black"/>
                </a:solidFill>
              </a:rPr>
              <a:pPr>
                <a:defRPr/>
              </a:pPr>
              <a:t>‹#›</a:t>
            </a:fld>
            <a:endParaRPr lang="en-US" dirty="0">
              <a:solidFill>
                <a:prstClr val="black"/>
              </a:solidFill>
            </a:endParaRPr>
          </a:p>
        </p:txBody>
      </p:sp>
      <p:sp>
        <p:nvSpPr>
          <p:cNvPr id="4"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390017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9B3E136-0FD7-4211-BF9F-B263C6658887}" type="slidenum">
              <a:rPr lang="en-US">
                <a:solidFill>
                  <a:prstClr val="black"/>
                </a:solidFill>
              </a:rPr>
              <a:pPr>
                <a:defRPr/>
              </a:pPr>
              <a:t>‹#›</a:t>
            </a:fld>
            <a:endParaRPr lang="en-US" dirty="0">
              <a:solidFill>
                <a:prstClr val="black"/>
              </a:solidFill>
            </a:endParaRPr>
          </a:p>
        </p:txBody>
      </p:sp>
      <p:sp>
        <p:nvSpPr>
          <p:cNvPr id="7"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199920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258016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dirty="0" smtClean="0"/>
              <a:t>انقر فوق الرمز لإضافة صورة</a:t>
            </a:r>
            <a:endParaRPr lang="en-US" noProof="0" dirty="0" smtClean="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BA00716-49CF-48D1-B35E-6DEBF42673E3}" type="slidenum">
              <a:rPr lang="en-US">
                <a:solidFill>
                  <a:prstClr val="black"/>
                </a:solidFill>
              </a:rPr>
              <a:pPr>
                <a:defRPr/>
              </a:pPr>
              <a:t>‹#›</a:t>
            </a:fld>
            <a:endParaRPr lang="en-US" dirty="0">
              <a:solidFill>
                <a:prstClr val="black"/>
              </a:solidFill>
            </a:endParaRPr>
          </a:p>
        </p:txBody>
      </p:sp>
      <p:sp>
        <p:nvSpPr>
          <p:cNvPr id="7"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528234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AC01F5-1197-40E9-BE93-DDEA31FBA18B}" type="slidenum">
              <a:rPr lang="en-US">
                <a:solidFill>
                  <a:prstClr val="black"/>
                </a:solidFill>
              </a:rPr>
              <a:pPr>
                <a:defRPr/>
              </a:pPr>
              <a:t>‹#›</a:t>
            </a:fld>
            <a:endParaRPr lang="en-US" dirty="0">
              <a:solidFill>
                <a:prstClr val="black"/>
              </a:solidFill>
            </a:endParaRPr>
          </a:p>
        </p:txBody>
      </p:sp>
      <p:sp>
        <p:nvSpPr>
          <p:cNvPr id="6"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1932261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152400"/>
            <a:ext cx="2743200" cy="6248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152400"/>
            <a:ext cx="8026400" cy="6248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5265E2-E7A2-4912-8F11-EBB094378DFA}" type="slidenum">
              <a:rPr lang="en-US">
                <a:solidFill>
                  <a:prstClr val="black"/>
                </a:solidFill>
              </a:rPr>
              <a:pPr>
                <a:defRPr/>
              </a:pPr>
              <a:t>‹#›</a:t>
            </a:fld>
            <a:endParaRPr lang="en-US" dirty="0">
              <a:solidFill>
                <a:prstClr val="black"/>
              </a:solidFill>
            </a:endParaRPr>
          </a:p>
        </p:txBody>
      </p:sp>
      <p:sp>
        <p:nvSpPr>
          <p:cNvPr id="6"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3439080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952501" y="152401"/>
            <a:ext cx="10325100" cy="600075"/>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609600" y="1447800"/>
            <a:ext cx="10972800" cy="4953000"/>
          </a:xfrm>
        </p:spPr>
        <p:txBody>
          <a:bodyPr/>
          <a:lstStyle/>
          <a:p>
            <a:pPr lvl="0"/>
            <a:r>
              <a:rPr lang="ar-SA" noProof="0" dirty="0" smtClean="0"/>
              <a:t>انقر فوق الرمز لإضافة جدول</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6C15DBC-ED06-47BB-80E3-43C18B496F29}" type="slidenum">
              <a:rPr lang="en-US">
                <a:solidFill>
                  <a:prstClr val="black"/>
                </a:solidFill>
              </a:rPr>
              <a:pPr>
                <a:defRPr/>
              </a:pPr>
              <a:t>‹#›</a:t>
            </a:fld>
            <a:endParaRPr lang="en-US" dirty="0">
              <a:solidFill>
                <a:prstClr val="black"/>
              </a:solidFill>
            </a:endParaRPr>
          </a:p>
        </p:txBody>
      </p:sp>
      <p:sp>
        <p:nvSpPr>
          <p:cNvPr id="6" name="Rectangle 64"/>
          <p:cNvSpPr>
            <a:spLocks noGrp="1" noChangeArrowheads="1"/>
          </p:cNvSpPr>
          <p:nvPr>
            <p:ph type="ftr" sz="quarter" idx="12"/>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393068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KW"/>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405746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5" name="عنصر نائب للتاريخ 4"/>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4650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KW"/>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7" name="عنصر نائب للتاريخ 6"/>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8" name="عنصر نائب للتذييل 7"/>
          <p:cNvSpPr>
            <a:spLocks noGrp="1"/>
          </p:cNvSpPr>
          <p:nvPr>
            <p:ph type="ftr" sz="quarter" idx="11"/>
          </p:nvPr>
        </p:nvSpPr>
        <p:spPr/>
        <p:txBody>
          <a:bodyPr/>
          <a:lstStyle/>
          <a:p>
            <a:endParaRPr lang="ar-KW"/>
          </a:p>
        </p:txBody>
      </p:sp>
      <p:sp>
        <p:nvSpPr>
          <p:cNvPr id="9" name="عنصر نائب لرقم الشريحة 8"/>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25981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تاريخ 2"/>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4" name="عنصر نائب للتذييل 3"/>
          <p:cNvSpPr>
            <a:spLocks noGrp="1"/>
          </p:cNvSpPr>
          <p:nvPr>
            <p:ph type="ftr" sz="quarter" idx="11"/>
          </p:nvPr>
        </p:nvSpPr>
        <p:spPr/>
        <p:txBody>
          <a:bodyPr/>
          <a:lstStyle/>
          <a:p>
            <a:endParaRPr lang="ar-KW"/>
          </a:p>
        </p:txBody>
      </p:sp>
      <p:sp>
        <p:nvSpPr>
          <p:cNvPr id="5" name="عنصر نائب لرقم الشريحة 4"/>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128537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3" name="عنصر نائب للتذييل 2"/>
          <p:cNvSpPr>
            <a:spLocks noGrp="1"/>
          </p:cNvSpPr>
          <p:nvPr>
            <p:ph type="ftr" sz="quarter" idx="11"/>
          </p:nvPr>
        </p:nvSpPr>
        <p:spPr/>
        <p:txBody>
          <a:bodyPr/>
          <a:lstStyle/>
          <a:p>
            <a:endParaRPr lang="ar-KW"/>
          </a:p>
        </p:txBody>
      </p:sp>
      <p:sp>
        <p:nvSpPr>
          <p:cNvPr id="4" name="عنصر نائب لرقم الشريحة 3"/>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424252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KW"/>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52292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KW"/>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98EA2BD-F6A8-4855-A337-27A1D8077C5D}" type="datetimeFigureOut">
              <a:rPr lang="ar-KW" smtClean="0"/>
              <a:pPr/>
              <a:t>08/05/1438</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75E0AA67-9F02-404A-9FA7-738F0FF4B27A}" type="slidenum">
              <a:rPr lang="ar-KW" smtClean="0"/>
              <a:pPr/>
              <a:t>‹#›</a:t>
            </a:fld>
            <a:endParaRPr lang="ar-KW"/>
          </a:p>
        </p:txBody>
      </p:sp>
    </p:spTree>
    <p:extLst>
      <p:ext uri="{BB962C8B-B14F-4D97-AF65-F5344CB8AC3E}">
        <p14:creationId xmlns:p14="http://schemas.microsoft.com/office/powerpoint/2010/main" val="29248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KW"/>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8EA2BD-F6A8-4855-A337-27A1D8077C5D}" type="datetimeFigureOut">
              <a:rPr lang="ar-KW" smtClean="0"/>
              <a:pPr/>
              <a:t>08/05/1438</a:t>
            </a:fld>
            <a:endParaRPr lang="ar-KW"/>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5E0AA67-9F02-404A-9FA7-738F0FF4B27A}" type="slidenum">
              <a:rPr lang="ar-KW" smtClean="0"/>
              <a:pPr/>
              <a:t>‹#›</a:t>
            </a:fld>
            <a:endParaRPr lang="ar-KW"/>
          </a:p>
        </p:txBody>
      </p:sp>
    </p:spTree>
    <p:extLst>
      <p:ext uri="{BB962C8B-B14F-4D97-AF65-F5344CB8AC3E}">
        <p14:creationId xmlns:p14="http://schemas.microsoft.com/office/powerpoint/2010/main" val="103180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92" name="Freeform 92"/>
          <p:cNvSpPr>
            <a:spLocks/>
          </p:cNvSpPr>
          <p:nvPr/>
        </p:nvSpPr>
        <p:spPr bwMode="hidden">
          <a:xfrm>
            <a:off x="-29633" y="841375"/>
            <a:ext cx="12221633" cy="6035675"/>
          </a:xfrm>
          <a:custGeom>
            <a:avLst/>
            <a:gdLst/>
            <a:ahLst/>
            <a:cxnLst>
              <a:cxn ang="0">
                <a:pos x="431" y="393"/>
              </a:cxn>
              <a:cxn ang="0">
                <a:pos x="5336" y="0"/>
              </a:cxn>
              <a:cxn ang="0">
                <a:pos x="5774" y="299"/>
              </a:cxn>
              <a:cxn ang="0">
                <a:pos x="5760" y="3786"/>
              </a:cxn>
              <a:cxn ang="0">
                <a:pos x="0" y="3802"/>
              </a:cxn>
              <a:cxn ang="0">
                <a:pos x="0" y="976"/>
              </a:cxn>
            </a:cxnLst>
            <a:rect l="0" t="0" r="r" b="b"/>
            <a:pathLst>
              <a:path w="5774" h="3802">
                <a:moveTo>
                  <a:pt x="431" y="393"/>
                </a:moveTo>
                <a:lnTo>
                  <a:pt x="5336" y="0"/>
                </a:lnTo>
                <a:lnTo>
                  <a:pt x="5774" y="299"/>
                </a:lnTo>
                <a:lnTo>
                  <a:pt x="5760" y="3786"/>
                </a:lnTo>
                <a:lnTo>
                  <a:pt x="0" y="3802"/>
                </a:lnTo>
                <a:lnTo>
                  <a:pt x="0" y="976"/>
                </a:lnTo>
              </a:path>
            </a:pathLst>
          </a:custGeom>
          <a:gradFill rotWithShape="1">
            <a:gsLst>
              <a:gs pos="0">
                <a:schemeClr val="bg1"/>
              </a:gs>
              <a:gs pos="100000">
                <a:schemeClr val="bg1">
                  <a:gamma/>
                  <a:shade val="46275"/>
                  <a:invGamma/>
                </a:schemeClr>
              </a:gs>
            </a:gsLst>
            <a:lin ang="5400000" scaled="1"/>
          </a:gradFill>
          <a:ln w="9525">
            <a:noFill/>
            <a:round/>
            <a:headEnd/>
            <a:tailEnd/>
          </a:ln>
          <a:effectLst/>
        </p:spPr>
        <p:txBody>
          <a:bodyPr/>
          <a:lstStyle/>
          <a:p>
            <a:pPr algn="l" rtl="0" fontAlgn="base">
              <a:spcBef>
                <a:spcPct val="0"/>
              </a:spcBef>
              <a:spcAft>
                <a:spcPct val="0"/>
              </a:spcAft>
              <a:defRPr/>
            </a:pPr>
            <a:endParaRPr lang="en-US" sz="1800" dirty="0">
              <a:solidFill>
                <a:prstClr val="black"/>
              </a:solidFill>
            </a:endParaRPr>
          </a:p>
        </p:txBody>
      </p:sp>
      <p:sp>
        <p:nvSpPr>
          <p:cNvPr id="51293" name="Freeform 93"/>
          <p:cNvSpPr>
            <a:spLocks/>
          </p:cNvSpPr>
          <p:nvPr/>
        </p:nvSpPr>
        <p:spPr bwMode="ltGray">
          <a:xfrm>
            <a:off x="1" y="1"/>
            <a:ext cx="12221633" cy="1268413"/>
          </a:xfrm>
          <a:custGeom>
            <a:avLst/>
            <a:gdLst/>
            <a:ahLst/>
            <a:cxnLst>
              <a:cxn ang="0">
                <a:pos x="0" y="0"/>
              </a:cxn>
              <a:cxn ang="0">
                <a:pos x="0" y="230"/>
              </a:cxn>
              <a:cxn ang="0">
                <a:pos x="408" y="799"/>
              </a:cxn>
              <a:cxn ang="0">
                <a:pos x="5307" y="353"/>
              </a:cxn>
              <a:cxn ang="0">
                <a:pos x="5774" y="0"/>
              </a:cxn>
              <a:cxn ang="0">
                <a:pos x="0" y="0"/>
              </a:cxn>
            </a:cxnLst>
            <a:rect l="0" t="0" r="r" b="b"/>
            <a:pathLst>
              <a:path w="5774" h="799">
                <a:moveTo>
                  <a:pt x="0" y="0"/>
                </a:moveTo>
                <a:lnTo>
                  <a:pt x="0" y="230"/>
                </a:lnTo>
                <a:lnTo>
                  <a:pt x="408" y="799"/>
                </a:lnTo>
                <a:lnTo>
                  <a:pt x="5307" y="353"/>
                </a:lnTo>
                <a:lnTo>
                  <a:pt x="5774" y="0"/>
                </a:lnTo>
                <a:lnTo>
                  <a:pt x="0" y="0"/>
                </a:lnTo>
                <a:close/>
              </a:path>
            </a:pathLst>
          </a:custGeom>
          <a:gradFill rotWithShape="1">
            <a:gsLst>
              <a:gs pos="0">
                <a:schemeClr val="accent1">
                  <a:gamma/>
                  <a:tint val="87843"/>
                  <a:invGamma/>
                </a:schemeClr>
              </a:gs>
              <a:gs pos="100000">
                <a:schemeClr val="accent1"/>
              </a:gs>
            </a:gsLst>
            <a:lin ang="0" scaled="1"/>
          </a:gradFill>
          <a:ln w="9525">
            <a:noFill/>
            <a:round/>
            <a:headEnd/>
            <a:tailEnd/>
          </a:ln>
          <a:effectLst/>
        </p:spPr>
        <p:txBody>
          <a:bodyPr/>
          <a:lstStyle/>
          <a:p>
            <a:pPr algn="l" rtl="0" fontAlgn="base">
              <a:spcBef>
                <a:spcPct val="0"/>
              </a:spcBef>
              <a:spcAft>
                <a:spcPct val="0"/>
              </a:spcAft>
              <a:defRPr/>
            </a:pPr>
            <a:endParaRPr lang="en-US" sz="1800" dirty="0">
              <a:solidFill>
                <a:prstClr val="black"/>
              </a:solidFill>
            </a:endParaRPr>
          </a:p>
        </p:txBody>
      </p:sp>
      <p:sp>
        <p:nvSpPr>
          <p:cNvPr id="1028" name="Rectangle 3"/>
          <p:cNvSpPr>
            <a:spLocks noGrp="1" noChangeArrowheads="1"/>
          </p:cNvSpPr>
          <p:nvPr>
            <p:ph type="body" idx="1"/>
          </p:nvPr>
        </p:nvSpPr>
        <p:spPr bwMode="auto">
          <a:xfrm>
            <a:off x="609600" y="1447800"/>
            <a:ext cx="10972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51204" name="Rectangle 4"/>
          <p:cNvSpPr>
            <a:spLocks noGrp="1" noChangeArrowheads="1"/>
          </p:cNvSpPr>
          <p:nvPr>
            <p:ph type="dt" sz="half" idx="2"/>
          </p:nvPr>
        </p:nvSpPr>
        <p:spPr bwMode="auto">
          <a:xfrm>
            <a:off x="609600" y="65754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lgn="l" rtl="0" fontAlgn="base">
              <a:spcBef>
                <a:spcPct val="0"/>
              </a:spcBef>
              <a:spcAft>
                <a:spcPct val="0"/>
              </a:spcAft>
              <a:defRPr/>
            </a:pPr>
            <a:endParaRPr lang="en-US" dirty="0">
              <a:solidFill>
                <a:prstClr val="black"/>
              </a:solidFill>
            </a:endParaRPr>
          </a:p>
        </p:txBody>
      </p:sp>
      <p:sp>
        <p:nvSpPr>
          <p:cNvPr id="51206" name="Rectangle 6"/>
          <p:cNvSpPr>
            <a:spLocks noGrp="1" noChangeArrowheads="1"/>
          </p:cNvSpPr>
          <p:nvPr>
            <p:ph type="sldNum" sz="quarter" idx="4"/>
          </p:nvPr>
        </p:nvSpPr>
        <p:spPr bwMode="auto">
          <a:xfrm>
            <a:off x="8737600" y="65754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rtl="0" fontAlgn="base">
              <a:spcBef>
                <a:spcPct val="0"/>
              </a:spcBef>
              <a:spcAft>
                <a:spcPct val="0"/>
              </a:spcAft>
              <a:defRPr/>
            </a:pPr>
            <a:fld id="{4372176A-E51A-4F27-84CE-AD9687974FE2}" type="slidenum">
              <a:rPr lang="en-US">
                <a:solidFill>
                  <a:prstClr val="black"/>
                </a:solidFill>
              </a:rPr>
              <a:pPr rtl="0" fontAlgn="base">
                <a:spcBef>
                  <a:spcPct val="0"/>
                </a:spcBef>
                <a:spcAft>
                  <a:spcPct val="0"/>
                </a:spcAft>
                <a:defRPr/>
              </a:pPr>
              <a:t>‹#›</a:t>
            </a:fld>
            <a:endParaRPr lang="en-US" dirty="0">
              <a:solidFill>
                <a:prstClr val="black"/>
              </a:solidFill>
            </a:endParaRPr>
          </a:p>
        </p:txBody>
      </p:sp>
      <p:sp>
        <p:nvSpPr>
          <p:cNvPr id="51264" name="Rectangle 64"/>
          <p:cNvSpPr>
            <a:spLocks noGrp="1" noChangeArrowheads="1"/>
          </p:cNvSpPr>
          <p:nvPr>
            <p:ph type="ftr" sz="quarter" idx="3"/>
          </p:nvPr>
        </p:nvSpPr>
        <p:spPr bwMode="auto">
          <a:xfrm>
            <a:off x="4150784" y="6538914"/>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rtl="0" fontAlgn="base">
              <a:spcBef>
                <a:spcPct val="0"/>
              </a:spcBef>
              <a:spcAft>
                <a:spcPct val="0"/>
              </a:spcAft>
              <a:defRPr/>
            </a:pPr>
            <a:endParaRPr lang="en-US" dirty="0">
              <a:solidFill>
                <a:prstClr val="black"/>
              </a:solidFill>
            </a:endParaRPr>
          </a:p>
        </p:txBody>
      </p:sp>
      <p:sp>
        <p:nvSpPr>
          <p:cNvPr id="1032" name="Rectangle 2"/>
          <p:cNvSpPr>
            <a:spLocks noGrp="1" noChangeArrowheads="1"/>
          </p:cNvSpPr>
          <p:nvPr>
            <p:ph type="title"/>
          </p:nvPr>
        </p:nvSpPr>
        <p:spPr bwMode="black">
          <a:xfrm>
            <a:off x="952501" y="152401"/>
            <a:ext cx="103251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Tree>
    <p:extLst>
      <p:ext uri="{BB962C8B-B14F-4D97-AF65-F5344CB8AC3E}">
        <p14:creationId xmlns:p14="http://schemas.microsoft.com/office/powerpoint/2010/main" val="117519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a:solidFill>
            <a:schemeClr val="tx2"/>
          </a:solidFill>
          <a:latin typeface="+mj-lt"/>
          <a:ea typeface="+mj-ea"/>
          <a:cs typeface="Arial" charset="0"/>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85000"/>
        <a:buFont typeface="Wingdings" pitchFamily="2" charset="2"/>
        <a:buChar char="n"/>
        <a:defRPr sz="3200">
          <a:solidFill>
            <a:schemeClr val="tx1"/>
          </a:solidFill>
          <a:latin typeface="+mn-lt"/>
          <a:ea typeface="+mn-ea"/>
          <a:cs typeface="Arial" charset="0"/>
        </a:defRPr>
      </a:lvl1pPr>
      <a:lvl2pPr marL="742950" indent="-285750" algn="l" rtl="0" eaLnBrk="0" fontAlgn="base" hangingPunct="0">
        <a:spcBef>
          <a:spcPct val="20000"/>
        </a:spcBef>
        <a:spcAft>
          <a:spcPct val="0"/>
        </a:spcAft>
        <a:buClr>
          <a:schemeClr val="folHlink"/>
        </a:buClr>
        <a:buSzPct val="110000"/>
        <a:buFont typeface="Wingdings" pitchFamily="2" charset="2"/>
        <a:buChar char="§"/>
        <a:defRPr sz="2800">
          <a:solidFill>
            <a:schemeClr val="tx1"/>
          </a:solidFill>
          <a:latin typeface="+mn-lt"/>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mn-lt"/>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mn-lt"/>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1601;&#1610;&#1604;&#1605;%20&#1604;&#1594;&#1586;.mp4"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kw/url?sa=i&amp;rct=j&amp;q=&amp;esrc=s&amp;source=images&amp;cd=&amp;cad=rja&amp;uact=8&amp;ved=0ahUKEwj749v4gvTPAhULkRQKHQrUATcQjRwIBw&amp;url=http://www.abci-english.at/methodology.php&amp;psig=AFQjCNF1-b1dKFI1lfXWJ1dihz3vMJlSUg&amp;ust=1477418416245968" TargetMode="External"/><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kw/url?sa=i&amp;rct=j&amp;q=&amp;esrc=s&amp;source=images&amp;cd=&amp;cad=rja&amp;uact=8&amp;ved=0ahUKEwj7iNSX3bjLAhWEApoKHeA-DQsQjRwIBw&amp;url=http://tuvantamly.com.vn/dao-tao-ung-dung-tam-ly-hoc/&amp;bvm=bv.116573086,d.bGs&amp;psig=AFQjCNGCnfIm5T0sn2AgCOIR6y92s9KrdQ&amp;ust=1457788893308782"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672066" y="957037"/>
            <a:ext cx="5493748" cy="120032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KW" sz="2400" b="1" spc="50" dirty="0">
                <a:ln w="11430"/>
                <a:solidFill>
                  <a:schemeClr val="accent1">
                    <a:lumMod val="50000"/>
                  </a:schemeClr>
                </a:solidFill>
                <a:effectLst>
                  <a:outerShdw blurRad="76200" dist="50800" dir="5400000" algn="tl" rotWithShape="0">
                    <a:srgbClr val="000000">
                      <a:alpha val="65000"/>
                    </a:srgbClr>
                  </a:outerShdw>
                </a:effectLst>
              </a:rPr>
              <a:t>وزارة التربية</a:t>
            </a:r>
          </a:p>
          <a:p>
            <a:pPr algn="ctr"/>
            <a:r>
              <a:rPr lang="ar-KW" sz="2400" b="1" spc="50" dirty="0" smtClean="0">
                <a:ln w="11430"/>
                <a:solidFill>
                  <a:schemeClr val="accent1">
                    <a:lumMod val="50000"/>
                  </a:schemeClr>
                </a:solidFill>
                <a:effectLst>
                  <a:outerShdw blurRad="76200" dist="50800" dir="5400000" algn="tl" rotWithShape="0">
                    <a:srgbClr val="000000">
                      <a:alpha val="65000"/>
                    </a:srgbClr>
                  </a:outerShdw>
                </a:effectLst>
              </a:rPr>
              <a:t>التوجيه الفني العام للعلوم</a:t>
            </a:r>
          </a:p>
          <a:p>
            <a:pPr algn="ctr"/>
            <a:r>
              <a:rPr lang="ar-KW" sz="2400" b="1" spc="50" dirty="0" smtClean="0">
                <a:ln w="11430"/>
                <a:solidFill>
                  <a:schemeClr val="accent1">
                    <a:lumMod val="50000"/>
                  </a:schemeClr>
                </a:solidFill>
                <a:effectLst>
                  <a:outerShdw blurRad="76200" dist="50800" dir="5400000" algn="tl" rotWithShape="0">
                    <a:srgbClr val="000000">
                      <a:alpha val="65000"/>
                    </a:srgbClr>
                  </a:outerShdw>
                </a:effectLst>
              </a:rPr>
              <a:t>اللجنة الفنية المشتركة للمرحلة الابتدائية</a:t>
            </a:r>
            <a:endParaRPr lang="ar-KW" sz="24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7" name="مستطيل 6"/>
          <p:cNvSpPr/>
          <p:nvPr/>
        </p:nvSpPr>
        <p:spPr>
          <a:xfrm>
            <a:off x="1114388" y="2780930"/>
            <a:ext cx="9889099" cy="1569660"/>
          </a:xfrm>
          <a:prstGeom prst="rect">
            <a:avLst/>
          </a:prstGeom>
          <a:solidFill>
            <a:srgbClr val="8FFFFF"/>
          </a:solidFill>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KW" sz="3200" b="1" dirty="0" smtClean="0">
                <a:ln w="6600">
                  <a:solidFill>
                    <a:schemeClr val="accent2"/>
                  </a:solidFill>
                  <a:prstDash val="solid"/>
                </a:ln>
                <a:solidFill>
                  <a:srgbClr val="C00000"/>
                </a:solidFill>
                <a:effectLst>
                  <a:outerShdw dist="38100" dir="2700000" algn="tl" rotWithShape="0">
                    <a:schemeClr val="accent2"/>
                  </a:outerShdw>
                </a:effectLst>
              </a:rPr>
              <a:t>خطة توطين التدريب للمنهج الوطني القائم على الكفايات </a:t>
            </a:r>
          </a:p>
          <a:p>
            <a:pPr algn="ctr"/>
            <a:r>
              <a:rPr lang="ar-KW" sz="3200" b="1" dirty="0" smtClean="0">
                <a:ln w="0"/>
                <a:solidFill>
                  <a:schemeClr val="tx1"/>
                </a:solidFill>
                <a:effectLst>
                  <a:outerShdw blurRad="38100" dist="19050" dir="2700000" algn="tl" rotWithShape="0">
                    <a:schemeClr val="dk1">
                      <a:alpha val="40000"/>
                    </a:schemeClr>
                  </a:outerShdw>
                </a:effectLst>
              </a:rPr>
              <a:t>الأسبوع السادس للصف الثاني الابتدائي </a:t>
            </a:r>
          </a:p>
          <a:p>
            <a:pPr algn="ctr"/>
            <a:r>
              <a:rPr lang="ar-KW" sz="3200" b="1" dirty="0" smtClean="0">
                <a:ln w="0"/>
                <a:solidFill>
                  <a:schemeClr val="tx1"/>
                </a:solidFill>
                <a:effectLst>
                  <a:outerShdw blurRad="38100" dist="19050" dir="2700000" algn="tl" rotWithShape="0">
                    <a:schemeClr val="dk1">
                      <a:alpha val="40000"/>
                    </a:schemeClr>
                  </a:outerShdw>
                </a:effectLst>
              </a:rPr>
              <a:t>الفصل الدراسي الثاني العام الدراسي 2016-2017</a:t>
            </a:r>
            <a:endParaRPr lang="ar-SA" sz="3200" b="1" dirty="0">
              <a:ln w="0"/>
              <a:solidFill>
                <a:schemeClr val="tx1"/>
              </a:solidFill>
              <a:effectLst>
                <a:outerShdw blurRad="38100" dist="19050" dir="2700000" algn="tl" rotWithShape="0">
                  <a:schemeClr val="dk1">
                    <a:alpha val="40000"/>
                  </a:schemeClr>
                </a:outerShdw>
              </a:effectLst>
            </a:endParaRPr>
          </a:p>
        </p:txBody>
      </p:sp>
      <p:sp>
        <p:nvSpPr>
          <p:cNvPr id="6" name="مستطيل 5"/>
          <p:cNvSpPr/>
          <p:nvPr/>
        </p:nvSpPr>
        <p:spPr>
          <a:xfrm>
            <a:off x="2929755" y="5013178"/>
            <a:ext cx="6431548" cy="1200329"/>
          </a:xfrm>
          <a:prstGeom prst="rect">
            <a:avLst/>
          </a:prstGeom>
          <a:noFill/>
        </p:spPr>
        <p:txBody>
          <a:bodyPr wrap="square" lIns="91440" tIns="45720" rIns="91440" bIns="45720">
            <a:spAutoFit/>
          </a:bodyPr>
          <a:lstStyle/>
          <a:p>
            <a:pPr algn="ctr"/>
            <a:r>
              <a:rPr lang="ar-KW" sz="3600" b="1" spc="50" dirty="0" smtClean="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rPr>
              <a:t>إعداد</a:t>
            </a:r>
          </a:p>
          <a:p>
            <a:pPr algn="ctr"/>
            <a:r>
              <a:rPr lang="ar-KW" sz="3600" b="1" spc="50" dirty="0" smtClean="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rPr>
              <a:t>منطقة الأحمدي التعليمية</a:t>
            </a:r>
            <a:endParaRPr lang="ar-SA" sz="36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endParaRPr>
          </a:p>
        </p:txBody>
      </p:sp>
      <p:pic>
        <p:nvPicPr>
          <p:cNvPr id="8" name="Picture 2" descr="C:\صور\خلفيات 2010\تزيين\k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0333" y="128363"/>
            <a:ext cx="557213"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0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p:stCondLst>
                              <p:cond delay="3250"/>
                            </p:stCondLst>
                            <p:childTnLst>
                              <p:par>
                                <p:cTn id="24" presetID="16" presetClass="entr" presetSubtype="2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
        <p:nvSpPr>
          <p:cNvPr id="11" name="مستطيل 7"/>
          <p:cNvSpPr/>
          <p:nvPr/>
        </p:nvSpPr>
        <p:spPr>
          <a:xfrm>
            <a:off x="4688245" y="1249216"/>
            <a:ext cx="6225896" cy="4606389"/>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spcAft>
                <a:spcPts val="1000"/>
              </a:spcAft>
            </a:pPr>
            <a:r>
              <a:rPr lang="ar-KW" sz="2800" b="1" dirty="0" smtClean="0">
                <a:effectLst>
                  <a:glow rad="63500">
                    <a:schemeClr val="accent4">
                      <a:satMod val="175000"/>
                      <a:alpha val="40000"/>
                    </a:schemeClr>
                  </a:glow>
                </a:effectLst>
              </a:rPr>
              <a:t>اترك المجال الكافي للمتعلمين ليرسموا عقارب الساعة.</a:t>
            </a:r>
          </a:p>
          <a:p>
            <a:pPr>
              <a:spcAft>
                <a:spcPts val="1000"/>
              </a:spcAft>
            </a:pPr>
            <a:r>
              <a:rPr lang="ar-KW" sz="2800" b="1" dirty="0" smtClean="0">
                <a:solidFill>
                  <a:srgbClr val="FF0000"/>
                </a:solidFill>
                <a:effectLst>
                  <a:glow rad="63500">
                    <a:schemeClr val="accent4">
                      <a:satMod val="175000"/>
                      <a:alpha val="40000"/>
                    </a:schemeClr>
                  </a:glow>
                </a:effectLst>
              </a:rPr>
              <a:t>اطرح السؤال التالي: هل يمكنك من خلال الرسم أن تعرف وقت الساعة التي يكون فيها ظل الشجرة على هذا الشكل؟</a:t>
            </a:r>
            <a:endParaRPr lang="ar-KW" sz="2800" b="1" dirty="0" smtClean="0">
              <a:solidFill>
                <a:srgbClr val="FF0000"/>
              </a:solidFill>
              <a:effectLst>
                <a:glow rad="63500">
                  <a:schemeClr val="accent4">
                    <a:satMod val="175000"/>
                    <a:alpha val="40000"/>
                  </a:schemeClr>
                </a:glow>
              </a:effectLst>
            </a:endParaRPr>
          </a:p>
          <a:p>
            <a:pPr>
              <a:spcAft>
                <a:spcPts val="1000"/>
              </a:spcAft>
            </a:pPr>
            <a:r>
              <a:rPr lang="ar-KW" sz="2800" b="1" dirty="0" smtClean="0">
                <a:effectLst>
                  <a:glow rad="63500">
                    <a:schemeClr val="accent4">
                      <a:satMod val="175000"/>
                      <a:alpha val="40000"/>
                    </a:schemeClr>
                  </a:glow>
                </a:effectLst>
              </a:rPr>
              <a:t>نوع</a:t>
            </a:r>
            <a:r>
              <a:rPr lang="ar-KW" sz="3600" b="1" dirty="0" smtClean="0">
                <a:effectLst>
                  <a:glow rad="63500">
                    <a:schemeClr val="accent4">
                      <a:satMod val="175000"/>
                      <a:alpha val="40000"/>
                    </a:schemeClr>
                  </a:glow>
                </a:effectLst>
              </a:rPr>
              <a:t> </a:t>
            </a:r>
            <a:r>
              <a:rPr lang="ar-KW" sz="2800" b="1" dirty="0">
                <a:effectLst>
                  <a:glow rad="63500">
                    <a:schemeClr val="accent4">
                      <a:satMod val="175000"/>
                      <a:alpha val="40000"/>
                    </a:schemeClr>
                  </a:glow>
                </a:effectLst>
              </a:rPr>
              <a:t>النشاط : </a:t>
            </a:r>
            <a:r>
              <a:rPr lang="ar-KW" sz="2800" b="1" dirty="0" smtClean="0">
                <a:effectLst>
                  <a:glow rad="63500">
                    <a:schemeClr val="accent4">
                      <a:satMod val="175000"/>
                      <a:alpha val="40000"/>
                    </a:schemeClr>
                  </a:glow>
                </a:effectLst>
              </a:rPr>
              <a:t>فردي. </a:t>
            </a:r>
            <a:endParaRPr lang="ar-KW" sz="2800" b="1" dirty="0">
              <a:effectLst>
                <a:glow rad="63500">
                  <a:schemeClr val="accent4">
                    <a:satMod val="175000"/>
                    <a:alpha val="40000"/>
                  </a:schemeClr>
                </a:glow>
              </a:effectLst>
            </a:endParaRPr>
          </a:p>
          <a:p>
            <a:pPr>
              <a:spcAft>
                <a:spcPts val="1000"/>
              </a:spcAft>
            </a:pPr>
            <a:r>
              <a:rPr lang="ar-KW" sz="2800" b="1" dirty="0">
                <a:effectLst>
                  <a:glow rad="63500">
                    <a:schemeClr val="accent4">
                      <a:satMod val="175000"/>
                      <a:alpha val="40000"/>
                    </a:schemeClr>
                  </a:glow>
                </a:effectLst>
              </a:rPr>
              <a:t>المهارات المكتسبة : </a:t>
            </a:r>
            <a:r>
              <a:rPr lang="ar-KW" sz="2800" b="1" dirty="0" smtClean="0">
                <a:effectLst>
                  <a:glow rad="63500">
                    <a:schemeClr val="accent4">
                      <a:satMod val="175000"/>
                      <a:alpha val="40000"/>
                    </a:schemeClr>
                  </a:glow>
                </a:effectLst>
              </a:rPr>
              <a:t>الملاحظة ، التحليل ، </a:t>
            </a:r>
            <a:r>
              <a:rPr lang="ar-KW" sz="2800" b="1" dirty="0" smtClean="0">
                <a:effectLst>
                  <a:glow rad="63500">
                    <a:schemeClr val="accent4">
                      <a:satMod val="175000"/>
                      <a:alpha val="40000"/>
                    </a:schemeClr>
                  </a:glow>
                </a:effectLst>
              </a:rPr>
              <a:t>الاستنتاج.</a:t>
            </a:r>
            <a:endParaRPr lang="ar-KW" sz="2800" b="1" dirty="0">
              <a:effectLst>
                <a:glow rad="63500">
                  <a:schemeClr val="accent4">
                    <a:satMod val="175000"/>
                    <a:alpha val="40000"/>
                  </a:schemeClr>
                </a:glow>
              </a:effectLst>
            </a:endParaRPr>
          </a:p>
          <a:p>
            <a:pPr>
              <a:spcAft>
                <a:spcPts val="1000"/>
              </a:spcAft>
            </a:pPr>
            <a:r>
              <a:rPr lang="ar-KW" sz="2800" b="1" dirty="0">
                <a:effectLst>
                  <a:glow rad="63500">
                    <a:schemeClr val="accent4">
                      <a:satMod val="175000"/>
                      <a:alpha val="40000"/>
                    </a:schemeClr>
                  </a:glow>
                </a:effectLst>
              </a:rPr>
              <a:t>المواد المستخدمة في النشاط </a:t>
            </a:r>
            <a:r>
              <a:rPr lang="ar-KW" sz="2800" b="1" dirty="0" smtClean="0">
                <a:effectLst>
                  <a:glow rad="63500">
                    <a:schemeClr val="accent4">
                      <a:satMod val="175000"/>
                      <a:alpha val="40000"/>
                    </a:schemeClr>
                  </a:glow>
                </a:effectLst>
              </a:rPr>
              <a:t>: </a:t>
            </a:r>
            <a:r>
              <a:rPr lang="ar-KW" sz="2800" b="1" dirty="0">
                <a:effectLst>
                  <a:glow rad="63500">
                    <a:schemeClr val="accent4">
                      <a:satMod val="175000"/>
                      <a:alpha val="40000"/>
                    </a:schemeClr>
                  </a:glow>
                </a:effectLst>
              </a:rPr>
              <a:t>أ</a:t>
            </a:r>
            <a:r>
              <a:rPr lang="ar-KW" sz="2800" b="1" dirty="0" smtClean="0">
                <a:effectLst>
                  <a:glow rad="63500">
                    <a:schemeClr val="accent4">
                      <a:satMod val="175000"/>
                      <a:alpha val="40000"/>
                    </a:schemeClr>
                  </a:glow>
                </a:effectLst>
              </a:rPr>
              <a:t>قلام </a:t>
            </a:r>
            <a:r>
              <a:rPr lang="ar-KW" sz="2800" b="1" dirty="0" smtClean="0">
                <a:effectLst>
                  <a:glow rad="63500">
                    <a:schemeClr val="accent4">
                      <a:satMod val="175000"/>
                      <a:alpha val="40000"/>
                    </a:schemeClr>
                  </a:glow>
                </a:effectLst>
              </a:rPr>
              <a:t>رصاص ، </a:t>
            </a:r>
            <a:r>
              <a:rPr lang="ar-KW" sz="2800" b="1" dirty="0">
                <a:effectLst>
                  <a:glow rad="63500">
                    <a:schemeClr val="accent4">
                      <a:satMod val="175000"/>
                      <a:alpha val="40000"/>
                    </a:schemeClr>
                  </a:glow>
                </a:effectLst>
              </a:rPr>
              <a:t>أ</a:t>
            </a:r>
            <a:r>
              <a:rPr lang="ar-KW" sz="2800" b="1" dirty="0" smtClean="0">
                <a:effectLst>
                  <a:glow rad="63500">
                    <a:schemeClr val="accent4">
                      <a:satMod val="175000"/>
                      <a:alpha val="40000"/>
                    </a:schemeClr>
                  </a:glow>
                </a:effectLst>
              </a:rPr>
              <a:t>قلام تلوين.</a:t>
            </a:r>
            <a:endParaRPr lang="ar-KW" sz="2800" b="1" dirty="0">
              <a:effectLst>
                <a:glow rad="63500">
                  <a:schemeClr val="accent4">
                    <a:satMod val="175000"/>
                    <a:alpha val="40000"/>
                  </a:schemeClr>
                </a:glow>
              </a:effectLst>
            </a:endParaRPr>
          </a:p>
        </p:txBody>
      </p:sp>
      <p:pic>
        <p:nvPicPr>
          <p:cNvPr id="2050" name="Picture 2"/>
          <p:cNvPicPr>
            <a:picLocks noChangeAspect="1" noChangeArrowheads="1"/>
          </p:cNvPicPr>
          <p:nvPr/>
        </p:nvPicPr>
        <p:blipFill>
          <a:blip r:embed="rId2" cstate="print"/>
          <a:srcRect/>
          <a:stretch>
            <a:fillRect/>
          </a:stretch>
        </p:blipFill>
        <p:spPr bwMode="auto">
          <a:xfrm>
            <a:off x="586509" y="1114617"/>
            <a:ext cx="4101736" cy="3618412"/>
          </a:xfrm>
          <a:prstGeom prst="rect">
            <a:avLst/>
          </a:prstGeom>
          <a:noFill/>
          <a:ln w="9525">
            <a:noFill/>
            <a:miter lim="800000"/>
            <a:headEnd/>
            <a:tailEnd/>
          </a:ln>
          <a:effectLst/>
        </p:spPr>
      </p:pic>
    </p:spTree>
    <p:extLst>
      <p:ext uri="{BB962C8B-B14F-4D97-AF65-F5344CB8AC3E}">
        <p14:creationId xmlns:p14="http://schemas.microsoft.com/office/powerpoint/2010/main" val="58200359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6"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65509646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130624" y="1454657"/>
            <a:ext cx="6421552" cy="101566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6000" b="1" dirty="0" err="1" smtClean="0">
                <a:effectLst>
                  <a:glow rad="63500">
                    <a:schemeClr val="accent4">
                      <a:satMod val="175000"/>
                      <a:alpha val="40000"/>
                    </a:schemeClr>
                  </a:glow>
                </a:effectLst>
              </a:rPr>
              <a:t>استراتيجية</a:t>
            </a:r>
            <a:r>
              <a:rPr lang="ar-KW" sz="6000" b="1" dirty="0" smtClean="0">
                <a:effectLst>
                  <a:glow rad="63500">
                    <a:schemeClr val="accent4">
                      <a:satMod val="175000"/>
                      <a:alpha val="40000"/>
                    </a:schemeClr>
                  </a:glow>
                </a:effectLst>
              </a:rPr>
              <a:t> التعلم التبادلي </a:t>
            </a:r>
          </a:p>
        </p:txBody>
      </p:sp>
      <p:sp>
        <p:nvSpPr>
          <p:cNvPr id="4" name="مستطيل 7"/>
          <p:cNvSpPr/>
          <p:nvPr/>
        </p:nvSpPr>
        <p:spPr>
          <a:xfrm>
            <a:off x="712223" y="2850462"/>
            <a:ext cx="10793680" cy="341632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5400" b="1" dirty="0" smtClean="0">
                <a:effectLst>
                  <a:glow rad="63500">
                    <a:schemeClr val="accent4">
                      <a:satMod val="175000"/>
                      <a:alpha val="40000"/>
                    </a:schemeClr>
                  </a:glow>
                </a:effectLst>
              </a:rPr>
              <a:t>يقوم </a:t>
            </a:r>
            <a:r>
              <a:rPr lang="ar-KW" sz="5400" b="1" dirty="0" smtClean="0">
                <a:effectLst>
                  <a:glow rad="63500">
                    <a:schemeClr val="accent4">
                      <a:satMod val="175000"/>
                      <a:alpha val="40000"/>
                    </a:schemeClr>
                  </a:glow>
                </a:effectLst>
              </a:rPr>
              <a:t>المعلم بتوزيع </a:t>
            </a:r>
            <a:r>
              <a:rPr lang="ar-KW" sz="5400" b="1" dirty="0" smtClean="0">
                <a:effectLst>
                  <a:glow rad="63500">
                    <a:schemeClr val="accent4">
                      <a:satMod val="175000"/>
                      <a:alpha val="40000"/>
                    </a:schemeClr>
                  </a:glow>
                </a:effectLst>
              </a:rPr>
              <a:t>ورقة العمل على </a:t>
            </a:r>
            <a:r>
              <a:rPr lang="ar-KW" sz="5400" b="1" dirty="0" smtClean="0">
                <a:effectLst>
                  <a:glow rad="63500">
                    <a:schemeClr val="accent4">
                      <a:satMod val="175000"/>
                      <a:alpha val="40000"/>
                    </a:schemeClr>
                  </a:glow>
                </a:effectLst>
              </a:rPr>
              <a:t>أحد </a:t>
            </a:r>
            <a:r>
              <a:rPr lang="ar-KW" sz="5400" b="1" dirty="0" smtClean="0">
                <a:effectLst>
                  <a:glow rad="63500">
                    <a:schemeClr val="accent4">
                      <a:satMod val="175000"/>
                      <a:alpha val="40000"/>
                    </a:schemeClr>
                  </a:glow>
                </a:effectLst>
              </a:rPr>
              <a:t>المتعلمين ومن ثم بعد فترة زمنية يتم تبادل </a:t>
            </a:r>
            <a:r>
              <a:rPr lang="ar-KW" sz="5400" b="1" dirty="0" smtClean="0">
                <a:effectLst>
                  <a:glow rad="63500">
                    <a:schemeClr val="accent4">
                      <a:satMod val="175000"/>
                      <a:alpha val="40000"/>
                    </a:schemeClr>
                  </a:glow>
                </a:effectLst>
              </a:rPr>
              <a:t>الأوراق </a:t>
            </a:r>
            <a:r>
              <a:rPr lang="ar-KW" sz="5400" b="1" dirty="0" smtClean="0">
                <a:effectLst>
                  <a:glow rad="63500">
                    <a:schemeClr val="accent4">
                      <a:satMod val="175000"/>
                      <a:alpha val="40000"/>
                    </a:schemeClr>
                  </a:glow>
                </a:effectLst>
              </a:rPr>
              <a:t>وتبادل </a:t>
            </a:r>
            <a:r>
              <a:rPr lang="ar-KW" sz="5400" b="1" dirty="0" smtClean="0">
                <a:effectLst>
                  <a:glow rad="63500">
                    <a:schemeClr val="accent4">
                      <a:satMod val="175000"/>
                      <a:alpha val="40000"/>
                    </a:schemeClr>
                  </a:glow>
                </a:effectLst>
              </a:rPr>
              <a:t>الأدوار </a:t>
            </a:r>
            <a:r>
              <a:rPr lang="ar-KW" sz="5400" b="1" dirty="0" smtClean="0">
                <a:effectLst>
                  <a:glow rad="63500">
                    <a:schemeClr val="accent4">
                      <a:satMod val="175000"/>
                      <a:alpha val="40000"/>
                    </a:schemeClr>
                  </a:glow>
                </a:effectLst>
              </a:rPr>
              <a:t>لتقييم </a:t>
            </a:r>
            <a:r>
              <a:rPr lang="ar-KW" sz="5400" b="1" dirty="0" smtClean="0">
                <a:effectLst>
                  <a:glow rad="63500">
                    <a:schemeClr val="accent4">
                      <a:satMod val="175000"/>
                      <a:alpha val="40000"/>
                    </a:schemeClr>
                  </a:glow>
                </a:effectLst>
              </a:rPr>
              <a:t>الإجابات بإشراف المعلم. </a:t>
            </a:r>
            <a:endParaRPr lang="ar-KW" sz="5400" b="1" dirty="0" smtClean="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5681021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60" y="2644169"/>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أنشطة التعلم </a:t>
            </a:r>
          </a:p>
        </p:txBody>
      </p:sp>
      <p:pic>
        <p:nvPicPr>
          <p:cNvPr id="2" name="Picture 1"/>
          <p:cNvPicPr>
            <a:picLocks noChangeAspect="1"/>
          </p:cNvPicPr>
          <p:nvPr/>
        </p:nvPicPr>
        <p:blipFill>
          <a:blip r:embed="rId2" cstate="print"/>
          <a:stretch>
            <a:fillRect/>
          </a:stretch>
        </p:blipFill>
        <p:spPr>
          <a:xfrm>
            <a:off x="8139448" y="501044"/>
            <a:ext cx="3353392" cy="2023215"/>
          </a:xfrm>
          <a:prstGeom prst="rect">
            <a:avLst/>
          </a:prstGeom>
        </p:spPr>
      </p:pic>
      <p:pic>
        <p:nvPicPr>
          <p:cNvPr id="3" name="Picture 2"/>
          <p:cNvPicPr>
            <a:picLocks noChangeAspect="1"/>
          </p:cNvPicPr>
          <p:nvPr/>
        </p:nvPicPr>
        <p:blipFill>
          <a:blip r:embed="rId3" cstate="print"/>
          <a:stretch>
            <a:fillRect/>
          </a:stretch>
        </p:blipFill>
        <p:spPr>
          <a:xfrm>
            <a:off x="537893" y="4560731"/>
            <a:ext cx="2847975" cy="1600200"/>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06836867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203406" y="727466"/>
            <a:ext cx="7122008" cy="64633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smtClean="0">
                <a:effectLst>
                  <a:glow rad="63500">
                    <a:schemeClr val="accent4">
                      <a:satMod val="175000"/>
                      <a:alpha val="40000"/>
                    </a:schemeClr>
                  </a:glow>
                </a:effectLst>
              </a:rPr>
              <a:t>النشاط (1) :  اربط مع اللغة العربية </a:t>
            </a:r>
          </a:p>
        </p:txBody>
      </p:sp>
      <p:sp>
        <p:nvSpPr>
          <p:cNvPr id="11" name="مستطيل 7"/>
          <p:cNvSpPr/>
          <p:nvPr/>
        </p:nvSpPr>
        <p:spPr>
          <a:xfrm>
            <a:off x="5188345" y="1641621"/>
            <a:ext cx="6137069" cy="4544834"/>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3200" b="1" dirty="0" smtClean="0">
                <a:effectLst>
                  <a:glow rad="63500">
                    <a:schemeClr val="accent4">
                      <a:satMod val="175000"/>
                      <a:alpha val="40000"/>
                    </a:schemeClr>
                  </a:glow>
                </a:effectLst>
              </a:rPr>
              <a:t>عرض صور الفصول الأربعة. دع المتعلمين يحددون اسم كل فصل ويكتبونه أسفل الصورة, ثم يكتشفون الخطأ في الصورة ويكتبون ما يجب تصحيحه أسفل كل صورة.</a:t>
            </a:r>
          </a:p>
          <a:p>
            <a:pPr algn="just">
              <a:spcAft>
                <a:spcPts val="1000"/>
              </a:spcAft>
            </a:pPr>
            <a:r>
              <a:rPr lang="ar-KW" sz="3200" b="1" dirty="0" smtClean="0">
                <a:effectLst>
                  <a:glow rad="63500">
                    <a:schemeClr val="accent4">
                      <a:satMod val="175000"/>
                      <a:alpha val="40000"/>
                    </a:schemeClr>
                  </a:glow>
                </a:effectLst>
              </a:rPr>
              <a:t>نوع </a:t>
            </a:r>
            <a:r>
              <a:rPr lang="ar-KW" sz="3200" b="1" dirty="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عرض.</a:t>
            </a:r>
            <a:endParaRPr lang="ar-KW" sz="3200" b="1" dirty="0">
              <a:effectLst>
                <a:glow rad="63500">
                  <a:schemeClr val="accent4">
                    <a:satMod val="175000"/>
                    <a:alpha val="40000"/>
                  </a:schemeClr>
                </a:glow>
              </a:effectLst>
            </a:endParaRPr>
          </a:p>
          <a:p>
            <a:pPr algn="just">
              <a:spcAft>
                <a:spcPts val="1000"/>
              </a:spcAft>
            </a:pPr>
            <a:r>
              <a:rPr lang="ar-KW" sz="3200" b="1" dirty="0">
                <a:effectLst>
                  <a:glow rad="63500">
                    <a:schemeClr val="accent4">
                      <a:satMod val="175000"/>
                      <a:alpha val="40000"/>
                    </a:schemeClr>
                  </a:glow>
                </a:effectLst>
              </a:rPr>
              <a:t>المهارات المكتسبة : </a:t>
            </a:r>
            <a:r>
              <a:rPr lang="ar-KW" sz="3200" b="1" dirty="0" smtClean="0">
                <a:effectLst>
                  <a:glow rad="63500">
                    <a:schemeClr val="accent4">
                      <a:satMod val="175000"/>
                      <a:alpha val="40000"/>
                    </a:schemeClr>
                  </a:glow>
                </a:effectLst>
              </a:rPr>
              <a:t>الملاحظة ، </a:t>
            </a:r>
            <a:r>
              <a:rPr lang="ar-KW" sz="3200" b="1" dirty="0" smtClean="0">
                <a:effectLst>
                  <a:glow rad="63500">
                    <a:schemeClr val="accent4">
                      <a:satMod val="175000"/>
                      <a:alpha val="40000"/>
                    </a:schemeClr>
                  </a:glow>
                </a:effectLst>
              </a:rPr>
              <a:t>الاستنتاج.</a:t>
            </a:r>
            <a:endParaRPr lang="ar-KW" sz="3200" b="1" dirty="0" smtClean="0">
              <a:effectLst>
                <a:glow rad="63500">
                  <a:schemeClr val="accent4">
                    <a:satMod val="175000"/>
                    <a:alpha val="40000"/>
                  </a:schemeClr>
                </a:glow>
              </a:effectLst>
            </a:endParaRPr>
          </a:p>
          <a:p>
            <a:pPr algn="just">
              <a:spcAft>
                <a:spcPts val="1000"/>
              </a:spcAft>
            </a:pPr>
            <a:r>
              <a:rPr lang="ar-KW" sz="3200" b="1" dirty="0">
                <a:effectLst>
                  <a:glow rad="63500">
                    <a:schemeClr val="accent4">
                      <a:satMod val="175000"/>
                      <a:alpha val="40000"/>
                    </a:schemeClr>
                  </a:glow>
                </a:effectLst>
              </a:rPr>
              <a:t>المواد المستخدمة في النشاط </a:t>
            </a:r>
            <a:r>
              <a:rPr lang="ar-KW" sz="3200" b="1" dirty="0" smtClean="0">
                <a:effectLst>
                  <a:glow rad="63500">
                    <a:schemeClr val="accent4">
                      <a:satMod val="175000"/>
                      <a:alpha val="40000"/>
                    </a:schemeClr>
                  </a:glow>
                </a:effectLst>
              </a:rPr>
              <a:t>:</a:t>
            </a:r>
          </a:p>
          <a:p>
            <a:pPr algn="just">
              <a:spcAft>
                <a:spcPts val="1000"/>
              </a:spcAft>
            </a:pPr>
            <a:r>
              <a:rPr lang="ar-KW" sz="3200" b="1" dirty="0" smtClean="0">
                <a:effectLst>
                  <a:glow rad="63500">
                    <a:schemeClr val="accent4">
                      <a:satMod val="175000"/>
                      <a:alpha val="40000"/>
                    </a:schemeClr>
                  </a:glow>
                </a:effectLst>
              </a:rPr>
              <a:t> كتاب </a:t>
            </a:r>
            <a:r>
              <a:rPr lang="ar-KW" sz="3200" b="1" dirty="0" smtClean="0">
                <a:effectLst>
                  <a:glow rad="63500">
                    <a:schemeClr val="accent4">
                      <a:satMod val="175000"/>
                      <a:alpha val="40000"/>
                    </a:schemeClr>
                  </a:glow>
                </a:effectLst>
              </a:rPr>
              <a:t>المتعلم.</a:t>
            </a:r>
            <a:endParaRPr lang="ar-KW" sz="3200" b="1" dirty="0" smtClean="0">
              <a:effectLst>
                <a:glow rad="63500">
                  <a:schemeClr val="accent4">
                    <a:satMod val="175000"/>
                    <a:alpha val="40000"/>
                  </a:schemeClr>
                </a:glow>
              </a:effectLst>
            </a:endParaRPr>
          </a:p>
        </p:txBody>
      </p:sp>
      <p:sp>
        <p:nvSpPr>
          <p:cNvPr id="8"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568990" y="1597477"/>
            <a:ext cx="4414355" cy="3274969"/>
          </a:xfrm>
          <a:prstGeom prst="rect">
            <a:avLst/>
          </a:prstGeom>
          <a:noFill/>
          <a:ln w="9525">
            <a:noFill/>
            <a:miter lim="800000"/>
            <a:headEnd/>
            <a:tailEnd/>
          </a:ln>
          <a:effectLst/>
        </p:spPr>
      </p:pic>
    </p:spTree>
    <p:extLst>
      <p:ext uri="{BB962C8B-B14F-4D97-AF65-F5344CB8AC3E}">
        <p14:creationId xmlns:p14="http://schemas.microsoft.com/office/powerpoint/2010/main" val="131114647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6"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400709716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5552516" y="1356594"/>
            <a:ext cx="5905856"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استراتيجية تمثيل </a:t>
            </a:r>
            <a:r>
              <a:rPr lang="ar-KW" sz="4800" b="1" dirty="0" smtClean="0">
                <a:effectLst>
                  <a:glow rad="63500">
                    <a:schemeClr val="accent4">
                      <a:satMod val="175000"/>
                      <a:alpha val="40000"/>
                    </a:schemeClr>
                  </a:glow>
                </a:effectLst>
              </a:rPr>
              <a:t>الأدوار </a:t>
            </a:r>
            <a:endParaRPr lang="ar-KW" sz="4800" b="1" dirty="0" smtClean="0">
              <a:effectLst>
                <a:glow rad="63500">
                  <a:schemeClr val="accent4">
                    <a:satMod val="175000"/>
                    <a:alpha val="40000"/>
                  </a:schemeClr>
                </a:glo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 y="584162"/>
            <a:ext cx="3683508" cy="2104174"/>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
        <p:nvSpPr>
          <p:cNvPr id="8" name="مستطيل 7"/>
          <p:cNvSpPr/>
          <p:nvPr/>
        </p:nvSpPr>
        <p:spPr>
          <a:xfrm>
            <a:off x="763168" y="3544185"/>
            <a:ext cx="10793680" cy="144655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4400" b="1" dirty="0" smtClean="0">
                <a:effectLst>
                  <a:glow rad="63500">
                    <a:schemeClr val="accent4">
                      <a:satMod val="175000"/>
                      <a:alpha val="40000"/>
                    </a:schemeClr>
                  </a:glow>
                </a:effectLst>
              </a:rPr>
              <a:t>- </a:t>
            </a:r>
            <a:r>
              <a:rPr lang="ar-KW" sz="4400" b="1" dirty="0">
                <a:effectLst>
                  <a:glow rad="63500">
                    <a:schemeClr val="accent4">
                      <a:satMod val="175000"/>
                      <a:alpha val="40000"/>
                    </a:schemeClr>
                  </a:glow>
                </a:effectLst>
              </a:rPr>
              <a:t>إ</a:t>
            </a:r>
            <a:r>
              <a:rPr lang="ar-KW" sz="4400" b="1" dirty="0" smtClean="0">
                <a:effectLst>
                  <a:glow rad="63500">
                    <a:schemeClr val="accent4">
                      <a:satMod val="175000"/>
                      <a:alpha val="40000"/>
                    </a:schemeClr>
                  </a:glow>
                </a:effectLst>
              </a:rPr>
              <a:t>ن </a:t>
            </a:r>
            <a:r>
              <a:rPr lang="ar-KW" sz="4400" b="1" dirty="0" smtClean="0">
                <a:effectLst>
                  <a:glow rad="63500">
                    <a:schemeClr val="accent4">
                      <a:satMod val="175000"/>
                      <a:alpha val="40000"/>
                    </a:schemeClr>
                  </a:glow>
                </a:effectLst>
              </a:rPr>
              <a:t>للطالب دور يلعبه سواء كان </a:t>
            </a:r>
            <a:r>
              <a:rPr lang="ar-KW" sz="4400" b="1" dirty="0" smtClean="0">
                <a:effectLst>
                  <a:glow rad="63500">
                    <a:schemeClr val="accent4">
                      <a:satMod val="175000"/>
                      <a:alpha val="40000"/>
                    </a:schemeClr>
                  </a:glow>
                </a:effectLst>
              </a:rPr>
              <a:t>معبراً </a:t>
            </a:r>
            <a:r>
              <a:rPr lang="ar-KW" sz="4400" b="1" dirty="0" smtClean="0">
                <a:effectLst>
                  <a:glow rad="63500">
                    <a:schemeClr val="accent4">
                      <a:satMod val="175000"/>
                      <a:alpha val="40000"/>
                    </a:schemeClr>
                  </a:glow>
                </a:effectLst>
              </a:rPr>
              <a:t>فيه عن نفسه أم عن </a:t>
            </a:r>
            <a:r>
              <a:rPr lang="ar-KW" sz="4400" b="1" dirty="0" smtClean="0">
                <a:effectLst>
                  <a:glow rad="63500">
                    <a:schemeClr val="accent4">
                      <a:satMod val="175000"/>
                      <a:alpha val="40000"/>
                    </a:schemeClr>
                  </a:glow>
                </a:effectLst>
              </a:rPr>
              <a:t>أحد </a:t>
            </a:r>
            <a:r>
              <a:rPr lang="ar-KW" sz="4400" b="1" dirty="0" smtClean="0">
                <a:effectLst>
                  <a:glow rad="63500">
                    <a:schemeClr val="accent4">
                      <a:satMod val="175000"/>
                      <a:alpha val="40000"/>
                    </a:schemeClr>
                  </a:glow>
                </a:effectLst>
              </a:rPr>
              <a:t>زملائه في موقف </a:t>
            </a:r>
            <a:r>
              <a:rPr lang="ar-KW" sz="4400" b="1" dirty="0" smtClean="0">
                <a:effectLst>
                  <a:glow rad="63500">
                    <a:schemeClr val="accent4">
                      <a:satMod val="175000"/>
                      <a:alpha val="40000"/>
                    </a:schemeClr>
                  </a:glow>
                </a:effectLst>
              </a:rPr>
              <a:t>محدد.   </a:t>
            </a:r>
            <a:endParaRPr lang="ar-KW" sz="4400" b="1" dirty="0" smtClean="0">
              <a:effectLst>
                <a:glow rad="63500">
                  <a:schemeClr val="accent4">
                    <a:satMod val="175000"/>
                    <a:alpha val="40000"/>
                  </a:schemeClr>
                </a:glow>
              </a:effectLst>
            </a:endParaRPr>
          </a:p>
        </p:txBody>
      </p:sp>
    </p:spTree>
    <p:extLst>
      <p:ext uri="{BB962C8B-B14F-4D97-AF65-F5344CB8AC3E}">
        <p14:creationId xmlns:p14="http://schemas.microsoft.com/office/powerpoint/2010/main" val="251249022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386544" y="1134908"/>
            <a:ext cx="6692240" cy="64633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a:effectLst>
                  <a:glow rad="63500">
                    <a:schemeClr val="accent4">
                      <a:satMod val="175000"/>
                      <a:alpha val="40000"/>
                    </a:schemeClr>
                  </a:glow>
                </a:effectLst>
              </a:rPr>
              <a:t>النشاط (2) </a:t>
            </a:r>
            <a:r>
              <a:rPr lang="ar-KW" sz="3600" b="1" dirty="0" smtClean="0">
                <a:effectLst>
                  <a:glow rad="63500">
                    <a:schemeClr val="accent4">
                      <a:satMod val="175000"/>
                      <a:alpha val="40000"/>
                    </a:schemeClr>
                  </a:glow>
                </a:effectLst>
              </a:rPr>
              <a:t>: اربط مع التربية الفنية </a:t>
            </a:r>
            <a:endParaRPr lang="ar-KW" sz="3600" b="1" dirty="0">
              <a:effectLst>
                <a:glow rad="63500">
                  <a:schemeClr val="accent4">
                    <a:satMod val="175000"/>
                    <a:alpha val="40000"/>
                  </a:schemeClr>
                </a:glow>
              </a:effectLst>
            </a:endParaRPr>
          </a:p>
        </p:txBody>
      </p:sp>
      <p:sp>
        <p:nvSpPr>
          <p:cNvPr id="11" name="مستطيل 7"/>
          <p:cNvSpPr/>
          <p:nvPr/>
        </p:nvSpPr>
        <p:spPr>
          <a:xfrm>
            <a:off x="699160" y="3282600"/>
            <a:ext cx="10793680" cy="2939266"/>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3200" b="1" dirty="0" smtClean="0">
                <a:effectLst>
                  <a:glow rad="63500">
                    <a:schemeClr val="accent4">
                      <a:satMod val="175000"/>
                      <a:alpha val="40000"/>
                    </a:schemeClr>
                  </a:glow>
                </a:effectLst>
              </a:rPr>
              <a:t>عرض صورة الليل وصورة النهار, واطلب من المتعلمين كتابة اسم الوقت ثم لصق صورة الأعمال الخاصة بالليل والنهار.</a:t>
            </a:r>
          </a:p>
          <a:p>
            <a:pPr algn="just">
              <a:spcAft>
                <a:spcPts val="1000"/>
              </a:spcAft>
            </a:pPr>
            <a:r>
              <a:rPr lang="ar-KW" sz="3200" b="1" dirty="0" smtClean="0">
                <a:effectLst>
                  <a:glow rad="63500">
                    <a:schemeClr val="accent4">
                      <a:satMod val="175000"/>
                      <a:alpha val="40000"/>
                    </a:schemeClr>
                  </a:glow>
                </a:effectLst>
              </a:rPr>
              <a:t>نوع </a:t>
            </a:r>
            <a:r>
              <a:rPr lang="ar-KW" sz="3200" b="1" dirty="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عرض. </a:t>
            </a:r>
            <a:endParaRPr lang="ar-KW" sz="3200" b="1" dirty="0">
              <a:effectLst>
                <a:glow rad="63500">
                  <a:schemeClr val="accent4">
                    <a:satMod val="175000"/>
                    <a:alpha val="40000"/>
                  </a:schemeClr>
                </a:glow>
              </a:effectLst>
            </a:endParaRPr>
          </a:p>
          <a:p>
            <a:pPr algn="just">
              <a:spcAft>
                <a:spcPts val="1000"/>
              </a:spcAft>
            </a:pPr>
            <a:r>
              <a:rPr lang="ar-KW" sz="3200" b="1" dirty="0">
                <a:effectLst>
                  <a:glow rad="63500">
                    <a:schemeClr val="accent4">
                      <a:satMod val="175000"/>
                      <a:alpha val="40000"/>
                    </a:schemeClr>
                  </a:glow>
                </a:effectLst>
              </a:rPr>
              <a:t>المهارات المكتسبة : الملاحظة ، </a:t>
            </a:r>
            <a:r>
              <a:rPr lang="ar-KW" sz="3200" b="1" dirty="0" smtClean="0">
                <a:effectLst>
                  <a:glow rad="63500">
                    <a:schemeClr val="accent4">
                      <a:satMod val="175000"/>
                      <a:alpha val="40000"/>
                    </a:schemeClr>
                  </a:glow>
                </a:effectLst>
              </a:rPr>
              <a:t>التحليل ، </a:t>
            </a:r>
            <a:r>
              <a:rPr lang="ar-KW" sz="3200" b="1" dirty="0" smtClean="0">
                <a:effectLst>
                  <a:glow rad="63500">
                    <a:schemeClr val="accent4">
                      <a:satMod val="175000"/>
                      <a:alpha val="40000"/>
                    </a:schemeClr>
                  </a:glow>
                </a:effectLst>
              </a:rPr>
              <a:t>الاستنتاج.</a:t>
            </a:r>
            <a:endParaRPr lang="ar-KW" sz="3200" b="1" dirty="0">
              <a:effectLst>
                <a:glow rad="63500">
                  <a:schemeClr val="accent4">
                    <a:satMod val="175000"/>
                    <a:alpha val="40000"/>
                  </a:schemeClr>
                </a:glow>
              </a:effectLst>
            </a:endParaRPr>
          </a:p>
          <a:p>
            <a:pPr algn="just">
              <a:spcAft>
                <a:spcPts val="1000"/>
              </a:spcAft>
            </a:pPr>
            <a:r>
              <a:rPr lang="ar-KW" sz="3200" b="1" dirty="0">
                <a:effectLst>
                  <a:glow rad="63500">
                    <a:schemeClr val="accent4">
                      <a:satMod val="175000"/>
                      <a:alpha val="40000"/>
                    </a:schemeClr>
                  </a:glow>
                </a:effectLst>
              </a:rPr>
              <a:t>المواد المستخدمة في النشاط : </a:t>
            </a:r>
            <a:r>
              <a:rPr lang="ar-KW" sz="3200" b="1" dirty="0" smtClean="0">
                <a:effectLst>
                  <a:glow rad="63500">
                    <a:schemeClr val="accent4">
                      <a:satMod val="175000"/>
                      <a:alpha val="40000"/>
                    </a:schemeClr>
                  </a:glow>
                </a:effectLst>
              </a:rPr>
              <a:t> مصورات – ملصقات – كتاب </a:t>
            </a:r>
            <a:r>
              <a:rPr lang="ar-KW" sz="3200" b="1" dirty="0" smtClean="0">
                <a:effectLst>
                  <a:glow rad="63500">
                    <a:schemeClr val="accent4">
                      <a:satMod val="175000"/>
                      <a:alpha val="40000"/>
                    </a:schemeClr>
                  </a:glow>
                </a:effectLst>
              </a:rPr>
              <a:t>المتعلم. </a:t>
            </a:r>
            <a:endParaRPr lang="ar-KW" sz="3200" b="1" dirty="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679269" y="561703"/>
            <a:ext cx="3276872" cy="2542105"/>
          </a:xfrm>
          <a:prstGeom prst="rect">
            <a:avLst/>
          </a:prstGeom>
          <a:noFill/>
          <a:ln w="9525">
            <a:noFill/>
            <a:miter lim="800000"/>
            <a:headEnd/>
            <a:tailEnd/>
          </a:ln>
          <a:effectLst/>
        </p:spPr>
      </p:pic>
    </p:spTree>
    <p:extLst>
      <p:ext uri="{BB962C8B-B14F-4D97-AF65-F5344CB8AC3E}">
        <p14:creationId xmlns:p14="http://schemas.microsoft.com/office/powerpoint/2010/main" val="163648335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6"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68766918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809744" y="1221274"/>
            <a:ext cx="6372200"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استراتيجية العصف الذهني</a:t>
            </a:r>
          </a:p>
        </p:txBody>
      </p:sp>
      <p:pic>
        <p:nvPicPr>
          <p:cNvPr id="10" name="Picture 9"/>
          <p:cNvPicPr>
            <a:picLocks noChangeAspect="1"/>
          </p:cNvPicPr>
          <p:nvPr/>
        </p:nvPicPr>
        <p:blipFill>
          <a:blip r:embed="rId2" cstate="print"/>
          <a:stretch>
            <a:fillRect/>
          </a:stretch>
        </p:blipFill>
        <p:spPr>
          <a:xfrm>
            <a:off x="1030002" y="685796"/>
            <a:ext cx="3514565" cy="2048256"/>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
        <p:nvSpPr>
          <p:cNvPr id="5" name="مستطيل 7"/>
          <p:cNvSpPr/>
          <p:nvPr/>
        </p:nvSpPr>
        <p:spPr>
          <a:xfrm>
            <a:off x="1143000" y="3162474"/>
            <a:ext cx="10203536" cy="175432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5400" b="1" dirty="0" smtClean="0">
                <a:effectLst>
                  <a:glow rad="63500">
                    <a:schemeClr val="accent4">
                      <a:satMod val="175000"/>
                      <a:alpha val="40000"/>
                    </a:schemeClr>
                  </a:glow>
                </a:effectLst>
              </a:rPr>
              <a:t>توليد وإنتاج </a:t>
            </a:r>
            <a:r>
              <a:rPr lang="ar-KW" sz="5400" b="1" dirty="0" smtClean="0">
                <a:effectLst>
                  <a:glow rad="63500">
                    <a:schemeClr val="accent4">
                      <a:satMod val="175000"/>
                      <a:alpha val="40000"/>
                    </a:schemeClr>
                  </a:glow>
                </a:effectLst>
              </a:rPr>
              <a:t>أفكار وآراء </a:t>
            </a:r>
            <a:r>
              <a:rPr lang="ar-KW" sz="5400" b="1" dirty="0">
                <a:effectLst>
                  <a:glow rad="63500">
                    <a:schemeClr val="accent4">
                      <a:satMod val="175000"/>
                      <a:alpha val="40000"/>
                    </a:schemeClr>
                  </a:glow>
                </a:effectLst>
              </a:rPr>
              <a:t>إ</a:t>
            </a:r>
            <a:r>
              <a:rPr lang="ar-KW" sz="5400" b="1" dirty="0" smtClean="0">
                <a:effectLst>
                  <a:glow rad="63500">
                    <a:schemeClr val="accent4">
                      <a:satMod val="175000"/>
                      <a:alpha val="40000"/>
                    </a:schemeClr>
                  </a:glow>
                </a:effectLst>
              </a:rPr>
              <a:t>بداعية </a:t>
            </a:r>
            <a:r>
              <a:rPr lang="ar-KW" sz="5400" b="1" dirty="0" smtClean="0">
                <a:effectLst>
                  <a:glow rad="63500">
                    <a:schemeClr val="accent4">
                      <a:satMod val="175000"/>
                      <a:alpha val="40000"/>
                    </a:schemeClr>
                  </a:glow>
                </a:effectLst>
              </a:rPr>
              <a:t>من الأفراد والمجموعات لحل مشكلة </a:t>
            </a:r>
            <a:r>
              <a:rPr lang="ar-KW" sz="5400" b="1" dirty="0" smtClean="0">
                <a:effectLst>
                  <a:glow rad="63500">
                    <a:schemeClr val="accent4">
                      <a:satMod val="175000"/>
                      <a:alpha val="40000"/>
                    </a:schemeClr>
                  </a:glow>
                </a:effectLst>
              </a:rPr>
              <a:t>معينة.   </a:t>
            </a:r>
            <a:endParaRPr lang="ar-KW" sz="5400" b="1" dirty="0">
              <a:effectLst>
                <a:glow rad="63500">
                  <a:schemeClr val="accent4">
                    <a:satMod val="175000"/>
                    <a:alpha val="40000"/>
                  </a:schemeClr>
                </a:glow>
              </a:effectLst>
            </a:endParaRPr>
          </a:p>
        </p:txBody>
      </p:sp>
    </p:spTree>
    <p:extLst>
      <p:ext uri="{BB962C8B-B14F-4D97-AF65-F5344CB8AC3E}">
        <p14:creationId xmlns:p14="http://schemas.microsoft.com/office/powerpoint/2010/main" val="333579779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3156" t="16508" r="21251" b="4889"/>
          <a:stretch/>
        </p:blipFill>
        <p:spPr>
          <a:xfrm>
            <a:off x="375731" y="4458636"/>
            <a:ext cx="3576114" cy="2126512"/>
          </a:xfrm>
          <a:prstGeom prst="rect">
            <a:avLst/>
          </a:prstGeom>
          <a:ln>
            <a:noFill/>
          </a:ln>
          <a:effectLst>
            <a:softEdge rad="112500"/>
          </a:effectLst>
        </p:spPr>
      </p:pic>
      <p:grpSp>
        <p:nvGrpSpPr>
          <p:cNvPr id="5" name="Group 4"/>
          <p:cNvGrpSpPr/>
          <p:nvPr/>
        </p:nvGrpSpPr>
        <p:grpSpPr>
          <a:xfrm>
            <a:off x="2248113" y="497848"/>
            <a:ext cx="8405036" cy="3335775"/>
            <a:chOff x="1366962" y="262735"/>
            <a:chExt cx="5921253" cy="2569828"/>
          </a:xfrm>
          <a:solidFill>
            <a:schemeClr val="accent1">
              <a:lumMod val="20000"/>
              <a:lumOff val="80000"/>
            </a:schemeClr>
          </a:solidFill>
          <a:scene3d>
            <a:camera prst="orthographicFront">
              <a:rot lat="0" lon="0" rev="0"/>
            </a:camera>
            <a:lightRig rig="contrasting" dir="t">
              <a:rot lat="0" lon="0" rev="1200000"/>
            </a:lightRig>
          </a:scene3d>
        </p:grpSpPr>
        <p:sp>
          <p:nvSpPr>
            <p:cNvPr id="6" name="Rounded Rectangle 5"/>
            <p:cNvSpPr/>
            <p:nvPr/>
          </p:nvSpPr>
          <p:spPr>
            <a:xfrm>
              <a:off x="1366962" y="262735"/>
              <a:ext cx="5921253" cy="2338346"/>
            </a:xfrm>
            <a:prstGeom prst="roundRect">
              <a:avLst>
                <a:gd name="adj" fmla="val 10000"/>
              </a:avLst>
            </a:prstGeom>
            <a:grpFill/>
            <a:ln/>
          </p:spPr>
          <p:style>
            <a:lnRef idx="1">
              <a:schemeClr val="accent1"/>
            </a:lnRef>
            <a:fillRef idx="2">
              <a:schemeClr val="accent1"/>
            </a:fillRef>
            <a:effectRef idx="1">
              <a:schemeClr val="accent1"/>
            </a:effectRef>
            <a:fontRef idx="minor">
              <a:schemeClr val="dk1"/>
            </a:fontRef>
          </p:style>
        </p:sp>
        <p:sp>
          <p:nvSpPr>
            <p:cNvPr id="7" name="Rounded Rectangle 4"/>
            <p:cNvSpPr/>
            <p:nvPr/>
          </p:nvSpPr>
          <p:spPr>
            <a:xfrm>
              <a:off x="1412519" y="308292"/>
              <a:ext cx="5830139" cy="2524271"/>
            </a:xfrm>
            <a:prstGeom prst="rect">
              <a:avLst/>
            </a:prstGeom>
            <a:grpFill/>
            <a:ln w="571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KW" sz="4400" b="1" dirty="0" smtClean="0">
                  <a:latin typeface="Arial" panose="020B0604020202020204" pitchFamily="34" charset="0"/>
                </a:rPr>
                <a:t>الكفاية </a:t>
              </a:r>
              <a:r>
                <a:rPr lang="ar-KW" sz="4400" b="1" dirty="0">
                  <a:latin typeface="Arial" panose="020B0604020202020204" pitchFamily="34" charset="0"/>
                </a:rPr>
                <a:t>الخاصة </a:t>
              </a:r>
              <a:r>
                <a:rPr lang="ar-KW" sz="4400" b="1" dirty="0" smtClean="0">
                  <a:latin typeface="Arial" panose="020B0604020202020204" pitchFamily="34" charset="0"/>
                </a:rPr>
                <a:t>2-5 </a:t>
              </a:r>
              <a:r>
                <a:rPr lang="ar-KW" sz="4400" b="1" dirty="0">
                  <a:latin typeface="Arial" panose="020B0604020202020204" pitchFamily="34" charset="0"/>
                </a:rPr>
                <a:t>للصف الأول </a:t>
              </a:r>
              <a:endParaRPr lang="ar-KW" sz="4400" b="1" dirty="0" smtClean="0">
                <a:latin typeface="Arial" panose="020B0604020202020204" pitchFamily="34" charset="0"/>
              </a:endParaRPr>
            </a:p>
            <a:p>
              <a:pPr lvl="0" algn="ctr" defTabSz="1955800">
                <a:lnSpc>
                  <a:spcPct val="90000"/>
                </a:lnSpc>
                <a:spcBef>
                  <a:spcPct val="0"/>
                </a:spcBef>
                <a:spcAft>
                  <a:spcPct val="35000"/>
                </a:spcAft>
              </a:pPr>
              <a:r>
                <a:rPr lang="ar-KW" sz="4400" b="1" dirty="0" smtClean="0">
                  <a:latin typeface="Arial" panose="020B0604020202020204" pitchFamily="34" charset="0"/>
                </a:rPr>
                <a:t>الحصة ( </a:t>
              </a:r>
              <a:r>
                <a:rPr lang="en-US" sz="4400" b="1" dirty="0" smtClean="0">
                  <a:latin typeface="Arial" panose="020B0604020202020204" pitchFamily="34" charset="0"/>
                </a:rPr>
                <a:t>A</a:t>
              </a:r>
              <a:r>
                <a:rPr lang="ar-KW" sz="4400" b="1" dirty="0" smtClean="0">
                  <a:latin typeface="Arial" panose="020B0604020202020204" pitchFamily="34" charset="0"/>
                </a:rPr>
                <a:t>) والحصة ( </a:t>
              </a:r>
              <a:r>
                <a:rPr lang="en-US" sz="4400" b="1" dirty="0" smtClean="0">
                  <a:latin typeface="Arial" panose="020B0604020202020204" pitchFamily="34" charset="0"/>
                </a:rPr>
                <a:t>B</a:t>
              </a:r>
              <a:r>
                <a:rPr lang="ar-KW" sz="4400" b="1" dirty="0" smtClean="0">
                  <a:latin typeface="Arial" panose="020B0604020202020204" pitchFamily="34" charset="0"/>
                </a:rPr>
                <a:t>)</a:t>
              </a:r>
              <a:endParaRPr lang="ar-KW" sz="4400" b="1" dirty="0">
                <a:latin typeface="Arial" panose="020B0604020202020204" pitchFamily="34" charset="0"/>
              </a:endParaRPr>
            </a:p>
          </p:txBody>
        </p:sp>
      </p:grpSp>
      <p:pic>
        <p:nvPicPr>
          <p:cNvPr id="8" name="Picture 7" descr="logo"/>
          <p:cNvPicPr/>
          <p:nvPr/>
        </p:nvPicPr>
        <p:blipFill rotWithShape="1">
          <a:blip r:embed="rId3" cstate="print">
            <a:lum bright="12000" contrast="12000"/>
            <a:extLst>
              <a:ext uri="{28A0092B-C50C-407E-A947-70E740481C1C}">
                <a14:useLocalDpi xmlns:a14="http://schemas.microsoft.com/office/drawing/2010/main" val="0"/>
              </a:ext>
            </a:extLst>
          </a:blip>
          <a:srcRect r="71757"/>
          <a:stretch/>
        </p:blipFill>
        <p:spPr bwMode="auto">
          <a:xfrm>
            <a:off x="412681" y="502578"/>
            <a:ext cx="1751046" cy="996613"/>
          </a:xfrm>
          <a:prstGeom prst="rect">
            <a:avLst/>
          </a:prstGeom>
          <a:noFill/>
          <a:ln>
            <a:noFill/>
          </a:ln>
          <a:extLst/>
        </p:spPr>
      </p:pic>
      <p:pic>
        <p:nvPicPr>
          <p:cNvPr id="9" name="Picture 8" descr="logo"/>
          <p:cNvPicPr/>
          <p:nvPr/>
        </p:nvPicPr>
        <p:blipFill rotWithShape="1">
          <a:blip r:embed="rId4" cstate="print">
            <a:lum bright="12000" contrast="12000"/>
            <a:extLst>
              <a:ext uri="{28A0092B-C50C-407E-A947-70E740481C1C}">
                <a14:useLocalDpi xmlns:a14="http://schemas.microsoft.com/office/drawing/2010/main" val="0"/>
              </a:ext>
            </a:extLst>
          </a:blip>
          <a:srcRect l="86884"/>
          <a:stretch/>
        </p:blipFill>
        <p:spPr bwMode="auto">
          <a:xfrm>
            <a:off x="10737536" y="566483"/>
            <a:ext cx="983631" cy="866827"/>
          </a:xfrm>
          <a:prstGeom prst="rect">
            <a:avLst/>
          </a:prstGeom>
          <a:noFill/>
          <a:ln>
            <a:noFill/>
          </a:ln>
          <a:extLst/>
        </p:spPr>
      </p:pic>
      <p:sp>
        <p:nvSpPr>
          <p:cNvPr id="10" name="Rectangle 9"/>
          <p:cNvSpPr/>
          <p:nvPr/>
        </p:nvSpPr>
        <p:spPr>
          <a:xfrm>
            <a:off x="3934932" y="4568282"/>
            <a:ext cx="4322135" cy="1200329"/>
          </a:xfrm>
          <a:prstGeom prst="rect">
            <a:avLst/>
          </a:prstGeom>
        </p:spPr>
        <p:txBody>
          <a:bodyPr wrap="square">
            <a:spAutoFit/>
          </a:bodyPr>
          <a:lstStyle/>
          <a:p>
            <a:pPr algn="ctr" rtl="1"/>
            <a:r>
              <a:rPr lang="ar-KW" sz="3600" b="1" dirty="0"/>
              <a:t>إعداد </a:t>
            </a:r>
            <a:r>
              <a:rPr lang="ar-KW" sz="3600" b="1" dirty="0" smtClean="0"/>
              <a:t>التوجيه الفني للعلوم </a:t>
            </a:r>
          </a:p>
          <a:p>
            <a:pPr algn="ctr" rtl="1"/>
            <a:r>
              <a:rPr lang="ar-KW" sz="3600" b="1" dirty="0" smtClean="0"/>
              <a:t>منطقة الأحمدي التعليمية</a:t>
            </a:r>
            <a:endParaRPr lang="ar-KW" sz="3600" b="1" dirty="0"/>
          </a:p>
        </p:txBody>
      </p:sp>
      <p:sp>
        <p:nvSpPr>
          <p:cNvPr id="11"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12" name="Picture 2"/>
          <p:cNvPicPr>
            <a:picLocks noChangeAspect="1" noChangeArrowheads="1"/>
          </p:cNvPicPr>
          <p:nvPr/>
        </p:nvPicPr>
        <p:blipFill>
          <a:blip r:embed="rId5" cstate="print"/>
          <a:srcRect/>
          <a:stretch>
            <a:fillRect/>
          </a:stretch>
        </p:blipFill>
        <p:spPr bwMode="auto">
          <a:xfrm>
            <a:off x="8238037" y="3931921"/>
            <a:ext cx="3361780" cy="2534194"/>
          </a:xfrm>
          <a:prstGeom prst="rect">
            <a:avLst/>
          </a:prstGeom>
          <a:noFill/>
          <a:ln w="9525">
            <a:noFill/>
            <a:miter lim="800000"/>
            <a:headEnd/>
            <a:tailEnd/>
          </a:ln>
          <a:effectLst/>
        </p:spPr>
      </p:pic>
    </p:spTree>
    <p:extLst>
      <p:ext uri="{BB962C8B-B14F-4D97-AF65-F5344CB8AC3E}">
        <p14:creationId xmlns:p14="http://schemas.microsoft.com/office/powerpoint/2010/main" val="151636213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3515932" y="1559423"/>
            <a:ext cx="7812316" cy="76944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400" b="1" dirty="0">
                <a:effectLst>
                  <a:glow rad="63500">
                    <a:schemeClr val="accent4">
                      <a:satMod val="175000"/>
                      <a:alpha val="40000"/>
                    </a:schemeClr>
                  </a:glow>
                </a:effectLst>
              </a:rPr>
              <a:t>النشاط </a:t>
            </a:r>
            <a:r>
              <a:rPr lang="ar-KW" sz="4400" b="1" dirty="0" smtClean="0">
                <a:effectLst>
                  <a:glow rad="63500">
                    <a:schemeClr val="accent4">
                      <a:satMod val="175000"/>
                      <a:alpha val="40000"/>
                    </a:schemeClr>
                  </a:glow>
                </a:effectLst>
              </a:rPr>
              <a:t>(3) </a:t>
            </a:r>
            <a:r>
              <a:rPr lang="ar-KW" sz="4400" b="1" dirty="0">
                <a:effectLst>
                  <a:glow rad="63500">
                    <a:schemeClr val="accent4">
                      <a:satMod val="175000"/>
                      <a:alpha val="40000"/>
                    </a:schemeClr>
                  </a:glow>
                </a:effectLst>
              </a:rPr>
              <a:t>: </a:t>
            </a:r>
            <a:r>
              <a:rPr lang="ar-KW" sz="4400" b="1" dirty="0" smtClean="0">
                <a:effectLst>
                  <a:glow rad="63500">
                    <a:schemeClr val="accent4">
                      <a:satMod val="175000"/>
                      <a:alpha val="40000"/>
                    </a:schemeClr>
                  </a:glow>
                </a:effectLst>
              </a:rPr>
              <a:t> اربط مع التربية الموسيقية </a:t>
            </a:r>
            <a:endParaRPr lang="ar-KW" sz="4400" b="1" dirty="0">
              <a:effectLst>
                <a:glow rad="63500">
                  <a:schemeClr val="accent4">
                    <a:satMod val="175000"/>
                    <a:alpha val="40000"/>
                  </a:schemeClr>
                </a:glow>
              </a:effectLst>
            </a:endParaRPr>
          </a:p>
        </p:txBody>
      </p:sp>
      <p:sp>
        <p:nvSpPr>
          <p:cNvPr id="11" name="مستطيل 7"/>
          <p:cNvSpPr/>
          <p:nvPr/>
        </p:nvSpPr>
        <p:spPr>
          <a:xfrm>
            <a:off x="699160" y="3079110"/>
            <a:ext cx="10793680" cy="2446824"/>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spcAft>
                <a:spcPts val="1000"/>
              </a:spcAft>
            </a:pPr>
            <a:r>
              <a:rPr lang="ar-KW" sz="3200" b="1" dirty="0" smtClean="0">
                <a:effectLst>
                  <a:glow rad="63500">
                    <a:schemeClr val="accent4">
                      <a:satMod val="175000"/>
                      <a:alpha val="40000"/>
                    </a:schemeClr>
                  </a:glow>
                </a:effectLst>
              </a:rPr>
              <a:t>دع المتعلمين ينشدون النشيد الخاص بالفصول الأربعة.</a:t>
            </a:r>
          </a:p>
          <a:p>
            <a:pPr>
              <a:spcAft>
                <a:spcPts val="1000"/>
              </a:spcAft>
            </a:pPr>
            <a:r>
              <a:rPr lang="ar-KW" sz="3200" b="1" dirty="0" smtClean="0">
                <a:effectLst>
                  <a:glow rad="63500">
                    <a:schemeClr val="accent4">
                      <a:satMod val="175000"/>
                      <a:alpha val="40000"/>
                    </a:schemeClr>
                  </a:glow>
                </a:effectLst>
              </a:rPr>
              <a:t>نوع </a:t>
            </a:r>
            <a:r>
              <a:rPr lang="ar-KW" sz="3200" b="1" dirty="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 </a:t>
            </a:r>
            <a:r>
              <a:rPr lang="ar-KW" sz="3200" b="1" dirty="0" smtClean="0">
                <a:effectLst>
                  <a:glow rad="63500">
                    <a:schemeClr val="accent4">
                      <a:satMod val="175000"/>
                      <a:alpha val="40000"/>
                    </a:schemeClr>
                  </a:glow>
                </a:effectLst>
              </a:rPr>
              <a:t>جماعي. </a:t>
            </a:r>
            <a:endParaRPr lang="ar-KW" sz="3200" b="1" dirty="0">
              <a:effectLst>
                <a:glow rad="63500">
                  <a:schemeClr val="accent4">
                    <a:satMod val="175000"/>
                    <a:alpha val="40000"/>
                  </a:schemeClr>
                </a:glow>
              </a:effectLst>
            </a:endParaRPr>
          </a:p>
          <a:p>
            <a:pPr>
              <a:spcAft>
                <a:spcPts val="1000"/>
              </a:spcAft>
            </a:pPr>
            <a:r>
              <a:rPr lang="ar-KW" sz="3200" b="1" dirty="0">
                <a:effectLst>
                  <a:glow rad="63500">
                    <a:schemeClr val="accent4">
                      <a:satMod val="175000"/>
                      <a:alpha val="40000"/>
                    </a:schemeClr>
                  </a:glow>
                </a:effectLst>
              </a:rPr>
              <a:t>المهارات المكتسبة : </a:t>
            </a:r>
            <a:r>
              <a:rPr lang="ar-KW" sz="3200" b="1" dirty="0" smtClean="0">
                <a:effectLst>
                  <a:glow rad="63500">
                    <a:schemeClr val="accent4">
                      <a:satMod val="175000"/>
                      <a:alpha val="40000"/>
                    </a:schemeClr>
                  </a:glow>
                </a:effectLst>
              </a:rPr>
              <a:t>التعبير </a:t>
            </a:r>
            <a:r>
              <a:rPr lang="ar-KW" sz="3200" b="1" dirty="0" smtClean="0">
                <a:effectLst>
                  <a:glow rad="63500">
                    <a:schemeClr val="accent4">
                      <a:satMod val="175000"/>
                      <a:alpha val="40000"/>
                    </a:schemeClr>
                  </a:glow>
                </a:effectLst>
              </a:rPr>
              <a:t>اللفظي. </a:t>
            </a:r>
            <a:endParaRPr lang="ar-KW" sz="3200" b="1" dirty="0">
              <a:effectLst>
                <a:glow rad="63500">
                  <a:schemeClr val="accent4">
                    <a:satMod val="175000"/>
                    <a:alpha val="40000"/>
                  </a:schemeClr>
                </a:glow>
              </a:effectLst>
            </a:endParaRPr>
          </a:p>
          <a:p>
            <a:pPr>
              <a:spcAft>
                <a:spcPts val="1000"/>
              </a:spcAft>
            </a:pPr>
            <a:r>
              <a:rPr lang="ar-KW" sz="3200" b="1" dirty="0">
                <a:effectLst>
                  <a:glow rad="63500">
                    <a:schemeClr val="accent4">
                      <a:satMod val="175000"/>
                      <a:alpha val="40000"/>
                    </a:schemeClr>
                  </a:glow>
                </a:effectLst>
              </a:rPr>
              <a:t>المواد المستخدمة في النشاط : </a:t>
            </a:r>
            <a:r>
              <a:rPr lang="ar-KW" sz="3200" b="1" dirty="0" smtClean="0">
                <a:effectLst>
                  <a:glow rad="63500">
                    <a:schemeClr val="accent4">
                      <a:satMod val="175000"/>
                      <a:alpha val="40000"/>
                    </a:schemeClr>
                  </a:glow>
                </a:effectLst>
              </a:rPr>
              <a:t>مسجل – </a:t>
            </a:r>
            <a:r>
              <a:rPr lang="ar-KW" sz="3200" b="1" dirty="0">
                <a:effectLst>
                  <a:glow rad="63500">
                    <a:schemeClr val="accent4">
                      <a:satMod val="175000"/>
                      <a:alpha val="40000"/>
                    </a:schemeClr>
                  </a:glow>
                </a:effectLst>
              </a:rPr>
              <a:t>جهاز </a:t>
            </a:r>
            <a:r>
              <a:rPr lang="ar-KW" sz="3200" b="1" dirty="0" smtClean="0">
                <a:effectLst>
                  <a:glow rad="63500">
                    <a:schemeClr val="accent4">
                      <a:satMod val="175000"/>
                      <a:alpha val="40000"/>
                    </a:schemeClr>
                  </a:glow>
                </a:effectLst>
              </a:rPr>
              <a:t>عرض.</a:t>
            </a:r>
            <a:endParaRPr lang="ar-KW" sz="3200" b="1" dirty="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12928890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60" y="2644169"/>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الأمن والسلامة</a:t>
            </a:r>
          </a:p>
        </p:txBody>
      </p:sp>
      <p:sp>
        <p:nvSpPr>
          <p:cNvPr id="4"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280800972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59" y="571330"/>
            <a:ext cx="10793680" cy="1200329"/>
          </a:xfrm>
          <a:prstGeom prst="rect">
            <a:avLst/>
          </a:prstGeom>
          <a:solidFill>
            <a:srgbClr val="00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3600" b="1" dirty="0" smtClean="0">
                <a:effectLst>
                  <a:glow rad="63500">
                    <a:schemeClr val="accent4">
                      <a:satMod val="175000"/>
                      <a:alpha val="40000"/>
                    </a:schemeClr>
                  </a:glow>
                </a:effectLst>
              </a:rPr>
              <a:t>مناقشة المتعلمين حول السلوكيات الصحيحة والخاطئة عند التعامل مع  </a:t>
            </a:r>
            <a:r>
              <a:rPr lang="ar-KW" sz="3600" b="1" dirty="0" smtClean="0">
                <a:effectLst>
                  <a:glow rad="63500">
                    <a:schemeClr val="accent4">
                      <a:satMod val="175000"/>
                      <a:alpha val="40000"/>
                    </a:schemeClr>
                  </a:glow>
                </a:effectLst>
              </a:rPr>
              <a:t>تأثير الأشعة </a:t>
            </a:r>
            <a:r>
              <a:rPr lang="ar-KW" sz="3600" b="1" dirty="0" smtClean="0">
                <a:effectLst>
                  <a:glow rad="63500">
                    <a:schemeClr val="accent4">
                      <a:satMod val="175000"/>
                      <a:alpha val="40000"/>
                    </a:schemeClr>
                  </a:glow>
                </a:effectLst>
              </a:rPr>
              <a:t>المباشرة على </a:t>
            </a:r>
            <a:r>
              <a:rPr lang="ar-KW" sz="3600" b="1" dirty="0" smtClean="0">
                <a:effectLst>
                  <a:glow rad="63500">
                    <a:schemeClr val="accent4">
                      <a:satMod val="175000"/>
                      <a:alpha val="40000"/>
                    </a:schemeClr>
                  </a:glow>
                </a:effectLst>
              </a:rPr>
              <a:t>الإنسان </a:t>
            </a:r>
            <a:r>
              <a:rPr lang="ar-KW" sz="3600" b="1" dirty="0" smtClean="0">
                <a:effectLst>
                  <a:glow rad="63500">
                    <a:schemeClr val="accent4">
                      <a:satMod val="175000"/>
                      <a:alpha val="40000"/>
                    </a:schemeClr>
                  </a:glow>
                </a:effectLst>
              </a:rPr>
              <a:t>وضربة الشمس التي تضر بصحته . </a:t>
            </a:r>
          </a:p>
        </p:txBody>
      </p:sp>
      <p:pic>
        <p:nvPicPr>
          <p:cNvPr id="4" name="Picture 3"/>
          <p:cNvPicPr>
            <a:picLocks noChangeAspect="1"/>
          </p:cNvPicPr>
          <p:nvPr/>
        </p:nvPicPr>
        <p:blipFill>
          <a:blip r:embed="rId2" cstate="print"/>
          <a:stretch>
            <a:fillRect/>
          </a:stretch>
        </p:blipFill>
        <p:spPr>
          <a:xfrm>
            <a:off x="540166" y="2217348"/>
            <a:ext cx="3114675" cy="1466850"/>
          </a:xfrm>
          <a:prstGeom prst="rect">
            <a:avLst/>
          </a:prstGeom>
        </p:spPr>
      </p:pic>
      <p:sp>
        <p:nvSpPr>
          <p:cNvPr id="12" name="TextBox 11"/>
          <p:cNvSpPr txBox="1"/>
          <p:nvPr/>
        </p:nvSpPr>
        <p:spPr>
          <a:xfrm>
            <a:off x="780266" y="1766033"/>
            <a:ext cx="2279560" cy="646331"/>
          </a:xfrm>
          <a:prstGeom prst="rect">
            <a:avLst/>
          </a:prstGeom>
          <a:noFill/>
        </p:spPr>
        <p:txBody>
          <a:bodyPr wrap="square" rtlCol="0">
            <a:spAutoFit/>
          </a:bodyPr>
          <a:lstStyle/>
          <a:p>
            <a:r>
              <a:rPr lang="ar-KW" sz="3600" b="1" dirty="0">
                <a:effectLst>
                  <a:glow rad="63500">
                    <a:schemeClr val="accent4">
                      <a:satMod val="175000"/>
                      <a:alpha val="40000"/>
                    </a:schemeClr>
                  </a:glow>
                </a:effectLst>
              </a:rPr>
              <a:t>استراتيجية</a:t>
            </a:r>
            <a:endParaRPr lang="en-US" sz="3600" b="1" dirty="0">
              <a:effectLst>
                <a:glow rad="63500">
                  <a:schemeClr val="accent4">
                    <a:satMod val="175000"/>
                    <a:alpha val="40000"/>
                  </a:schemeClr>
                </a:glow>
              </a:effectLst>
            </a:endParaRPr>
          </a:p>
        </p:txBody>
      </p:sp>
      <p:sp>
        <p:nvSpPr>
          <p:cNvPr id="1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69558763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7"/>
          <p:cNvSpPr/>
          <p:nvPr/>
        </p:nvSpPr>
        <p:spPr>
          <a:xfrm>
            <a:off x="2644290" y="577149"/>
            <a:ext cx="7669665" cy="1200329"/>
          </a:xfrm>
          <a:prstGeom prst="rect">
            <a:avLst/>
          </a:prstGeom>
          <a:solidFill>
            <a:srgbClr val="00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smtClean="0">
                <a:effectLst>
                  <a:glow rad="63500">
                    <a:schemeClr val="accent4">
                      <a:satMod val="175000"/>
                      <a:alpha val="40000"/>
                    </a:schemeClr>
                  </a:glow>
                </a:effectLst>
              </a:rPr>
              <a:t>عرض فيلم حول أهمية طرق الوقاية من </a:t>
            </a:r>
            <a:r>
              <a:rPr lang="ar-KW" sz="3600" b="1" dirty="0">
                <a:effectLst>
                  <a:glow rad="63500">
                    <a:schemeClr val="accent4">
                      <a:satMod val="175000"/>
                      <a:alpha val="40000"/>
                    </a:schemeClr>
                  </a:glow>
                </a:effectLst>
              </a:rPr>
              <a:t>أ</a:t>
            </a:r>
            <a:r>
              <a:rPr lang="ar-KW" sz="3600" b="1" dirty="0" smtClean="0">
                <a:effectLst>
                  <a:glow rad="63500">
                    <a:schemeClr val="accent4">
                      <a:satMod val="175000"/>
                      <a:alpha val="40000"/>
                    </a:schemeClr>
                  </a:glow>
                </a:effectLst>
              </a:rPr>
              <a:t>شعة </a:t>
            </a:r>
            <a:r>
              <a:rPr lang="ar-KW" sz="3600" b="1" dirty="0" smtClean="0">
                <a:effectLst>
                  <a:glow rad="63500">
                    <a:schemeClr val="accent4">
                      <a:satMod val="175000"/>
                      <a:alpha val="40000"/>
                    </a:schemeClr>
                  </a:glow>
                </a:effectLst>
              </a:rPr>
              <a:t>الشمس </a:t>
            </a:r>
          </a:p>
        </p:txBody>
      </p:sp>
      <p:sp>
        <p:nvSpPr>
          <p:cNvPr id="7"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8" name="Picture 7">
            <a:hlinkClick r:id="rId2" action="ppaction://hlinkfile"/>
          </p:cNvPr>
          <p:cNvPicPr>
            <a:picLocks noChangeAspect="1"/>
          </p:cNvPicPr>
          <p:nvPr/>
        </p:nvPicPr>
        <p:blipFill rotWithShape="1">
          <a:blip r:embed="rId3" cstate="print">
            <a:extLst>
              <a:ext uri="{28A0092B-C50C-407E-A947-70E740481C1C}">
                <a14:useLocalDpi xmlns:a14="http://schemas.microsoft.com/office/drawing/2010/main" val="0"/>
              </a:ext>
            </a:extLst>
          </a:blip>
          <a:srcRect r="13864"/>
          <a:stretch/>
        </p:blipFill>
        <p:spPr>
          <a:xfrm rot="19541539">
            <a:off x="5578768" y="2926924"/>
            <a:ext cx="4979991" cy="2047724"/>
          </a:xfrm>
          <a:prstGeom prst="rect">
            <a:avLst/>
          </a:prstGeom>
          <a:ln>
            <a:noFill/>
          </a:ln>
          <a:effectLst>
            <a:softEdge rad="112500"/>
          </a:effectLst>
        </p:spPr>
      </p:pic>
    </p:spTree>
    <p:extLst>
      <p:ext uri="{BB962C8B-B14F-4D97-AF65-F5344CB8AC3E}">
        <p14:creationId xmlns:p14="http://schemas.microsoft.com/office/powerpoint/2010/main" val="251552660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5559552" y="836009"/>
            <a:ext cx="5503520" cy="120032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7200" b="1" smtClean="0">
                <a:effectLst>
                  <a:glow rad="63500">
                    <a:schemeClr val="accent4">
                      <a:satMod val="175000"/>
                      <a:alpha val="40000"/>
                    </a:schemeClr>
                  </a:glow>
                </a:effectLst>
              </a:rPr>
              <a:t>الأنشطة الإضافية</a:t>
            </a:r>
            <a:endParaRPr lang="ar-KW" sz="7200" b="1" dirty="0" smtClean="0">
              <a:effectLst>
                <a:glow rad="63500">
                  <a:schemeClr val="accent4">
                    <a:satMod val="175000"/>
                    <a:alpha val="40000"/>
                  </a:schemeClr>
                </a:glow>
              </a:effectLst>
            </a:endParaRPr>
          </a:p>
        </p:txBody>
      </p:sp>
      <p:sp>
        <p:nvSpPr>
          <p:cNvPr id="4"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90" y="1262366"/>
            <a:ext cx="3871390" cy="3964516"/>
          </a:xfrm>
          <a:prstGeom prst="rect">
            <a:avLst/>
          </a:prstGeom>
        </p:spPr>
      </p:pic>
      <p:sp>
        <p:nvSpPr>
          <p:cNvPr id="6" name="مستطيل 7"/>
          <p:cNvSpPr/>
          <p:nvPr/>
        </p:nvSpPr>
        <p:spPr>
          <a:xfrm>
            <a:off x="5559552" y="2827019"/>
            <a:ext cx="5503520" cy="317522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4800" b="1" dirty="0" smtClean="0">
                <a:effectLst>
                  <a:glow rad="63500">
                    <a:schemeClr val="accent4">
                      <a:satMod val="175000"/>
                      <a:alpha val="40000"/>
                    </a:schemeClr>
                  </a:glow>
                </a:effectLst>
              </a:rPr>
              <a:t>يمكن استخدام هذه الأنشطة لقياس مستوى الأداء </a:t>
            </a:r>
          </a:p>
          <a:p>
            <a:pPr algn="just">
              <a:spcAft>
                <a:spcPts val="1000"/>
              </a:spcAft>
            </a:pPr>
            <a:r>
              <a:rPr lang="ar-KW" sz="4800" b="1" dirty="0" smtClean="0">
                <a:effectLst>
                  <a:glow rad="63500">
                    <a:schemeClr val="accent4">
                      <a:satMod val="175000"/>
                      <a:alpha val="40000"/>
                    </a:schemeClr>
                  </a:glow>
                </a:effectLst>
              </a:rPr>
              <a:t>( الأقل من المعيار والأعلى من المعيار </a:t>
            </a:r>
            <a:r>
              <a:rPr lang="ar-KW" sz="4800" b="1" dirty="0" smtClean="0">
                <a:effectLst>
                  <a:glow rad="63500">
                    <a:schemeClr val="accent4">
                      <a:satMod val="175000"/>
                      <a:alpha val="40000"/>
                    </a:schemeClr>
                  </a:glow>
                </a:effectLst>
              </a:rPr>
              <a:t>).</a:t>
            </a:r>
            <a:endParaRPr lang="ar-KW" sz="4800" b="1" dirty="0" smtClean="0">
              <a:effectLst>
                <a:glow rad="63500">
                  <a:schemeClr val="accent4">
                    <a:satMod val="175000"/>
                    <a:alpha val="40000"/>
                  </a:schemeClr>
                </a:glow>
              </a:effectLst>
            </a:endParaRPr>
          </a:p>
        </p:txBody>
      </p:sp>
    </p:spTree>
    <p:extLst>
      <p:ext uri="{BB962C8B-B14F-4D97-AF65-F5344CB8AC3E}">
        <p14:creationId xmlns:p14="http://schemas.microsoft.com/office/powerpoint/2010/main" val="294683856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7"/>
          <p:cNvSpPr/>
          <p:nvPr/>
        </p:nvSpPr>
        <p:spPr>
          <a:xfrm>
            <a:off x="3992368" y="644977"/>
            <a:ext cx="4478608" cy="76944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400" b="1" dirty="0" smtClean="0">
                <a:effectLst>
                  <a:glow rad="63500">
                    <a:schemeClr val="accent4">
                      <a:satMod val="175000"/>
                      <a:alpha val="40000"/>
                    </a:schemeClr>
                  </a:glow>
                </a:effectLst>
              </a:rPr>
              <a:t>الحصة </a:t>
            </a:r>
            <a:r>
              <a:rPr lang="en-US" sz="4400" b="1" dirty="0" smtClean="0">
                <a:effectLst>
                  <a:glow rad="63500">
                    <a:schemeClr val="accent4">
                      <a:satMod val="175000"/>
                      <a:alpha val="40000"/>
                    </a:schemeClr>
                  </a:glow>
                </a:effectLst>
              </a:rPr>
              <a:t>B</a:t>
            </a:r>
            <a:endParaRPr lang="ar-KW" sz="4400" b="1" dirty="0">
              <a:effectLst>
                <a:glow rad="63500">
                  <a:schemeClr val="accent4">
                    <a:satMod val="175000"/>
                    <a:alpha val="40000"/>
                  </a:schemeClr>
                </a:glow>
              </a:effectLst>
            </a:endParaRPr>
          </a:p>
        </p:txBody>
      </p:sp>
      <p:sp>
        <p:nvSpPr>
          <p:cNvPr id="6" name="مستطيل 7"/>
          <p:cNvSpPr/>
          <p:nvPr/>
        </p:nvSpPr>
        <p:spPr>
          <a:xfrm>
            <a:off x="3992368" y="1613796"/>
            <a:ext cx="4478608" cy="830997"/>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عنوان الدرس:</a:t>
            </a:r>
            <a:endParaRPr lang="ar-KW" sz="4800" b="1" dirty="0">
              <a:effectLst>
                <a:glow rad="63500">
                  <a:schemeClr val="accent4">
                    <a:satMod val="175000"/>
                    <a:alpha val="40000"/>
                  </a:schemeClr>
                </a:glow>
              </a:effectLst>
            </a:endParaRPr>
          </a:p>
        </p:txBody>
      </p:sp>
      <p:sp>
        <p:nvSpPr>
          <p:cNvPr id="9" name="مستطيل 7"/>
          <p:cNvSpPr/>
          <p:nvPr/>
        </p:nvSpPr>
        <p:spPr>
          <a:xfrm>
            <a:off x="699160" y="2731525"/>
            <a:ext cx="10793680" cy="1569660"/>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امرح مع العلوم</a:t>
            </a:r>
          </a:p>
        </p:txBody>
      </p:sp>
      <p:sp>
        <p:nvSpPr>
          <p:cNvPr id="17"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24720309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2637427" y="2644170"/>
            <a:ext cx="7396328"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النشاط التحفيزي</a:t>
            </a:r>
          </a:p>
        </p:txBody>
      </p:sp>
      <p:pic>
        <p:nvPicPr>
          <p:cNvPr id="2" name="Picture 1"/>
          <p:cNvPicPr>
            <a:picLocks noChangeAspect="1"/>
          </p:cNvPicPr>
          <p:nvPr/>
        </p:nvPicPr>
        <p:blipFill>
          <a:blip r:embed="rId2" cstate="print"/>
          <a:stretch>
            <a:fillRect/>
          </a:stretch>
        </p:blipFill>
        <p:spPr>
          <a:xfrm>
            <a:off x="834310" y="4434680"/>
            <a:ext cx="3105150" cy="1863089"/>
          </a:xfrm>
          <a:prstGeom prst="rect">
            <a:avLst/>
          </a:prstGeom>
        </p:spPr>
      </p:pic>
      <p:pic>
        <p:nvPicPr>
          <p:cNvPr id="3" name="Picture 2"/>
          <p:cNvPicPr>
            <a:picLocks noChangeAspect="1"/>
          </p:cNvPicPr>
          <p:nvPr/>
        </p:nvPicPr>
        <p:blipFill>
          <a:blip r:embed="rId3" cstate="print"/>
          <a:stretch>
            <a:fillRect/>
          </a:stretch>
        </p:blipFill>
        <p:spPr>
          <a:xfrm>
            <a:off x="8413605" y="521152"/>
            <a:ext cx="3240300" cy="2003108"/>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01351668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800903" y="720566"/>
            <a:ext cx="10793680" cy="5416868"/>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spcAft>
                <a:spcPts val="1000"/>
              </a:spcAft>
            </a:pPr>
            <a:r>
              <a:rPr lang="ar-KW" sz="3200" b="1" dirty="0" smtClean="0">
                <a:effectLst>
                  <a:glow rad="63500">
                    <a:schemeClr val="accent4">
                      <a:satMod val="175000"/>
                      <a:alpha val="40000"/>
                    </a:schemeClr>
                  </a:glow>
                </a:effectLst>
              </a:rPr>
              <a:t>اعرض آية قرآنية عن الإسراف (يا بني آدم خذوا زينتكم عند كل مسجد وكلوا واشربوا ولا تسرفوا إنه لا يحب المسرفين) آية رقم (31) سورة الأعراف. </a:t>
            </a:r>
          </a:p>
          <a:p>
            <a:pPr>
              <a:spcAft>
                <a:spcPts val="1000"/>
              </a:spcAft>
            </a:pPr>
            <a:r>
              <a:rPr lang="ar-KW" sz="3200" b="1" dirty="0" smtClean="0">
                <a:effectLst>
                  <a:glow rad="63500">
                    <a:schemeClr val="accent4">
                      <a:satMod val="175000"/>
                      <a:alpha val="40000"/>
                    </a:schemeClr>
                  </a:glow>
                </a:effectLst>
              </a:rPr>
              <a:t>ناقش المتعلمين حول مضمون الآية الكريمة.</a:t>
            </a:r>
          </a:p>
          <a:p>
            <a:pPr>
              <a:spcAft>
                <a:spcPts val="1000"/>
              </a:spcAft>
            </a:pPr>
            <a:r>
              <a:rPr lang="ar-KW" sz="3200" b="1" dirty="0" smtClean="0">
                <a:effectLst>
                  <a:glow rad="63500">
                    <a:schemeClr val="accent4">
                      <a:satMod val="175000"/>
                      <a:alpha val="40000"/>
                    </a:schemeClr>
                  </a:glow>
                </a:effectLst>
              </a:rPr>
              <a:t>قال رسول الله (ص): لاتسرف في الماء ولو كنت على نهر جار.</a:t>
            </a:r>
          </a:p>
          <a:p>
            <a:pPr>
              <a:spcAft>
                <a:spcPts val="1000"/>
              </a:spcAft>
            </a:pPr>
            <a:r>
              <a:rPr lang="ar-KW" sz="3200" b="1" dirty="0" smtClean="0">
                <a:effectLst>
                  <a:glow rad="63500">
                    <a:schemeClr val="accent4">
                      <a:satMod val="175000"/>
                      <a:alpha val="40000"/>
                    </a:schemeClr>
                  </a:glow>
                </a:effectLst>
              </a:rPr>
              <a:t>احرص على تنمية الجانب الديني لدى المتعلمين من خلال تلاوة الآية القرآنية وقراءة الحديث الشريف, بحرص الدين الإسلامي على ترشيد الاستهلاك.</a:t>
            </a:r>
          </a:p>
          <a:p>
            <a:pPr>
              <a:spcAft>
                <a:spcPts val="1000"/>
              </a:spcAft>
            </a:pPr>
            <a:r>
              <a:rPr lang="ar-KW" sz="3200" b="1" dirty="0" smtClean="0">
                <a:effectLst>
                  <a:glow rad="63500">
                    <a:schemeClr val="accent4">
                      <a:satMod val="175000"/>
                      <a:alpha val="40000"/>
                    </a:schemeClr>
                  </a:glow>
                </a:effectLst>
              </a:rPr>
              <a:t>نوع</a:t>
            </a:r>
            <a:r>
              <a:rPr lang="ar-KW" sz="4000" b="1" dirty="0" smtClean="0">
                <a:effectLst>
                  <a:glow rad="63500">
                    <a:schemeClr val="accent4">
                      <a:satMod val="175000"/>
                      <a:alpha val="40000"/>
                    </a:schemeClr>
                  </a:glow>
                </a:effectLst>
              </a:rPr>
              <a:t> </a:t>
            </a:r>
            <a:r>
              <a:rPr lang="ar-KW" sz="3200" b="1" dirty="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فردي.</a:t>
            </a:r>
            <a:endParaRPr lang="ar-KW" sz="3200" b="1" dirty="0">
              <a:effectLst>
                <a:glow rad="63500">
                  <a:schemeClr val="accent4">
                    <a:satMod val="175000"/>
                    <a:alpha val="40000"/>
                  </a:schemeClr>
                </a:glow>
              </a:effectLst>
            </a:endParaRPr>
          </a:p>
          <a:p>
            <a:pPr>
              <a:spcAft>
                <a:spcPts val="1000"/>
              </a:spcAft>
            </a:pPr>
            <a:r>
              <a:rPr lang="ar-KW" sz="3200" b="1" dirty="0">
                <a:effectLst>
                  <a:glow rad="63500">
                    <a:schemeClr val="accent4">
                      <a:satMod val="175000"/>
                      <a:alpha val="40000"/>
                    </a:schemeClr>
                  </a:glow>
                </a:effectLst>
              </a:rPr>
              <a:t>المهارات المكتسبة : </a:t>
            </a:r>
            <a:r>
              <a:rPr lang="ar-KW" sz="3200" b="1" dirty="0" smtClean="0">
                <a:effectLst>
                  <a:glow rad="63500">
                    <a:schemeClr val="accent4">
                      <a:satMod val="175000"/>
                      <a:alpha val="40000"/>
                    </a:schemeClr>
                  </a:glow>
                </a:effectLst>
              </a:rPr>
              <a:t> التعبير </a:t>
            </a:r>
            <a:r>
              <a:rPr lang="ar-KW" sz="3200" b="1" dirty="0" smtClean="0">
                <a:effectLst>
                  <a:glow rad="63500">
                    <a:schemeClr val="accent4">
                      <a:satMod val="175000"/>
                      <a:alpha val="40000"/>
                    </a:schemeClr>
                  </a:glow>
                </a:effectLst>
              </a:rPr>
              <a:t>اللفظي.</a:t>
            </a:r>
            <a:endParaRPr lang="ar-KW" sz="3200" b="1" dirty="0">
              <a:effectLst>
                <a:glow rad="63500">
                  <a:schemeClr val="accent4">
                    <a:satMod val="175000"/>
                    <a:alpha val="40000"/>
                  </a:schemeClr>
                </a:glow>
              </a:effectLst>
            </a:endParaRPr>
          </a:p>
          <a:p>
            <a:pPr>
              <a:spcAft>
                <a:spcPts val="1000"/>
              </a:spcAft>
            </a:pPr>
            <a:r>
              <a:rPr lang="ar-KW" sz="3200" b="1" dirty="0">
                <a:effectLst>
                  <a:glow rad="63500">
                    <a:schemeClr val="accent4">
                      <a:satMod val="175000"/>
                      <a:alpha val="40000"/>
                    </a:schemeClr>
                  </a:glow>
                </a:effectLst>
              </a:rPr>
              <a:t>المواد المستخدمة في النشاط </a:t>
            </a:r>
            <a:r>
              <a:rPr lang="ar-KW" sz="3200" b="1" dirty="0" smtClean="0">
                <a:effectLst>
                  <a:glow rad="63500">
                    <a:schemeClr val="accent4">
                      <a:satMod val="175000"/>
                      <a:alpha val="40000"/>
                    </a:schemeClr>
                  </a:glow>
                </a:effectLst>
              </a:rPr>
              <a:t>: كتاب  المتعلم. </a:t>
            </a:r>
            <a:endParaRPr lang="ar-KW" sz="3200" b="1" dirty="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991673" y="4114778"/>
            <a:ext cx="2601533" cy="1987240"/>
          </a:xfrm>
          <a:prstGeom prst="rect">
            <a:avLst/>
          </a:prstGeom>
          <a:noFill/>
          <a:ln w="9525">
            <a:noFill/>
            <a:miter lim="800000"/>
            <a:headEnd/>
            <a:tailEnd/>
          </a:ln>
          <a:effectLst/>
        </p:spPr>
      </p:pic>
    </p:spTree>
    <p:extLst>
      <p:ext uri="{BB962C8B-B14F-4D97-AF65-F5344CB8AC3E}">
        <p14:creationId xmlns:p14="http://schemas.microsoft.com/office/powerpoint/2010/main" val="161363187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6"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73650495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2297252" y="1976181"/>
            <a:ext cx="7597496" cy="2123658"/>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6600" b="1" dirty="0" smtClean="0">
                <a:effectLst>
                  <a:glow rad="63500">
                    <a:schemeClr val="accent4">
                      <a:satMod val="175000"/>
                      <a:alpha val="40000"/>
                    </a:schemeClr>
                  </a:glow>
                </a:effectLst>
              </a:rPr>
              <a:t>استراتيجية الورقة الخالية مع عرض فيلم </a:t>
            </a:r>
            <a:r>
              <a:rPr lang="ar-KW" sz="6600" b="1" dirty="0" smtClean="0">
                <a:effectLst>
                  <a:glow rad="63500">
                    <a:schemeClr val="accent4">
                      <a:satMod val="175000"/>
                      <a:alpha val="40000"/>
                    </a:schemeClr>
                  </a:glow>
                </a:effectLst>
              </a:rPr>
              <a:t>تعليمي.</a:t>
            </a:r>
            <a:endParaRPr lang="ar-KW" sz="6600" b="1" dirty="0" smtClean="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73732343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6815" y="896117"/>
            <a:ext cx="5881738" cy="10895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lnSpc>
                <a:spcPct val="90000"/>
              </a:lnSpc>
              <a:spcBef>
                <a:spcPct val="0"/>
              </a:spcBef>
            </a:pPr>
            <a:r>
              <a:rPr lang="ar-SA" sz="7200" b="1" dirty="0">
                <a:ln>
                  <a:solidFill>
                    <a:sysClr val="windowText" lastClr="000000"/>
                  </a:solidFill>
                </a:ln>
                <a:solidFill>
                  <a:srgbClr val="FF0000"/>
                </a:solidFill>
                <a:cs typeface="PT Bold Heading" panose="02010400000000000000" pitchFamily="2" charset="-78"/>
              </a:rPr>
              <a:t>قوانين </a:t>
            </a:r>
            <a:r>
              <a:rPr lang="ar-SA" sz="7200" b="1" dirty="0" smtClean="0">
                <a:ln>
                  <a:solidFill>
                    <a:sysClr val="windowText" lastClr="000000"/>
                  </a:solidFill>
                </a:ln>
                <a:solidFill>
                  <a:srgbClr val="FF0000"/>
                </a:solidFill>
                <a:cs typeface="PT Bold Heading" panose="02010400000000000000" pitchFamily="2" charset="-78"/>
              </a:rPr>
              <a:t>ورشة</a:t>
            </a:r>
            <a:r>
              <a:rPr lang="ar-KW" sz="7200" b="1" dirty="0">
                <a:ln>
                  <a:solidFill>
                    <a:sysClr val="windowText" lastClr="000000"/>
                  </a:solidFill>
                </a:ln>
                <a:solidFill>
                  <a:srgbClr val="FF0000"/>
                </a:solidFill>
                <a:cs typeface="PT Bold Heading" panose="02010400000000000000" pitchFamily="2" charset="-78"/>
              </a:rPr>
              <a:t> </a:t>
            </a:r>
            <a:r>
              <a:rPr lang="ar-KW" sz="7200" b="1" dirty="0" smtClean="0">
                <a:ln>
                  <a:solidFill>
                    <a:sysClr val="windowText" lastClr="000000"/>
                  </a:solidFill>
                </a:ln>
                <a:solidFill>
                  <a:srgbClr val="FF0000"/>
                </a:solidFill>
                <a:cs typeface="PT Bold Heading" panose="02010400000000000000" pitchFamily="2" charset="-78"/>
              </a:rPr>
              <a:t>العمل</a:t>
            </a:r>
            <a:endParaRPr lang="en-US" sz="7200" b="1" dirty="0">
              <a:ln>
                <a:solidFill>
                  <a:sysClr val="windowText" lastClr="000000"/>
                </a:solidFill>
              </a:ln>
              <a:solidFill>
                <a:srgbClr val="FF0000"/>
              </a:solidFill>
              <a:cs typeface="PT Bold Heading" panose="0201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267" y="2215623"/>
            <a:ext cx="9067800" cy="3948981"/>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66171968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60" y="2644169"/>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أنشطة التعلم </a:t>
            </a:r>
          </a:p>
        </p:txBody>
      </p:sp>
      <p:pic>
        <p:nvPicPr>
          <p:cNvPr id="2" name="Picture 1"/>
          <p:cNvPicPr>
            <a:picLocks noChangeAspect="1"/>
          </p:cNvPicPr>
          <p:nvPr/>
        </p:nvPicPr>
        <p:blipFill>
          <a:blip r:embed="rId2" cstate="print"/>
          <a:stretch>
            <a:fillRect/>
          </a:stretch>
        </p:blipFill>
        <p:spPr>
          <a:xfrm>
            <a:off x="8139448" y="501044"/>
            <a:ext cx="3353392" cy="2023215"/>
          </a:xfrm>
          <a:prstGeom prst="rect">
            <a:avLst/>
          </a:prstGeom>
        </p:spPr>
      </p:pic>
      <p:pic>
        <p:nvPicPr>
          <p:cNvPr id="3" name="Picture 2"/>
          <p:cNvPicPr>
            <a:picLocks noChangeAspect="1"/>
          </p:cNvPicPr>
          <p:nvPr/>
        </p:nvPicPr>
        <p:blipFill>
          <a:blip r:embed="rId3" cstate="print"/>
          <a:stretch>
            <a:fillRect/>
          </a:stretch>
        </p:blipFill>
        <p:spPr>
          <a:xfrm>
            <a:off x="537893" y="4560731"/>
            <a:ext cx="2847975" cy="1600200"/>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47612271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710115" y="1146742"/>
            <a:ext cx="6884264" cy="64633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smtClean="0">
                <a:effectLst>
                  <a:glow rad="63500">
                    <a:schemeClr val="accent4">
                      <a:satMod val="175000"/>
                      <a:alpha val="40000"/>
                    </a:schemeClr>
                  </a:glow>
                </a:effectLst>
              </a:rPr>
              <a:t>النشاط (1) :  اربط مع اللغة العربية </a:t>
            </a:r>
          </a:p>
        </p:txBody>
      </p:sp>
      <p:sp>
        <p:nvSpPr>
          <p:cNvPr id="11" name="مستطيل 7"/>
          <p:cNvSpPr/>
          <p:nvPr/>
        </p:nvSpPr>
        <p:spPr>
          <a:xfrm>
            <a:off x="5447210" y="2359241"/>
            <a:ext cx="6045629" cy="3431709"/>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3200" b="1" dirty="0" smtClean="0">
                <a:effectLst>
                  <a:glow rad="63500">
                    <a:schemeClr val="accent4">
                      <a:satMod val="175000"/>
                      <a:alpha val="40000"/>
                    </a:schemeClr>
                  </a:glow>
                </a:effectLst>
              </a:rPr>
              <a:t>اطلب من المتعلمين التعبير بأسلوب علمي عن إعادة تدوير المناديل الورقية.</a:t>
            </a:r>
          </a:p>
          <a:p>
            <a:pPr>
              <a:spcAft>
                <a:spcPts val="1000"/>
              </a:spcAft>
            </a:pPr>
            <a:r>
              <a:rPr lang="ar-KW" sz="3200" b="1" dirty="0" smtClean="0">
                <a:effectLst>
                  <a:glow rad="63500">
                    <a:schemeClr val="accent4">
                      <a:satMod val="175000"/>
                      <a:alpha val="40000"/>
                    </a:schemeClr>
                  </a:glow>
                </a:effectLst>
              </a:rPr>
              <a:t>نوع </a:t>
            </a:r>
            <a:r>
              <a:rPr lang="ar-KW" sz="3200" b="1" dirty="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فردي.</a:t>
            </a:r>
            <a:endParaRPr lang="ar-KW" sz="3200" b="1" dirty="0" smtClean="0">
              <a:effectLst>
                <a:glow rad="63500">
                  <a:schemeClr val="accent4">
                    <a:satMod val="175000"/>
                    <a:alpha val="40000"/>
                  </a:schemeClr>
                </a:glow>
              </a:effectLst>
            </a:endParaRPr>
          </a:p>
          <a:p>
            <a:pPr>
              <a:spcAft>
                <a:spcPts val="1000"/>
              </a:spcAft>
            </a:pPr>
            <a:r>
              <a:rPr lang="ar-KW" sz="3200" b="1" dirty="0" smtClean="0">
                <a:effectLst>
                  <a:glow rad="63500">
                    <a:schemeClr val="accent4">
                      <a:satMod val="175000"/>
                      <a:alpha val="40000"/>
                    </a:schemeClr>
                  </a:glow>
                </a:effectLst>
              </a:rPr>
              <a:t>المهارات </a:t>
            </a:r>
            <a:r>
              <a:rPr lang="ar-KW" sz="3200" b="1" dirty="0">
                <a:effectLst>
                  <a:glow rad="63500">
                    <a:schemeClr val="accent4">
                      <a:satMod val="175000"/>
                      <a:alpha val="40000"/>
                    </a:schemeClr>
                  </a:glow>
                </a:effectLst>
              </a:rPr>
              <a:t>المكتسبة : </a:t>
            </a:r>
            <a:r>
              <a:rPr lang="ar-KW" sz="3200" b="1" dirty="0" smtClean="0">
                <a:effectLst>
                  <a:glow rad="63500">
                    <a:schemeClr val="accent4">
                      <a:satMod val="175000"/>
                      <a:alpha val="40000"/>
                    </a:schemeClr>
                  </a:glow>
                </a:effectLst>
              </a:rPr>
              <a:t>التعبير اللفظي </a:t>
            </a:r>
            <a:r>
              <a:rPr lang="ar-KW" sz="3200" b="1" dirty="0" smtClean="0">
                <a:effectLst>
                  <a:glow rad="63500">
                    <a:schemeClr val="accent4">
                      <a:satMod val="175000"/>
                      <a:alpha val="40000"/>
                    </a:schemeClr>
                  </a:glow>
                </a:effectLst>
              </a:rPr>
              <a:t>والكتابي. </a:t>
            </a:r>
            <a:endParaRPr lang="ar-KW" sz="3200" b="1" dirty="0" smtClean="0">
              <a:effectLst>
                <a:glow rad="63500">
                  <a:schemeClr val="accent4">
                    <a:satMod val="175000"/>
                    <a:alpha val="40000"/>
                  </a:schemeClr>
                </a:glow>
              </a:effectLst>
            </a:endParaRPr>
          </a:p>
          <a:p>
            <a:pPr>
              <a:spcAft>
                <a:spcPts val="1000"/>
              </a:spcAft>
            </a:pPr>
            <a:r>
              <a:rPr lang="ar-KW" sz="3200" b="1" dirty="0">
                <a:effectLst>
                  <a:glow rad="63500">
                    <a:schemeClr val="accent4">
                      <a:satMod val="175000"/>
                      <a:alpha val="40000"/>
                    </a:schemeClr>
                  </a:glow>
                </a:effectLst>
              </a:rPr>
              <a:t>المواد المستخدمة في النشاط </a:t>
            </a:r>
            <a:r>
              <a:rPr lang="ar-KW" sz="3200" b="1" dirty="0" smtClean="0">
                <a:effectLst>
                  <a:glow rad="63500">
                    <a:schemeClr val="accent4">
                      <a:satMod val="175000"/>
                      <a:alpha val="40000"/>
                    </a:schemeClr>
                  </a:glow>
                </a:effectLst>
              </a:rPr>
              <a:t>: كتاب المتعلم.</a:t>
            </a:r>
            <a:endParaRPr lang="ar-KW" sz="3200" b="1" dirty="0" smtClean="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589853" y="2359240"/>
            <a:ext cx="4653243" cy="3431709"/>
          </a:xfrm>
          <a:prstGeom prst="rect">
            <a:avLst/>
          </a:prstGeom>
          <a:noFill/>
          <a:ln w="9525">
            <a:noFill/>
            <a:miter lim="800000"/>
            <a:headEnd/>
            <a:tailEnd/>
          </a:ln>
          <a:effectLst/>
        </p:spPr>
      </p:pic>
    </p:spTree>
    <p:extLst>
      <p:ext uri="{BB962C8B-B14F-4D97-AF65-F5344CB8AC3E}">
        <p14:creationId xmlns:p14="http://schemas.microsoft.com/office/powerpoint/2010/main" val="189810439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6"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209540827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5552516" y="968130"/>
            <a:ext cx="5905856"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استراتيجية التعلم التعاوني</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 y="584162"/>
            <a:ext cx="3683508" cy="2104174"/>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
        <p:nvSpPr>
          <p:cNvPr id="8" name="مستطيل 7"/>
          <p:cNvSpPr/>
          <p:nvPr/>
        </p:nvSpPr>
        <p:spPr>
          <a:xfrm>
            <a:off x="1552016" y="3544185"/>
            <a:ext cx="9087968" cy="144655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4400" b="1" dirty="0" smtClean="0">
                <a:effectLst>
                  <a:glow rad="63500">
                    <a:schemeClr val="accent4">
                      <a:satMod val="175000"/>
                      <a:alpha val="40000"/>
                    </a:schemeClr>
                  </a:glow>
                </a:effectLst>
              </a:rPr>
              <a:t>يتم </a:t>
            </a:r>
            <a:r>
              <a:rPr lang="ar-KW" sz="4400" b="1" dirty="0">
                <a:effectLst>
                  <a:glow rad="63500">
                    <a:schemeClr val="accent4">
                      <a:satMod val="175000"/>
                      <a:alpha val="40000"/>
                    </a:schemeClr>
                  </a:glow>
                </a:effectLst>
              </a:rPr>
              <a:t>توزيع المتعلمين على مجموعات مصغرة ليتعاونوا فيما </a:t>
            </a:r>
            <a:r>
              <a:rPr lang="ar-KW" sz="4400" b="1" dirty="0" smtClean="0">
                <a:effectLst>
                  <a:glow rad="63500">
                    <a:schemeClr val="accent4">
                      <a:satMod val="175000"/>
                      <a:alpha val="40000"/>
                    </a:schemeClr>
                  </a:glow>
                </a:effectLst>
              </a:rPr>
              <a:t>بينهم.   </a:t>
            </a:r>
            <a:endParaRPr lang="ar-KW" sz="4400" b="1" dirty="0">
              <a:effectLst>
                <a:glow rad="63500">
                  <a:schemeClr val="accent4">
                    <a:satMod val="175000"/>
                    <a:alpha val="40000"/>
                  </a:schemeClr>
                </a:glow>
              </a:effectLst>
            </a:endParaRPr>
          </a:p>
        </p:txBody>
      </p:sp>
      <p:sp>
        <p:nvSpPr>
          <p:cNvPr id="9" name="مستطيل 7"/>
          <p:cNvSpPr/>
          <p:nvPr/>
        </p:nvSpPr>
        <p:spPr>
          <a:xfrm>
            <a:off x="5226850" y="2256157"/>
            <a:ext cx="6374308"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طريقة تدريس العروض العملية</a:t>
            </a:r>
          </a:p>
        </p:txBody>
      </p:sp>
    </p:spTree>
    <p:extLst>
      <p:ext uri="{BB962C8B-B14F-4D97-AF65-F5344CB8AC3E}">
        <p14:creationId xmlns:p14="http://schemas.microsoft.com/office/powerpoint/2010/main" val="29911306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673122" y="529638"/>
            <a:ext cx="7058000" cy="64633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a:effectLst>
                  <a:glow rad="63500">
                    <a:schemeClr val="accent4">
                      <a:satMod val="175000"/>
                      <a:alpha val="40000"/>
                    </a:schemeClr>
                  </a:glow>
                </a:effectLst>
              </a:rPr>
              <a:t>النشاط (2) : </a:t>
            </a:r>
            <a:r>
              <a:rPr lang="ar-KW" sz="3600" b="1" dirty="0" smtClean="0">
                <a:effectLst>
                  <a:glow rad="63500">
                    <a:schemeClr val="accent4">
                      <a:satMod val="175000"/>
                      <a:alpha val="40000"/>
                    </a:schemeClr>
                  </a:glow>
                </a:effectLst>
              </a:rPr>
              <a:t>اربط مع الرياضيات </a:t>
            </a:r>
            <a:endParaRPr lang="ar-KW" sz="3600" b="1" dirty="0">
              <a:effectLst>
                <a:glow rad="63500">
                  <a:schemeClr val="accent4">
                    <a:satMod val="175000"/>
                    <a:alpha val="40000"/>
                  </a:schemeClr>
                </a:glow>
              </a:effectLst>
            </a:endParaRPr>
          </a:p>
        </p:txBody>
      </p:sp>
      <p:sp>
        <p:nvSpPr>
          <p:cNvPr id="11" name="مستطيل 7"/>
          <p:cNvSpPr/>
          <p:nvPr/>
        </p:nvSpPr>
        <p:spPr>
          <a:xfrm>
            <a:off x="591671" y="1241967"/>
            <a:ext cx="11139451" cy="4909036"/>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3200" b="1" dirty="0" smtClean="0">
                <a:effectLst>
                  <a:glow rad="63500">
                    <a:schemeClr val="accent4">
                      <a:satMod val="175000"/>
                      <a:alpha val="40000"/>
                    </a:schemeClr>
                  </a:glow>
                </a:effectLst>
              </a:rPr>
              <a:t>اعرض القصة المصورة من كتاب المتعلم (قصة محمد), تهدف القصة إلى تنمية مهارات التفكير الناقد والتحليلي لدى المتعلم. احرص على تشويق المتعلمين من خلال سرد القصة مضيفاً مؤثرات صوتية أو مستخدماً مسرح العرائس لجذب انتباههم. لتحقيق الترابط بالقصة مع مادة اللغة العربية, احرص على التحدث باللغة العربية البسيطة وعلى التواصل اللفظي والتعبير بأسلوب علمي عن حل للحبكة في القصة, لنجاح الترابط المطلوب بين اللغة العربية والرياضيات والعلوم.</a:t>
            </a:r>
          </a:p>
          <a:p>
            <a:pPr algn="just">
              <a:spcAft>
                <a:spcPts val="1000"/>
              </a:spcAft>
            </a:pPr>
            <a:r>
              <a:rPr lang="ar-KW" sz="3200" b="1" dirty="0" smtClean="0">
                <a:effectLst>
                  <a:glow rad="63500">
                    <a:schemeClr val="accent4">
                      <a:satMod val="175000"/>
                      <a:alpha val="40000"/>
                    </a:schemeClr>
                  </a:glow>
                </a:effectLst>
              </a:rPr>
              <a:t>نوع </a:t>
            </a:r>
            <a:r>
              <a:rPr lang="ar-KW" sz="3200" b="1" dirty="0" smtClean="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عرض.</a:t>
            </a:r>
            <a:endParaRPr lang="ar-KW" sz="3200" b="1" dirty="0" smtClean="0">
              <a:effectLst>
                <a:glow rad="63500">
                  <a:schemeClr val="accent4">
                    <a:satMod val="175000"/>
                    <a:alpha val="40000"/>
                  </a:schemeClr>
                </a:glow>
              </a:effectLst>
            </a:endParaRPr>
          </a:p>
          <a:p>
            <a:pPr algn="just">
              <a:spcAft>
                <a:spcPts val="1000"/>
              </a:spcAft>
            </a:pPr>
            <a:r>
              <a:rPr lang="ar-KW" sz="3200" b="1" dirty="0" smtClean="0">
                <a:effectLst>
                  <a:glow rad="63500">
                    <a:schemeClr val="accent4">
                      <a:satMod val="175000"/>
                      <a:alpha val="40000"/>
                    </a:schemeClr>
                  </a:glow>
                </a:effectLst>
              </a:rPr>
              <a:t>المهارات المكتسبة : التطبيق ، </a:t>
            </a:r>
            <a:r>
              <a:rPr lang="ar-KW" sz="3200" b="1" dirty="0" smtClean="0">
                <a:effectLst>
                  <a:glow rad="63500">
                    <a:schemeClr val="accent4">
                      <a:satMod val="175000"/>
                      <a:alpha val="40000"/>
                    </a:schemeClr>
                  </a:glow>
                </a:effectLst>
              </a:rPr>
              <a:t>الملاحظة.</a:t>
            </a:r>
            <a:endParaRPr lang="ar-KW" sz="3200" b="1" dirty="0" smtClean="0">
              <a:effectLst>
                <a:glow rad="63500">
                  <a:schemeClr val="accent4">
                    <a:satMod val="175000"/>
                    <a:alpha val="40000"/>
                  </a:schemeClr>
                </a:glow>
              </a:effectLst>
            </a:endParaRPr>
          </a:p>
          <a:p>
            <a:pPr algn="just">
              <a:spcAft>
                <a:spcPts val="1000"/>
              </a:spcAft>
            </a:pPr>
            <a:r>
              <a:rPr lang="ar-KW" sz="3200" b="1" dirty="0" smtClean="0">
                <a:effectLst>
                  <a:glow rad="63500">
                    <a:schemeClr val="accent4">
                      <a:satMod val="175000"/>
                      <a:alpha val="40000"/>
                    </a:schemeClr>
                  </a:glow>
                </a:effectLst>
              </a:rPr>
              <a:t>المواد المستخدمة في النشاط :  قصة مصورة – كتاب </a:t>
            </a:r>
            <a:r>
              <a:rPr lang="ar-KW" sz="3200" b="1" dirty="0" smtClean="0">
                <a:effectLst>
                  <a:glow rad="63500">
                    <a:schemeClr val="accent4">
                      <a:satMod val="175000"/>
                      <a:alpha val="40000"/>
                    </a:schemeClr>
                  </a:glow>
                </a:effectLst>
              </a:rPr>
              <a:t>المتعلم. </a:t>
            </a:r>
            <a:endParaRPr lang="ar-KW" sz="3200" b="1" dirty="0" smtClean="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788580" y="4289612"/>
            <a:ext cx="2498733" cy="1797272"/>
          </a:xfrm>
          <a:prstGeom prst="rect">
            <a:avLst/>
          </a:prstGeom>
          <a:noFill/>
          <a:ln w="9525">
            <a:noFill/>
            <a:miter lim="800000"/>
            <a:headEnd/>
            <a:tailEnd/>
          </a:ln>
          <a:effectLst/>
        </p:spPr>
      </p:pic>
    </p:spTree>
    <p:extLst>
      <p:ext uri="{BB962C8B-B14F-4D97-AF65-F5344CB8AC3E}">
        <p14:creationId xmlns:p14="http://schemas.microsoft.com/office/powerpoint/2010/main" val="114021546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6"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41882443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
        <p:nvSpPr>
          <p:cNvPr id="13" name="مستطيل 7"/>
          <p:cNvSpPr/>
          <p:nvPr/>
        </p:nvSpPr>
        <p:spPr>
          <a:xfrm>
            <a:off x="2535048" y="2711273"/>
            <a:ext cx="7121904"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err="1" smtClean="0">
                <a:effectLst>
                  <a:glow rad="63500">
                    <a:schemeClr val="accent4">
                      <a:satMod val="175000"/>
                      <a:alpha val="40000"/>
                    </a:schemeClr>
                  </a:glow>
                </a:effectLst>
              </a:rPr>
              <a:t>استراتيجية</a:t>
            </a:r>
            <a:r>
              <a:rPr lang="ar-KW" sz="4800" b="1" dirty="0" smtClean="0">
                <a:effectLst>
                  <a:glow rad="63500">
                    <a:schemeClr val="accent4">
                      <a:satMod val="175000"/>
                      <a:alpha val="40000"/>
                    </a:schemeClr>
                  </a:glow>
                </a:effectLst>
              </a:rPr>
              <a:t> سرد القصص   </a:t>
            </a:r>
          </a:p>
        </p:txBody>
      </p:sp>
    </p:spTree>
    <p:extLst>
      <p:ext uri="{BB962C8B-B14F-4D97-AF65-F5344CB8AC3E}">
        <p14:creationId xmlns:p14="http://schemas.microsoft.com/office/powerpoint/2010/main" val="349480954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4321194" y="1142824"/>
            <a:ext cx="7058000" cy="64633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a:effectLst>
                  <a:glow rad="63500">
                    <a:schemeClr val="accent4">
                      <a:satMod val="175000"/>
                      <a:alpha val="40000"/>
                    </a:schemeClr>
                  </a:glow>
                </a:effectLst>
              </a:rPr>
              <a:t>النشاط </a:t>
            </a:r>
            <a:r>
              <a:rPr lang="ar-KW" sz="3600" b="1" dirty="0" smtClean="0">
                <a:effectLst>
                  <a:glow rad="63500">
                    <a:schemeClr val="accent4">
                      <a:satMod val="175000"/>
                      <a:alpha val="40000"/>
                    </a:schemeClr>
                  </a:glow>
                </a:effectLst>
              </a:rPr>
              <a:t>(3) </a:t>
            </a:r>
            <a:r>
              <a:rPr lang="ar-KW" sz="3600" b="1" dirty="0">
                <a:effectLst>
                  <a:glow rad="63500">
                    <a:schemeClr val="accent4">
                      <a:satMod val="175000"/>
                      <a:alpha val="40000"/>
                    </a:schemeClr>
                  </a:glow>
                </a:effectLst>
              </a:rPr>
              <a:t>: </a:t>
            </a:r>
            <a:r>
              <a:rPr lang="ar-KW" sz="3600" b="1" dirty="0" smtClean="0">
                <a:effectLst>
                  <a:glow rad="63500">
                    <a:schemeClr val="accent4">
                      <a:satMod val="175000"/>
                      <a:alpha val="40000"/>
                    </a:schemeClr>
                  </a:glow>
                </a:effectLst>
              </a:rPr>
              <a:t>اربط مع اللغة الانجليزية  </a:t>
            </a:r>
            <a:endParaRPr lang="ar-KW" sz="3600" b="1" dirty="0">
              <a:effectLst>
                <a:glow rad="63500">
                  <a:schemeClr val="accent4">
                    <a:satMod val="175000"/>
                    <a:alpha val="40000"/>
                  </a:schemeClr>
                </a:glow>
              </a:effectLst>
            </a:endParaRPr>
          </a:p>
        </p:txBody>
      </p:sp>
      <p:sp>
        <p:nvSpPr>
          <p:cNvPr id="11" name="مستطيل 7"/>
          <p:cNvSpPr/>
          <p:nvPr/>
        </p:nvSpPr>
        <p:spPr>
          <a:xfrm>
            <a:off x="1660290" y="2409755"/>
            <a:ext cx="9718904" cy="2939266"/>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3200" b="1" dirty="0" smtClean="0">
                <a:effectLst>
                  <a:glow rad="63500">
                    <a:schemeClr val="accent4">
                      <a:satMod val="175000"/>
                      <a:alpha val="40000"/>
                    </a:schemeClr>
                  </a:glow>
                </a:effectLst>
              </a:rPr>
              <a:t>اعرض صورة لإعادة التدوير وأخرى لصندوق القمامة, والكلمات المكتوبة باللغة الإنجليزية. دع المتعلمين يتدربون على نطق الكلمات.</a:t>
            </a:r>
          </a:p>
          <a:p>
            <a:pPr algn="just">
              <a:spcAft>
                <a:spcPts val="1000"/>
              </a:spcAft>
            </a:pPr>
            <a:r>
              <a:rPr lang="ar-KW" sz="3200" b="1" dirty="0" smtClean="0">
                <a:effectLst>
                  <a:glow rad="63500">
                    <a:schemeClr val="accent4">
                      <a:satMod val="175000"/>
                      <a:alpha val="40000"/>
                    </a:schemeClr>
                  </a:glow>
                </a:effectLst>
              </a:rPr>
              <a:t> نوع </a:t>
            </a:r>
            <a:r>
              <a:rPr lang="ar-KW" sz="3200" b="1" dirty="0" smtClean="0">
                <a:effectLst>
                  <a:glow rad="63500">
                    <a:schemeClr val="accent4">
                      <a:satMod val="175000"/>
                      <a:alpha val="40000"/>
                    </a:schemeClr>
                  </a:glow>
                </a:effectLst>
              </a:rPr>
              <a:t>النشاط : </a:t>
            </a:r>
            <a:r>
              <a:rPr lang="ar-KW" sz="3200" b="1" dirty="0" smtClean="0">
                <a:effectLst>
                  <a:glow rad="63500">
                    <a:schemeClr val="accent4">
                      <a:satMod val="175000"/>
                      <a:alpha val="40000"/>
                    </a:schemeClr>
                  </a:glow>
                </a:effectLst>
              </a:rPr>
              <a:t>عرض.</a:t>
            </a:r>
            <a:endParaRPr lang="ar-KW" sz="3200" b="1" dirty="0" smtClean="0">
              <a:effectLst>
                <a:glow rad="63500">
                  <a:schemeClr val="accent4">
                    <a:satMod val="175000"/>
                    <a:alpha val="40000"/>
                  </a:schemeClr>
                </a:glow>
              </a:effectLst>
            </a:endParaRPr>
          </a:p>
          <a:p>
            <a:pPr algn="just">
              <a:spcAft>
                <a:spcPts val="1000"/>
              </a:spcAft>
            </a:pPr>
            <a:r>
              <a:rPr lang="ar-KW" sz="3200" b="1" dirty="0" smtClean="0">
                <a:effectLst>
                  <a:glow rad="63500">
                    <a:schemeClr val="accent4">
                      <a:satMod val="175000"/>
                      <a:alpha val="40000"/>
                    </a:schemeClr>
                  </a:glow>
                </a:effectLst>
              </a:rPr>
              <a:t>المهارات المكتسبة : التعبير </a:t>
            </a:r>
            <a:r>
              <a:rPr lang="ar-KW" sz="3200" b="1" dirty="0" smtClean="0">
                <a:effectLst>
                  <a:glow rad="63500">
                    <a:schemeClr val="accent4">
                      <a:satMod val="175000"/>
                      <a:alpha val="40000"/>
                    </a:schemeClr>
                  </a:glow>
                </a:effectLst>
              </a:rPr>
              <a:t>اللفظي. </a:t>
            </a:r>
            <a:endParaRPr lang="ar-KW" sz="3200" b="1" dirty="0" smtClean="0">
              <a:effectLst>
                <a:glow rad="63500">
                  <a:schemeClr val="accent4">
                    <a:satMod val="175000"/>
                    <a:alpha val="40000"/>
                  </a:schemeClr>
                </a:glow>
              </a:effectLst>
            </a:endParaRPr>
          </a:p>
          <a:p>
            <a:pPr algn="just">
              <a:spcAft>
                <a:spcPts val="1000"/>
              </a:spcAft>
            </a:pPr>
            <a:r>
              <a:rPr lang="ar-KW" sz="3200" b="1" dirty="0" smtClean="0">
                <a:effectLst>
                  <a:glow rad="63500">
                    <a:schemeClr val="accent4">
                      <a:satMod val="175000"/>
                      <a:alpha val="40000"/>
                    </a:schemeClr>
                  </a:glow>
                </a:effectLst>
              </a:rPr>
              <a:t>المواد المستخدمة في النشاط :  قصة مصورة – كتاب </a:t>
            </a:r>
            <a:r>
              <a:rPr lang="ar-KW" sz="3200" b="1" dirty="0" smtClean="0">
                <a:effectLst>
                  <a:glow rad="63500">
                    <a:schemeClr val="accent4">
                      <a:satMod val="175000"/>
                      <a:alpha val="40000"/>
                    </a:schemeClr>
                  </a:glow>
                </a:effectLst>
              </a:rPr>
              <a:t>المتعلم. </a:t>
            </a:r>
            <a:endParaRPr lang="ar-KW" sz="3200" b="1" dirty="0" smtClean="0">
              <a:effectLst>
                <a:glow rad="63500">
                  <a:schemeClr val="accent4">
                    <a:satMod val="175000"/>
                    <a:alpha val="40000"/>
                  </a:schemeClr>
                </a:glow>
              </a:effectLst>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14021546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872896" y="851945"/>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أسلوب التعلم النشط</a:t>
            </a:r>
          </a:p>
        </p:txBody>
      </p:sp>
      <p:grpSp>
        <p:nvGrpSpPr>
          <p:cNvPr id="2" name="Group 5"/>
          <p:cNvGrpSpPr/>
          <p:nvPr/>
        </p:nvGrpSpPr>
        <p:grpSpPr>
          <a:xfrm>
            <a:off x="334500" y="3429000"/>
            <a:ext cx="11188567" cy="2544582"/>
            <a:chOff x="462516" y="3960629"/>
            <a:chExt cx="11188567" cy="254458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6" y="4215809"/>
              <a:ext cx="5178056" cy="2289402"/>
            </a:xfrm>
            <a:prstGeom prst="rect">
              <a:avLst/>
            </a:prstGeom>
          </p:spPr>
        </p:pic>
        <p:pic>
          <p:nvPicPr>
            <p:cNvPr id="9" name="Picture 8" descr="نتيجة بحث الصور عن ‪active learning‬‏">
              <a:hlinkClick r:id="rId3"/>
            </p:cNvPr>
            <p:cNvPicPr>
              <a:picLocks noChangeAspect="1" noChangeArrowheads="1"/>
            </p:cNvPicPr>
            <p:nvPr/>
          </p:nvPicPr>
          <p:blipFill>
            <a:blip r:embed="rId4" cstate="print"/>
            <a:srcRect/>
            <a:stretch>
              <a:fillRect/>
            </a:stretch>
          </p:blipFill>
          <p:spPr bwMode="auto">
            <a:xfrm>
              <a:off x="6059214" y="3960629"/>
              <a:ext cx="5591869" cy="2292442"/>
            </a:xfrm>
            <a:prstGeom prst="rect">
              <a:avLst/>
            </a:prstGeom>
            <a:noFill/>
          </p:spPr>
        </p:pic>
      </p:grpSp>
      <p:sp>
        <p:nvSpPr>
          <p:cNvPr id="10"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141882443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3553097" y="2744679"/>
            <a:ext cx="7199881"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استراتيجية تعلم </a:t>
            </a:r>
            <a:r>
              <a:rPr lang="ar-KW" sz="4800" b="1" dirty="0" smtClean="0">
                <a:effectLst>
                  <a:glow rad="63500">
                    <a:schemeClr val="accent4">
                      <a:satMod val="175000"/>
                      <a:alpha val="40000"/>
                    </a:schemeClr>
                  </a:glow>
                </a:effectLst>
              </a:rPr>
              <a:t>الأقران </a:t>
            </a:r>
            <a:endParaRPr lang="ar-KW" sz="4800" b="1" dirty="0" smtClean="0">
              <a:effectLst>
                <a:glow rad="63500">
                  <a:schemeClr val="accent4">
                    <a:satMod val="175000"/>
                    <a:alpha val="40000"/>
                  </a:schemeClr>
                </a:glo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 y="584162"/>
            <a:ext cx="3683508" cy="2104174"/>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29911306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http://tuvantamly.com.vn/wp-content/uploads/2015/05/train.jpg">
            <a:hlinkClick r:id="rId2"/>
          </p:cNvPr>
          <p:cNvPicPr>
            <a:picLocks noChangeAspect="1" noChangeArrowheads="1"/>
          </p:cNvPicPr>
          <p:nvPr/>
        </p:nvPicPr>
        <p:blipFill>
          <a:blip r:embed="rId3" cstate="print"/>
          <a:srcRect/>
          <a:stretch>
            <a:fillRect/>
          </a:stretch>
        </p:blipFill>
        <p:spPr bwMode="auto">
          <a:xfrm>
            <a:off x="358283" y="257834"/>
            <a:ext cx="11452757" cy="6357982"/>
          </a:xfrm>
          <a:prstGeom prst="rect">
            <a:avLst/>
          </a:prstGeom>
          <a:noFill/>
        </p:spPr>
      </p:pic>
      <p:sp>
        <p:nvSpPr>
          <p:cNvPr id="7" name="Rectangle 6"/>
          <p:cNvSpPr/>
          <p:nvPr/>
        </p:nvSpPr>
        <p:spPr>
          <a:xfrm>
            <a:off x="4123083" y="5185769"/>
            <a:ext cx="3841116" cy="1200329"/>
          </a:xfrm>
          <a:prstGeom prst="rect">
            <a:avLst/>
          </a:prstGeom>
          <a:noFill/>
        </p:spPr>
        <p:txBody>
          <a:bodyPr wrap="none" lIns="91440" tIns="45720" rIns="91440" bIns="45720">
            <a:spAutoFit/>
          </a:bodyPr>
          <a:lstStyle/>
          <a:p>
            <a:pPr algn="ctr"/>
            <a:r>
              <a:rPr lang="ar-SA" sz="7200" dirty="0">
                <a:ln>
                  <a:solidFill>
                    <a:sysClr val="windowText" lastClr="000000"/>
                  </a:solidFill>
                </a:ln>
                <a:solidFill>
                  <a:srgbClr val="FF0000"/>
                </a:solidFill>
                <a:cs typeface="PT Bold Heading" panose="02010400000000000000" pitchFamily="2" charset="-78"/>
              </a:rPr>
              <a:t>مجموعة---</a:t>
            </a:r>
            <a:endParaRPr lang="en-US" sz="7200" dirty="0">
              <a:ln>
                <a:solidFill>
                  <a:sysClr val="windowText" lastClr="000000"/>
                </a:solidFill>
              </a:ln>
              <a:solidFill>
                <a:srgbClr val="FF0000"/>
              </a:solidFill>
              <a:cs typeface="PT Bold Heading" panose="02010400000000000000" pitchFamily="2" charset="-78"/>
            </a:endParaRPr>
          </a:p>
        </p:txBody>
      </p:sp>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102740093"/>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60" y="2644170"/>
            <a:ext cx="10793680"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الأمن والسلامة</a:t>
            </a:r>
          </a:p>
        </p:txBody>
      </p:sp>
      <p:sp>
        <p:nvSpPr>
          <p:cNvPr id="4"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49216058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60" y="655597"/>
            <a:ext cx="10793680" cy="1200329"/>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3600" b="1" dirty="0" smtClean="0">
                <a:effectLst>
                  <a:glow rad="63500">
                    <a:schemeClr val="accent4">
                      <a:satMod val="175000"/>
                      <a:alpha val="40000"/>
                    </a:schemeClr>
                  </a:glow>
                </a:effectLst>
              </a:rPr>
              <a:t>مناقشة المتعلمين حول  التصرف الصحيح في الاستفادة من بقايا الطعام كمشروع حفظ النعمة ويحاولون تطبيقه </a:t>
            </a:r>
          </a:p>
        </p:txBody>
      </p:sp>
      <p:sp>
        <p:nvSpPr>
          <p:cNvPr id="8"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9" name="Picture 8"/>
          <p:cNvPicPr>
            <a:picLocks noChangeAspect="1"/>
          </p:cNvPicPr>
          <p:nvPr/>
        </p:nvPicPr>
        <p:blipFill>
          <a:blip r:embed="rId2" cstate="print"/>
          <a:stretch>
            <a:fillRect/>
          </a:stretch>
        </p:blipFill>
        <p:spPr>
          <a:xfrm>
            <a:off x="706693" y="2935505"/>
            <a:ext cx="3114675" cy="986989"/>
          </a:xfrm>
          <a:prstGeom prst="rect">
            <a:avLst/>
          </a:prstGeom>
        </p:spPr>
      </p:pic>
      <p:sp>
        <p:nvSpPr>
          <p:cNvPr id="11" name="TextBox 10"/>
          <p:cNvSpPr txBox="1"/>
          <p:nvPr/>
        </p:nvSpPr>
        <p:spPr>
          <a:xfrm>
            <a:off x="831781" y="2242730"/>
            <a:ext cx="2279560" cy="646331"/>
          </a:xfrm>
          <a:prstGeom prst="rect">
            <a:avLst/>
          </a:prstGeom>
          <a:noFill/>
        </p:spPr>
        <p:txBody>
          <a:bodyPr wrap="square" rtlCol="0">
            <a:spAutoFit/>
          </a:bodyPr>
          <a:lstStyle/>
          <a:p>
            <a:r>
              <a:rPr lang="ar-KW" sz="3600" b="1" dirty="0">
                <a:effectLst>
                  <a:glow rad="63500">
                    <a:schemeClr val="accent4">
                      <a:satMod val="175000"/>
                      <a:alpha val="40000"/>
                    </a:schemeClr>
                  </a:glow>
                </a:effectLst>
              </a:rPr>
              <a:t>استراتيجية</a:t>
            </a:r>
            <a:endParaRPr lang="en-US" sz="3600" b="1" dirty="0">
              <a:effectLst>
                <a:glow rad="63500">
                  <a:schemeClr val="accent4">
                    <a:satMod val="175000"/>
                    <a:alpha val="40000"/>
                  </a:schemeClr>
                </a:glow>
              </a:effectLst>
            </a:endParaRPr>
          </a:p>
        </p:txBody>
      </p:sp>
      <p:pic>
        <p:nvPicPr>
          <p:cNvPr id="4098" name="Picture 2"/>
          <p:cNvPicPr>
            <a:picLocks noChangeAspect="1" noChangeArrowheads="1"/>
          </p:cNvPicPr>
          <p:nvPr/>
        </p:nvPicPr>
        <p:blipFill>
          <a:blip r:embed="rId3" cstate="print"/>
          <a:srcRect/>
          <a:stretch>
            <a:fillRect/>
          </a:stretch>
        </p:blipFill>
        <p:spPr bwMode="auto">
          <a:xfrm>
            <a:off x="4820194" y="2242729"/>
            <a:ext cx="6348549" cy="3642915"/>
          </a:xfrm>
          <a:prstGeom prst="rect">
            <a:avLst/>
          </a:prstGeom>
          <a:noFill/>
          <a:ln w="9525">
            <a:noFill/>
            <a:miter lim="800000"/>
            <a:headEnd/>
            <a:tailEnd/>
          </a:ln>
          <a:effectLst/>
        </p:spPr>
      </p:pic>
    </p:spTree>
    <p:extLst>
      <p:ext uri="{BB962C8B-B14F-4D97-AF65-F5344CB8AC3E}">
        <p14:creationId xmlns:p14="http://schemas.microsoft.com/office/powerpoint/2010/main" val="141878118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5559552" y="836009"/>
            <a:ext cx="5503520" cy="120032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7200" b="1" dirty="0" smtClean="0">
                <a:effectLst>
                  <a:glow rad="63500">
                    <a:schemeClr val="accent4">
                      <a:satMod val="175000"/>
                      <a:alpha val="40000"/>
                    </a:schemeClr>
                  </a:glow>
                </a:effectLst>
              </a:rPr>
              <a:t>الأنشطة الإضافية</a:t>
            </a:r>
          </a:p>
        </p:txBody>
      </p:sp>
      <p:sp>
        <p:nvSpPr>
          <p:cNvPr id="4"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90" y="1262366"/>
            <a:ext cx="3871390" cy="3964516"/>
          </a:xfrm>
          <a:prstGeom prst="rect">
            <a:avLst/>
          </a:prstGeom>
        </p:spPr>
      </p:pic>
      <p:sp>
        <p:nvSpPr>
          <p:cNvPr id="6" name="مستطيل 7"/>
          <p:cNvSpPr/>
          <p:nvPr/>
        </p:nvSpPr>
        <p:spPr>
          <a:xfrm>
            <a:off x="5559552" y="2827019"/>
            <a:ext cx="5503520" cy="317522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a:spcAft>
                <a:spcPts val="1000"/>
              </a:spcAft>
            </a:pPr>
            <a:r>
              <a:rPr lang="ar-KW" sz="4800" b="1" dirty="0" smtClean="0">
                <a:effectLst>
                  <a:glow rad="63500">
                    <a:schemeClr val="accent4">
                      <a:satMod val="175000"/>
                      <a:alpha val="40000"/>
                    </a:schemeClr>
                  </a:glow>
                </a:effectLst>
              </a:rPr>
              <a:t>يمكن استخدام هذه الأنشطة لقياس مستوى الأداء </a:t>
            </a:r>
          </a:p>
          <a:p>
            <a:pPr algn="just">
              <a:spcAft>
                <a:spcPts val="1000"/>
              </a:spcAft>
            </a:pPr>
            <a:r>
              <a:rPr lang="ar-KW" sz="4800" b="1" dirty="0" smtClean="0">
                <a:effectLst>
                  <a:glow rad="63500">
                    <a:schemeClr val="accent4">
                      <a:satMod val="175000"/>
                      <a:alpha val="40000"/>
                    </a:schemeClr>
                  </a:glow>
                </a:effectLst>
              </a:rPr>
              <a:t>( الأقل من المعيار والأعلى من </a:t>
            </a:r>
            <a:r>
              <a:rPr lang="ar-KW" sz="4800" b="1" dirty="0" smtClean="0">
                <a:effectLst>
                  <a:glow rad="63500">
                    <a:schemeClr val="accent4">
                      <a:satMod val="175000"/>
                      <a:alpha val="40000"/>
                    </a:schemeClr>
                  </a:glow>
                </a:effectLst>
              </a:rPr>
              <a:t>المعيار ).</a:t>
            </a:r>
            <a:endParaRPr lang="ar-KW" sz="4800" b="1" dirty="0" smtClean="0">
              <a:effectLst>
                <a:glow rad="63500">
                  <a:schemeClr val="accent4">
                    <a:satMod val="175000"/>
                    <a:alpha val="40000"/>
                  </a:schemeClr>
                </a:glow>
              </a:effectLst>
            </a:endParaRPr>
          </a:p>
        </p:txBody>
      </p:sp>
    </p:spTree>
    <p:extLst>
      <p:ext uri="{BB962C8B-B14F-4D97-AF65-F5344CB8AC3E}">
        <p14:creationId xmlns:p14="http://schemas.microsoft.com/office/powerpoint/2010/main" val="190904012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2638698" y="585106"/>
            <a:ext cx="7715386" cy="5789567"/>
          </a:xfrm>
          <a:prstGeom prst="rect">
            <a:avLst/>
          </a:prstGeom>
          <a:noFill/>
          <a:ln w="9525">
            <a:noFill/>
            <a:miter lim="800000"/>
            <a:headEnd/>
            <a:tailEnd/>
          </a:ln>
          <a:effectLst/>
        </p:spPr>
      </p:pic>
    </p:spTree>
    <p:extLst>
      <p:ext uri="{BB962C8B-B14F-4D97-AF65-F5344CB8AC3E}">
        <p14:creationId xmlns:p14="http://schemas.microsoft.com/office/powerpoint/2010/main" val="3440999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2457449" y="785813"/>
            <a:ext cx="8293281" cy="5588861"/>
          </a:xfrm>
          <a:prstGeom prst="rect">
            <a:avLst/>
          </a:prstGeom>
          <a:noFill/>
          <a:ln w="9525">
            <a:noFill/>
            <a:miter lim="800000"/>
            <a:headEnd/>
            <a:tailEnd/>
          </a:ln>
          <a:effectLst/>
        </p:spPr>
      </p:pic>
    </p:spTree>
    <p:extLst>
      <p:ext uri="{BB962C8B-B14F-4D97-AF65-F5344CB8AC3E}">
        <p14:creationId xmlns:p14="http://schemas.microsoft.com/office/powerpoint/2010/main" val="317977659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2181497" y="418011"/>
            <a:ext cx="8830491" cy="6021977"/>
          </a:xfrm>
          <a:prstGeom prst="rect">
            <a:avLst/>
          </a:prstGeom>
          <a:noFill/>
          <a:ln w="9525">
            <a:noFill/>
            <a:miter lim="800000"/>
            <a:headEnd/>
            <a:tailEnd/>
          </a:ln>
          <a:effectLst/>
        </p:spPr>
      </p:pic>
    </p:spTree>
    <p:extLst>
      <p:ext uri="{BB962C8B-B14F-4D97-AF65-F5344CB8AC3E}">
        <p14:creationId xmlns:p14="http://schemas.microsoft.com/office/powerpoint/2010/main" val="413220790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711" y="1001698"/>
            <a:ext cx="7075967" cy="4819600"/>
          </a:xfrm>
          <a:prstGeom prst="rect">
            <a:avLst/>
          </a:prstGeom>
        </p:spPr>
      </p:pic>
      <p:sp>
        <p:nvSpPr>
          <p:cNvPr id="3"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7753062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8256" y="1910316"/>
            <a:ext cx="6096000" cy="4572000"/>
          </a:xfrm>
          <a:prstGeom prst="rect">
            <a:avLst/>
          </a:prstGeom>
        </p:spPr>
      </p:pic>
      <p:sp>
        <p:nvSpPr>
          <p:cNvPr id="4" name="Rectangle 3"/>
          <p:cNvSpPr/>
          <p:nvPr/>
        </p:nvSpPr>
        <p:spPr>
          <a:xfrm>
            <a:off x="1137684" y="623459"/>
            <a:ext cx="9573461"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dirty="0" smtClean="0">
                <a:ln w="11430"/>
                <a:effectLst>
                  <a:outerShdw blurRad="50800" dist="39000" dir="5460000" algn="tl">
                    <a:srgbClr val="000000">
                      <a:alpha val="38000"/>
                    </a:srgbClr>
                  </a:outerShdw>
                </a:effectLst>
              </a:rPr>
              <a:t>ال</a:t>
            </a:r>
            <a:r>
              <a:rPr lang="ar-KW" sz="8800" b="1" dirty="0" smtClean="0">
                <a:ln w="11430"/>
                <a:effectLst>
                  <a:outerShdw blurRad="50800" dist="39000" dir="5460000" algn="tl">
                    <a:srgbClr val="000000">
                      <a:alpha val="38000"/>
                    </a:srgbClr>
                  </a:outerShdw>
                </a:effectLst>
              </a:rPr>
              <a:t>مشاركة الفعالة</a:t>
            </a:r>
            <a:endParaRPr lang="ar-KW" sz="7200" b="1" dirty="0" smtClean="0">
              <a:ln w="11430"/>
              <a:effectLst>
                <a:outerShdw blurRad="50800" dist="39000" dir="5460000" algn="tl">
                  <a:srgbClr val="000000">
                    <a:alpha val="38000"/>
                  </a:srgbClr>
                </a:outerShdw>
              </a:effectLst>
            </a:endParaRPr>
          </a:p>
        </p:txBody>
      </p:sp>
      <p:sp>
        <p:nvSpPr>
          <p:cNvPr id="5"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66297483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023258" y="1578428"/>
            <a:ext cx="4169228" cy="4169228"/>
          </a:xfrm>
          <a:prstGeom prst="rect">
            <a:avLst/>
          </a:prstGeom>
        </p:spPr>
      </p:pic>
      <p:pic>
        <p:nvPicPr>
          <p:cNvPr id="6" name="Picture 5"/>
          <p:cNvPicPr>
            <a:picLocks noChangeAspect="1"/>
          </p:cNvPicPr>
          <p:nvPr/>
        </p:nvPicPr>
        <p:blipFill>
          <a:blip r:embed="rId3" cstate="print"/>
          <a:stretch>
            <a:fillRect/>
          </a:stretch>
        </p:blipFill>
        <p:spPr>
          <a:xfrm>
            <a:off x="5328991" y="1551214"/>
            <a:ext cx="6159138" cy="3755572"/>
          </a:xfrm>
          <a:prstGeom prst="rect">
            <a:avLst/>
          </a:prstGeom>
        </p:spPr>
      </p:pic>
      <p:sp>
        <p:nvSpPr>
          <p:cNvPr id="7"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49681122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718149" y="5208170"/>
            <a:ext cx="1678517" cy="1184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stretch>
            <a:fillRect/>
          </a:stretch>
        </p:blipFill>
        <p:spPr>
          <a:xfrm>
            <a:off x="3441707" y="5166721"/>
            <a:ext cx="1576399" cy="1177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stretch>
            <a:fillRect/>
          </a:stretch>
        </p:blipFill>
        <p:spPr>
          <a:xfrm>
            <a:off x="978407" y="5103856"/>
            <a:ext cx="1622927" cy="1232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مستطيل 7"/>
          <p:cNvSpPr/>
          <p:nvPr/>
        </p:nvSpPr>
        <p:spPr>
          <a:xfrm>
            <a:off x="712631" y="2056789"/>
            <a:ext cx="10766738" cy="1077218"/>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rtl="0" fontAlgn="base">
              <a:spcBef>
                <a:spcPct val="0"/>
              </a:spcBef>
              <a:spcAft>
                <a:spcPct val="0"/>
              </a:spcAft>
            </a:pPr>
            <a:r>
              <a:rPr lang="ar-KW" sz="3200" b="1" dirty="0" smtClean="0">
                <a:solidFill>
                  <a:srgbClr val="FF0000"/>
                </a:solidFill>
                <a:latin typeface="Arial Black"/>
                <a:ea typeface="Arial Black"/>
                <a:cs typeface="Arial Black"/>
              </a:rPr>
              <a:t>الكفاية </a:t>
            </a:r>
            <a:r>
              <a:rPr lang="ar-KW" sz="3200" b="1" dirty="0" smtClean="0">
                <a:solidFill>
                  <a:srgbClr val="FF0000"/>
                </a:solidFill>
                <a:latin typeface="Arial Black"/>
                <a:ea typeface="Arial Black"/>
                <a:cs typeface="Arial Black"/>
              </a:rPr>
              <a:t>الخاصة:2-5 </a:t>
            </a:r>
            <a:r>
              <a:rPr lang="ar-KW" sz="3200" b="1" dirty="0" smtClean="0">
                <a:solidFill>
                  <a:schemeClr val="dk1"/>
                </a:solidFill>
                <a:latin typeface="Arial Black"/>
                <a:ea typeface="Arial Black"/>
                <a:cs typeface="Arial Black"/>
              </a:rPr>
              <a:t> </a:t>
            </a:r>
            <a:r>
              <a:rPr lang="ar-KW" sz="3200" b="1" dirty="0" smtClean="0">
                <a:solidFill>
                  <a:schemeClr val="dk1"/>
                </a:solidFill>
                <a:latin typeface="Arial Black"/>
                <a:ea typeface="Arial Black"/>
                <a:cs typeface="Arial Black"/>
              </a:rPr>
              <a:t>التعبير عن العلوم من حولنا من خلال استخدام المعرفة والمهارات المكتسبة خلال تعلم المواد الدراسية الأخرى .</a:t>
            </a:r>
            <a:endParaRPr lang="en-US" sz="3200" b="1" dirty="0">
              <a:solidFill>
                <a:schemeClr val="dk1"/>
              </a:solidFill>
              <a:latin typeface="Arial Black"/>
              <a:ea typeface="Arial Black"/>
              <a:cs typeface="Arial Black"/>
            </a:endParaRPr>
          </a:p>
        </p:txBody>
      </p:sp>
      <p:sp>
        <p:nvSpPr>
          <p:cNvPr id="11" name="مستطيل 7"/>
          <p:cNvSpPr/>
          <p:nvPr/>
        </p:nvSpPr>
        <p:spPr>
          <a:xfrm>
            <a:off x="712631" y="647773"/>
            <a:ext cx="10766738" cy="1077218"/>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rtl="0" fontAlgn="base">
              <a:spcBef>
                <a:spcPct val="0"/>
              </a:spcBef>
              <a:spcAft>
                <a:spcPct val="0"/>
              </a:spcAft>
            </a:pPr>
            <a:r>
              <a:rPr lang="ar-KW" sz="3200" b="1" dirty="0">
                <a:solidFill>
                  <a:srgbClr val="FF0000"/>
                </a:solidFill>
                <a:latin typeface="Arial Black"/>
                <a:ea typeface="Arial Black"/>
                <a:cs typeface="Arial Black"/>
              </a:rPr>
              <a:t>الكفاية </a:t>
            </a:r>
            <a:r>
              <a:rPr lang="ar-KW" sz="3200" b="1" dirty="0" smtClean="0">
                <a:solidFill>
                  <a:srgbClr val="FF0000"/>
                </a:solidFill>
                <a:latin typeface="Arial Black"/>
                <a:ea typeface="Arial Black"/>
                <a:cs typeface="Arial Black"/>
              </a:rPr>
              <a:t>العامة(2): </a:t>
            </a:r>
            <a:r>
              <a:rPr lang="ar-KW" sz="3200" b="1" dirty="0" smtClean="0">
                <a:solidFill>
                  <a:schemeClr val="dk1"/>
                </a:solidFill>
                <a:latin typeface="Arial Black"/>
                <a:ea typeface="Arial Black"/>
                <a:cs typeface="Arial Black"/>
              </a:rPr>
              <a:t> </a:t>
            </a:r>
            <a:r>
              <a:rPr lang="ar-KW" sz="3200" b="1" dirty="0" smtClean="0">
                <a:solidFill>
                  <a:schemeClr val="dk1"/>
                </a:solidFill>
                <a:latin typeface="Arial Black"/>
                <a:ea typeface="Arial Black"/>
                <a:cs typeface="Arial Black"/>
              </a:rPr>
              <a:t>البحث عن الظواهر والطرق والتغير في الكائنات الحية </a:t>
            </a:r>
            <a:r>
              <a:rPr lang="ar-KW" sz="3200" b="1" dirty="0" smtClean="0">
                <a:solidFill>
                  <a:schemeClr val="dk1"/>
                </a:solidFill>
                <a:latin typeface="Arial Black"/>
                <a:ea typeface="Arial Black"/>
                <a:cs typeface="Arial Black"/>
              </a:rPr>
              <a:t>والأشياء </a:t>
            </a:r>
            <a:r>
              <a:rPr lang="ar-KW" sz="3200" b="1" dirty="0" smtClean="0">
                <a:solidFill>
                  <a:schemeClr val="dk1"/>
                </a:solidFill>
                <a:latin typeface="Arial Black"/>
                <a:ea typeface="Arial Black"/>
                <a:cs typeface="Arial Black"/>
              </a:rPr>
              <a:t>غير الحية ، باستخدام الأدوات المناسبة والنماذج </a:t>
            </a:r>
            <a:r>
              <a:rPr lang="ar-KW" sz="3200" b="1" dirty="0" smtClean="0">
                <a:solidFill>
                  <a:schemeClr val="dk1"/>
                </a:solidFill>
                <a:latin typeface="Arial Black"/>
                <a:ea typeface="Arial Black"/>
                <a:cs typeface="Arial Black"/>
              </a:rPr>
              <a:t>والمحاكاة والعرض</a:t>
            </a:r>
            <a:r>
              <a:rPr lang="ar-KW" sz="3200" dirty="0"/>
              <a:t>.</a:t>
            </a:r>
            <a:endParaRPr lang="en-US" sz="3200" b="1" dirty="0">
              <a:solidFill>
                <a:schemeClr val="dk1"/>
              </a:solidFill>
              <a:latin typeface="Arial Black"/>
              <a:ea typeface="Arial Black"/>
              <a:cs typeface="Arial Black"/>
            </a:endParaRPr>
          </a:p>
        </p:txBody>
      </p:sp>
      <p:sp>
        <p:nvSpPr>
          <p:cNvPr id="12" name="مستطيل 7"/>
          <p:cNvSpPr/>
          <p:nvPr/>
        </p:nvSpPr>
        <p:spPr>
          <a:xfrm>
            <a:off x="712631" y="3504528"/>
            <a:ext cx="10766738" cy="156966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just" rtl="0" fontAlgn="base">
              <a:spcBef>
                <a:spcPct val="0"/>
              </a:spcBef>
              <a:spcAft>
                <a:spcPct val="0"/>
              </a:spcAft>
            </a:pPr>
            <a:r>
              <a:rPr lang="ar-KW" sz="3200" b="1" dirty="0" smtClean="0">
                <a:solidFill>
                  <a:srgbClr val="FF0000"/>
                </a:solidFill>
                <a:latin typeface="Arial Black"/>
                <a:ea typeface="Arial Black"/>
                <a:cs typeface="Arial Black"/>
              </a:rPr>
              <a:t>معيار المنهج:-   </a:t>
            </a:r>
            <a:r>
              <a:rPr lang="ar-KW" sz="3200" b="1" dirty="0" smtClean="0">
                <a:solidFill>
                  <a:schemeClr val="dk1"/>
                </a:solidFill>
                <a:latin typeface="Arial Black"/>
                <a:ea typeface="Arial Black"/>
                <a:cs typeface="Arial Black"/>
              </a:rPr>
              <a:t>يعبر بطرق اتصالية مختلفة عن طرق استقصاء تكوين القيم المرتبطة </a:t>
            </a:r>
            <a:r>
              <a:rPr lang="ar-KW" sz="3200" b="1" dirty="0" smtClean="0">
                <a:solidFill>
                  <a:schemeClr val="dk1"/>
                </a:solidFill>
                <a:latin typeface="Arial Black"/>
                <a:ea typeface="Arial Black"/>
                <a:cs typeface="Arial Black"/>
              </a:rPr>
              <a:t>بإعادة </a:t>
            </a:r>
            <a:r>
              <a:rPr lang="ar-KW" sz="3200" b="1" dirty="0" smtClean="0">
                <a:solidFill>
                  <a:schemeClr val="dk1"/>
                </a:solidFill>
                <a:latin typeface="Arial Black"/>
                <a:ea typeface="Arial Black"/>
                <a:cs typeface="Arial Black"/>
              </a:rPr>
              <a:t>تدوير المواد </a:t>
            </a:r>
            <a:r>
              <a:rPr lang="ar-KW" sz="3200" b="1" dirty="0" smtClean="0">
                <a:solidFill>
                  <a:schemeClr val="dk1"/>
                </a:solidFill>
                <a:latin typeface="Arial Black"/>
                <a:ea typeface="Arial Black"/>
                <a:cs typeface="Arial Black"/>
              </a:rPr>
              <a:t>، وظواهر </a:t>
            </a:r>
            <a:r>
              <a:rPr lang="ar-KW" sz="3200" b="1" dirty="0" smtClean="0">
                <a:solidFill>
                  <a:schemeClr val="dk1"/>
                </a:solidFill>
                <a:latin typeface="Arial Black"/>
                <a:ea typeface="Arial Black"/>
                <a:cs typeface="Arial Black"/>
              </a:rPr>
              <a:t>النهار والليل والظلال باستخدام المعرفة والمهارات المكتسبة من خلال تعلم مواد اللغة العربية ، والرياضيات والفن.</a:t>
            </a:r>
            <a:endParaRPr lang="en-US" sz="3200" b="1" dirty="0">
              <a:solidFill>
                <a:schemeClr val="dk1"/>
              </a:solidFill>
              <a:latin typeface="Arial Black"/>
              <a:ea typeface="Arial Black"/>
              <a:cs typeface="Arial Black"/>
            </a:endParaRPr>
          </a:p>
        </p:txBody>
      </p:sp>
      <p:sp>
        <p:nvSpPr>
          <p:cNvPr id="13"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
        <p:nvSpPr>
          <p:cNvPr id="14" name="مستطيل 7"/>
          <p:cNvSpPr/>
          <p:nvPr/>
        </p:nvSpPr>
        <p:spPr>
          <a:xfrm>
            <a:off x="8832938" y="5612308"/>
            <a:ext cx="2314033" cy="584775"/>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rtl="0" fontAlgn="base">
              <a:spcBef>
                <a:spcPct val="0"/>
              </a:spcBef>
              <a:spcAft>
                <a:spcPct val="0"/>
              </a:spcAft>
            </a:pPr>
            <a:r>
              <a:rPr lang="ar-KW" sz="3200" b="1" dirty="0" smtClean="0">
                <a:solidFill>
                  <a:srgbClr val="FF0000"/>
                </a:solidFill>
                <a:latin typeface="Arial Black"/>
                <a:ea typeface="Arial Black"/>
                <a:cs typeface="Arial Black"/>
              </a:rPr>
              <a:t>نطاق: </a:t>
            </a:r>
            <a:r>
              <a:rPr lang="ar-KW" sz="3200" b="1" dirty="0" smtClean="0">
                <a:solidFill>
                  <a:schemeClr val="dk1"/>
                </a:solidFill>
                <a:latin typeface="Arial Black"/>
                <a:ea typeface="Arial Black"/>
                <a:cs typeface="Arial Black"/>
              </a:rPr>
              <a:t>الروابط</a:t>
            </a:r>
            <a:endParaRPr lang="en-US" sz="3200" b="1" dirty="0">
              <a:solidFill>
                <a:schemeClr val="dk1"/>
              </a:solidFill>
              <a:latin typeface="Arial Black"/>
              <a:ea typeface="Arial Black"/>
              <a:cs typeface="Arial Black"/>
            </a:endParaRPr>
          </a:p>
        </p:txBody>
      </p:sp>
    </p:spTree>
    <p:extLst>
      <p:ext uri="{BB962C8B-B14F-4D97-AF65-F5344CB8AC3E}">
        <p14:creationId xmlns:p14="http://schemas.microsoft.com/office/powerpoint/2010/main" val="19434092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699160" y="2818881"/>
            <a:ext cx="10793680" cy="1569660"/>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امرح مع العلوم </a:t>
            </a:r>
          </a:p>
        </p:txBody>
      </p:sp>
      <p:sp>
        <p:nvSpPr>
          <p:cNvPr id="4" name="مستطيل 7"/>
          <p:cNvSpPr/>
          <p:nvPr/>
        </p:nvSpPr>
        <p:spPr>
          <a:xfrm>
            <a:off x="3992368" y="644977"/>
            <a:ext cx="4478608" cy="769441"/>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400" b="1" dirty="0" smtClean="0">
                <a:effectLst>
                  <a:glow rad="63500">
                    <a:schemeClr val="accent4">
                      <a:satMod val="175000"/>
                      <a:alpha val="40000"/>
                    </a:schemeClr>
                  </a:glow>
                </a:effectLst>
              </a:rPr>
              <a:t>الحصة </a:t>
            </a:r>
            <a:r>
              <a:rPr lang="ar-KW" sz="4400" b="1" dirty="0">
                <a:effectLst>
                  <a:glow rad="63500">
                    <a:schemeClr val="accent4">
                      <a:satMod val="175000"/>
                      <a:alpha val="40000"/>
                    </a:schemeClr>
                  </a:glow>
                </a:effectLst>
              </a:rPr>
              <a:t>( </a:t>
            </a:r>
            <a:r>
              <a:rPr lang="ar-KW" sz="4400" b="1" dirty="0" smtClean="0">
                <a:effectLst>
                  <a:glow rad="63500">
                    <a:schemeClr val="accent4">
                      <a:satMod val="175000"/>
                      <a:alpha val="40000"/>
                    </a:schemeClr>
                  </a:glow>
                </a:effectLst>
              </a:rPr>
              <a:t> </a:t>
            </a:r>
            <a:r>
              <a:rPr lang="en-US" sz="4400" b="1" dirty="0" smtClean="0">
                <a:effectLst>
                  <a:glow rad="63500">
                    <a:schemeClr val="accent4">
                      <a:satMod val="175000"/>
                      <a:alpha val="40000"/>
                    </a:schemeClr>
                  </a:glow>
                </a:effectLst>
              </a:rPr>
              <a:t>A</a:t>
            </a:r>
            <a:r>
              <a:rPr lang="ar-KW" sz="4400" b="1" dirty="0" smtClean="0">
                <a:effectLst>
                  <a:glow rad="63500">
                    <a:schemeClr val="accent4">
                      <a:satMod val="175000"/>
                      <a:alpha val="40000"/>
                    </a:schemeClr>
                  </a:glow>
                </a:effectLst>
              </a:rPr>
              <a:t>) </a:t>
            </a:r>
            <a:endParaRPr lang="ar-KW" sz="4400" b="1" dirty="0">
              <a:effectLst>
                <a:glow rad="63500">
                  <a:schemeClr val="accent4">
                    <a:satMod val="175000"/>
                    <a:alpha val="40000"/>
                  </a:schemeClr>
                </a:glow>
              </a:effectLst>
            </a:endParaRPr>
          </a:p>
        </p:txBody>
      </p:sp>
      <p:sp>
        <p:nvSpPr>
          <p:cNvPr id="6" name="مستطيل 7"/>
          <p:cNvSpPr/>
          <p:nvPr/>
        </p:nvSpPr>
        <p:spPr>
          <a:xfrm>
            <a:off x="3992368" y="1613796"/>
            <a:ext cx="4478608" cy="830997"/>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4800" b="1" dirty="0" smtClean="0">
                <a:effectLst>
                  <a:glow rad="63500">
                    <a:schemeClr val="accent4">
                      <a:satMod val="175000"/>
                      <a:alpha val="40000"/>
                    </a:schemeClr>
                  </a:glow>
                </a:effectLst>
              </a:rPr>
              <a:t>عنوان الدرس:</a:t>
            </a:r>
            <a:endParaRPr lang="ar-KW" sz="4800" b="1" dirty="0">
              <a:effectLst>
                <a:glow rad="63500">
                  <a:schemeClr val="accent4">
                    <a:satMod val="175000"/>
                    <a:alpha val="40000"/>
                  </a:schemeClr>
                </a:glo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4544" y="501045"/>
            <a:ext cx="2133600" cy="2143125"/>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357" y="4587918"/>
            <a:ext cx="10035286" cy="18269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439" y="644977"/>
            <a:ext cx="1845945" cy="1732928"/>
          </a:xfrm>
          <a:prstGeom prst="rect">
            <a:avLst/>
          </a:prstGeom>
        </p:spPr>
      </p:pic>
      <p:sp>
        <p:nvSpPr>
          <p:cNvPr id="9"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286744469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7"/>
          <p:cNvSpPr/>
          <p:nvPr/>
        </p:nvSpPr>
        <p:spPr>
          <a:xfrm>
            <a:off x="1737360" y="2644170"/>
            <a:ext cx="8959952" cy="156966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spcAft>
                <a:spcPts val="1000"/>
              </a:spcAft>
            </a:pPr>
            <a:r>
              <a:rPr lang="ar-KW" sz="9600" b="1" dirty="0" smtClean="0">
                <a:effectLst>
                  <a:glow rad="63500">
                    <a:schemeClr val="accent4">
                      <a:satMod val="175000"/>
                      <a:alpha val="40000"/>
                    </a:schemeClr>
                  </a:glow>
                </a:effectLst>
              </a:rPr>
              <a:t>النشاط التحفيزي</a:t>
            </a:r>
          </a:p>
        </p:txBody>
      </p:sp>
      <p:pic>
        <p:nvPicPr>
          <p:cNvPr id="2" name="Picture 1"/>
          <p:cNvPicPr>
            <a:picLocks noChangeAspect="1"/>
          </p:cNvPicPr>
          <p:nvPr/>
        </p:nvPicPr>
        <p:blipFill>
          <a:blip r:embed="rId2" cstate="print"/>
          <a:stretch>
            <a:fillRect/>
          </a:stretch>
        </p:blipFill>
        <p:spPr>
          <a:xfrm>
            <a:off x="834310" y="4434680"/>
            <a:ext cx="3105150" cy="1863089"/>
          </a:xfrm>
          <a:prstGeom prst="rect">
            <a:avLst/>
          </a:prstGeom>
        </p:spPr>
      </p:pic>
      <p:pic>
        <p:nvPicPr>
          <p:cNvPr id="3" name="Picture 2"/>
          <p:cNvPicPr>
            <a:picLocks noChangeAspect="1"/>
          </p:cNvPicPr>
          <p:nvPr/>
        </p:nvPicPr>
        <p:blipFill>
          <a:blip r:embed="rId3" cstate="print"/>
          <a:stretch>
            <a:fillRect/>
          </a:stretch>
        </p:blipFill>
        <p:spPr>
          <a:xfrm>
            <a:off x="8413605" y="521152"/>
            <a:ext cx="3240300" cy="2003108"/>
          </a:xfrm>
          <a:prstGeom prst="rect">
            <a:avLst/>
          </a:prstGeom>
        </p:spPr>
      </p:pic>
      <p:sp>
        <p:nvSpPr>
          <p:cNvPr id="6" name="إطار 13"/>
          <p:cNvSpPr/>
          <p:nvPr/>
        </p:nvSpPr>
        <p:spPr>
          <a:xfrm>
            <a:off x="0" y="0"/>
            <a:ext cx="12192000" cy="6858000"/>
          </a:xfrm>
          <a:prstGeom prst="frame">
            <a:avLst>
              <a:gd name="adj1" fmla="val 5436"/>
            </a:avLst>
          </a:prstGeom>
          <a:solidFill>
            <a:srgbClr val="14D2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schemeClr val="tx1"/>
              </a:solidFill>
            </a:endParaRPr>
          </a:p>
        </p:txBody>
      </p:sp>
    </p:spTree>
    <p:extLst>
      <p:ext uri="{BB962C8B-B14F-4D97-AF65-F5344CB8AC3E}">
        <p14:creationId xmlns:p14="http://schemas.microsoft.com/office/powerpoint/2010/main" val="30666150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046TGp">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3399"/>
        </a:dk1>
        <a:lt1>
          <a:srgbClr val="FFFFFF"/>
        </a:lt1>
        <a:dk2>
          <a:srgbClr val="0C83B8"/>
        </a:dk2>
        <a:lt2>
          <a:srgbClr val="FFFFCC"/>
        </a:lt2>
        <a:accent1>
          <a:srgbClr val="557FE7"/>
        </a:accent1>
        <a:accent2>
          <a:srgbClr val="38BA7C"/>
        </a:accent2>
        <a:accent3>
          <a:srgbClr val="AAC1D8"/>
        </a:accent3>
        <a:accent4>
          <a:srgbClr val="DADADA"/>
        </a:accent4>
        <a:accent5>
          <a:srgbClr val="B4C0F1"/>
        </a:accent5>
        <a:accent6>
          <a:srgbClr val="32A870"/>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Custom Design 2">
        <a:dk1>
          <a:srgbClr val="969696"/>
        </a:dk1>
        <a:lt1>
          <a:srgbClr val="FFFFFF"/>
        </a:lt1>
        <a:dk2>
          <a:srgbClr val="843520"/>
        </a:dk2>
        <a:lt2>
          <a:srgbClr val="FFFFCC"/>
        </a:lt2>
        <a:accent1>
          <a:srgbClr val="CFA12D"/>
        </a:accent1>
        <a:accent2>
          <a:srgbClr val="5C8F39"/>
        </a:accent2>
        <a:accent3>
          <a:srgbClr val="C2AEAB"/>
        </a:accent3>
        <a:accent4>
          <a:srgbClr val="DADADA"/>
        </a:accent4>
        <a:accent5>
          <a:srgbClr val="E4CDAD"/>
        </a:accent5>
        <a:accent6>
          <a:srgbClr val="538133"/>
        </a:accent6>
        <a:hlink>
          <a:srgbClr val="4A92E2"/>
        </a:hlink>
        <a:folHlink>
          <a:srgbClr val="4AC68B"/>
        </a:folHlink>
      </a:clrScheme>
      <a:clrMap bg1="dk2" tx1="lt1" bg2="dk1" tx2="lt2" accent1="accent1" accent2="accent2" accent3="accent3" accent4="accent4" accent5="accent5" accent6="accent6" hlink="hlink" folHlink="folHlink"/>
    </a:extraClrScheme>
    <a:extraClrScheme>
      <a:clrScheme name="Custom Design 3">
        <a:dk1>
          <a:srgbClr val="969696"/>
        </a:dk1>
        <a:lt1>
          <a:srgbClr val="FFFFFF"/>
        </a:lt1>
        <a:dk2>
          <a:srgbClr val="134B2E"/>
        </a:dk2>
        <a:lt2>
          <a:srgbClr val="DAEEA2"/>
        </a:lt2>
        <a:accent1>
          <a:srgbClr val="C3C03C"/>
        </a:accent1>
        <a:accent2>
          <a:srgbClr val="43A98E"/>
        </a:accent2>
        <a:accent3>
          <a:srgbClr val="AAB1AD"/>
        </a:accent3>
        <a:accent4>
          <a:srgbClr val="DADADA"/>
        </a:accent4>
        <a:accent5>
          <a:srgbClr val="DEDCAF"/>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866</Words>
  <Application>Microsoft Office PowerPoint</Application>
  <PresentationFormat>Custom</PresentationFormat>
  <Paragraphs>105</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F046TGp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lenovo</cp:lastModifiedBy>
  <cp:revision>59</cp:revision>
  <dcterms:modified xsi:type="dcterms:W3CDTF">2017-02-05T07:13:11Z</dcterms:modified>
</cp:coreProperties>
</file>