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3" r:id="rId1"/>
    <p:sldMasterId id="2147483924" r:id="rId2"/>
    <p:sldMasterId id="2147483926" r:id="rId3"/>
    <p:sldMasterId id="2147483927" r:id="rId4"/>
  </p:sldMasterIdLst>
  <p:notesMasterIdLst>
    <p:notesMasterId r:id="rId35"/>
  </p:notesMasterIdLst>
  <p:sldIdLst>
    <p:sldId id="349" r:id="rId5"/>
    <p:sldId id="346" r:id="rId6"/>
    <p:sldId id="326" r:id="rId7"/>
    <p:sldId id="347" r:id="rId8"/>
    <p:sldId id="262" r:id="rId9"/>
    <p:sldId id="260" r:id="rId10"/>
    <p:sldId id="261" r:id="rId11"/>
    <p:sldId id="343" r:id="rId12"/>
    <p:sldId id="345" r:id="rId13"/>
    <p:sldId id="263" r:id="rId14"/>
    <p:sldId id="324" r:id="rId15"/>
    <p:sldId id="330" r:id="rId16"/>
    <p:sldId id="267" r:id="rId17"/>
    <p:sldId id="332" r:id="rId18"/>
    <p:sldId id="340" r:id="rId19"/>
    <p:sldId id="334" r:id="rId20"/>
    <p:sldId id="333" r:id="rId21"/>
    <p:sldId id="341" r:id="rId22"/>
    <p:sldId id="328" r:id="rId23"/>
    <p:sldId id="331" r:id="rId24"/>
    <p:sldId id="342" r:id="rId25"/>
    <p:sldId id="327" r:id="rId26"/>
    <p:sldId id="339" r:id="rId27"/>
    <p:sldId id="325" r:id="rId28"/>
    <p:sldId id="329" r:id="rId29"/>
    <p:sldId id="335" r:id="rId30"/>
    <p:sldId id="336" r:id="rId31"/>
    <p:sldId id="337" r:id="rId32"/>
    <p:sldId id="320" r:id="rId33"/>
    <p:sldId id="32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8B033CB-E132-4CBF-B873-2D5FC57428C2}">
  <a:tblStyle styleId="{18B033CB-E132-4CBF-B873-2D5FC57428C2}" styleName="Table_0"/>
  <a:tblStyle styleId="{411B5293-9516-4FCA-A3F7-7E7061E68F7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80" d="100"/>
          <a:sy n="80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7886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Shape 1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6" name="Shape 18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Shape 19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4" name="Shape 19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Shape 19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4" name="Shape 19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Shape 20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2" name="Shape 20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Shape 2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1" name="Shape 2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Shape 2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0" name="Shape 2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5" name="Shape 19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Shape 2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7" name="Shape 2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Shape 2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4" name="Shape 2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Shape 1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6" name="Shape 18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Shape 19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Shape 19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0" name="Shape 19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Shape 19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7" name="Shape 19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Shape 2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0" name="Shape 20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Shape 19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4" name="Shape 19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Shape 19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4" name="Shape 19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874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674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223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223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447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7" y="2172098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898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Shape 5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90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707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23887" y="1709884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23887" y="458961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887391" y="987571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مع تسمية توضيحية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pic" idx="2"/>
          </p:nvPr>
        </p:nvSpPr>
        <p:spPr>
          <a:xfrm>
            <a:off x="3887391" y="987571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623887" y="1710134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23887" y="458986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3887391" y="987821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مع تسمية توضيحية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pic" idx="2"/>
          </p:nvPr>
        </p:nvSpPr>
        <p:spPr>
          <a:xfrm>
            <a:off x="3887391" y="987821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112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112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223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5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52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KW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553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57200" y="635674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94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xfrm>
            <a:off x="64579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3028950" y="635649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628650" y="635649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r" rt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4579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028950" y="6356746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28650" y="635674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K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K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004050" y="957038"/>
            <a:ext cx="412031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5792" y="2780930"/>
            <a:ext cx="7416824" cy="2062103"/>
          </a:xfrm>
          <a:prstGeom prst="rect">
            <a:avLst/>
          </a:prstGeom>
          <a:solidFill>
            <a:srgbClr val="8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العاشر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للصف الثاني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41" y="128365"/>
            <a:ext cx="55721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403648" y="5013180"/>
            <a:ext cx="63367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</a:t>
            </a:r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مبارك الكبير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9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Shape 194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Shape 1947"/>
          <p:cNvSpPr txBox="1"/>
          <p:nvPr/>
        </p:nvSpPr>
        <p:spPr>
          <a:xfrm>
            <a:off x="1383143" y="1351508"/>
            <a:ext cx="6120680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المراحل التي ستنفذ خلال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الحصة الأولى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Shape 194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18238" r="24319" b="6717"/>
          <a:stretch/>
        </p:blipFill>
        <p:spPr bwMode="auto">
          <a:xfrm>
            <a:off x="179512" y="188640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سهم للأسفل 15"/>
          <p:cNvSpPr/>
          <p:nvPr/>
        </p:nvSpPr>
        <p:spPr>
          <a:xfrm>
            <a:off x="1630062" y="3933057"/>
            <a:ext cx="2005833" cy="20882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1948902" y="4117127"/>
            <a:ext cx="136815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سيتم تفصيل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لهذا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المطلوب الشريحة التالية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979712" y="2132857"/>
            <a:ext cx="1368152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20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Shape 194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18238" r="24319" b="6717"/>
          <a:stretch/>
        </p:blipFill>
        <p:spPr bwMode="auto">
          <a:xfrm>
            <a:off x="179512" y="188640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972"/>
          <p:cNvSpPr txBox="1"/>
          <p:nvPr/>
        </p:nvSpPr>
        <p:spPr>
          <a:xfrm>
            <a:off x="1979712" y="2204864"/>
            <a:ext cx="1368152" cy="367240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-يكتب المتعلمين اسم المشروع في رقم ( </a:t>
            </a:r>
            <a:r>
              <a:rPr lang="ar-K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صفحة </a:t>
            </a:r>
            <a:r>
              <a:rPr lang="ar-KW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124 </a:t>
            </a: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-وجه المتعلمين إلى أن يرسموا توقعاتهم الشخصية في ما سيحتاجه  </a:t>
            </a:r>
            <a:r>
              <a:rPr lang="ar-S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سيحتاجه لتصميم مشروع لاستخدامات المغناطيس</a:t>
            </a:r>
            <a:r>
              <a:rPr lang="ar-K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، </a:t>
            </a: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وذلك في رقم ( </a:t>
            </a:r>
            <a:r>
              <a:rPr lang="ar-K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من كراسة المشروع العلمي .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ar-SA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r>
              <a:rPr lang="ar-K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شجع  </a:t>
            </a:r>
            <a:r>
              <a:rPr lang="ar-S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المعلم </a:t>
            </a:r>
            <a:r>
              <a:rPr lang="ar-K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على </a:t>
            </a:r>
            <a:r>
              <a:rPr lang="ar-K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التواصل بين المتعلمين في مجموعات ثنائية حول ما رسموه من توقعات وتنبؤات في </a:t>
            </a:r>
            <a:r>
              <a:rPr lang="ar-SA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فيما سيحتاجه تصميم مشروع لاستخدامات المغناطيس </a:t>
            </a:r>
            <a:endParaRPr lang="ar-K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954"/>
          <p:cNvSpPr txBox="1"/>
          <p:nvPr/>
        </p:nvSpPr>
        <p:spPr>
          <a:xfrm>
            <a:off x="395536" y="4221088"/>
            <a:ext cx="1479979" cy="1656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1 - يكتب الطالب اسم مشروعه في مربع رقم </a:t>
            </a:r>
            <a:endParaRPr lang="ar-KW" sz="12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( 1 )  </a:t>
            </a:r>
            <a:r>
              <a:rPr lang="ar-SA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في كراسة المشروع </a:t>
            </a:r>
            <a:r>
              <a:rPr lang="ar-KW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،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ا</a:t>
            </a:r>
            <a:r>
              <a:rPr lang="ar-SA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لمغناطيس </a:t>
            </a:r>
            <a:r>
              <a:rPr lang="ar-KW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ar-KW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ar-SA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استخدامات المغناطيس في حياتنا</a:t>
            </a:r>
            <a:r>
              <a:rPr lang="ar-KW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 </a:t>
            </a:r>
            <a:r>
              <a:rPr lang="ar-SA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اكثر من مقترح )</a:t>
            </a:r>
            <a:endParaRPr lang="ar-KW" sz="12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endParaRPr lang="ar-KW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17008" r="22463" b="7633"/>
          <a:stretch/>
        </p:blipFill>
        <p:spPr bwMode="auto">
          <a:xfrm>
            <a:off x="467544" y="548680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4959" r="22924" b="9887"/>
          <a:stretch/>
        </p:blipFill>
        <p:spPr bwMode="auto">
          <a:xfrm>
            <a:off x="251520" y="318541"/>
            <a:ext cx="8640960" cy="620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hape 2002"/>
          <p:cNvCxnSpPr/>
          <p:nvPr/>
        </p:nvCxnSpPr>
        <p:spPr>
          <a:xfrm>
            <a:off x="5364088" y="1160750"/>
            <a:ext cx="576064" cy="10801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6" name="Shape 2003"/>
          <p:cNvSpPr txBox="1"/>
          <p:nvPr/>
        </p:nvSpPr>
        <p:spPr>
          <a:xfrm>
            <a:off x="3491879" y="951112"/>
            <a:ext cx="1872207" cy="461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تابع ل 1 من 5</a:t>
            </a:r>
          </a:p>
        </p:txBody>
      </p:sp>
    </p:spTree>
    <p:extLst>
      <p:ext uri="{BB962C8B-B14F-4D97-AF65-F5344CB8AC3E}">
        <p14:creationId xmlns:p14="http://schemas.microsoft.com/office/powerpoint/2010/main" val="267913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Shape 20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5" name="Shape 2045"/>
          <p:cNvSpPr txBox="1"/>
          <p:nvPr/>
        </p:nvSpPr>
        <p:spPr>
          <a:xfrm>
            <a:off x="1907704" y="1628800"/>
            <a:ext cx="5976664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المراحل التي ستنفذ خلال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الحصة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53844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19672" r="23040" b="5565"/>
          <a:stretch/>
        </p:blipFill>
        <p:spPr bwMode="auto">
          <a:xfrm>
            <a:off x="251520" y="260648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42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14344" r="23040" b="10963"/>
          <a:stretch/>
        </p:blipFill>
        <p:spPr bwMode="auto">
          <a:xfrm>
            <a:off x="395536" y="396149"/>
            <a:ext cx="8424936" cy="606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hape 2002"/>
          <p:cNvCxnSpPr/>
          <p:nvPr/>
        </p:nvCxnSpPr>
        <p:spPr>
          <a:xfrm>
            <a:off x="5106312" y="1222613"/>
            <a:ext cx="833840" cy="540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6" name="Shape 2003"/>
          <p:cNvSpPr txBox="1"/>
          <p:nvPr/>
        </p:nvSpPr>
        <p:spPr>
          <a:xfrm>
            <a:off x="827584" y="1001923"/>
            <a:ext cx="4214445" cy="4108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تكون الحصة 2 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 5 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تنفيذ المشروع 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81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Shape 2103"/>
          <p:cNvSpPr txBox="1"/>
          <p:nvPr/>
        </p:nvSpPr>
        <p:spPr>
          <a:xfrm>
            <a:off x="1475656" y="1593542"/>
            <a:ext cx="6336704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المراحل التي ستنفذ خلال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الحصة الثالثة</a:t>
            </a:r>
          </a:p>
        </p:txBody>
      </p:sp>
      <p:sp>
        <p:nvSpPr>
          <p:cNvPr id="2104" name="Shape 2104"/>
          <p:cNvSpPr/>
          <p:nvPr/>
        </p:nvSpPr>
        <p:spPr>
          <a:xfrm>
            <a:off x="36511" y="-27383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27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t="20287" r="23039" b="5533"/>
          <a:stretch/>
        </p:blipFill>
        <p:spPr bwMode="auto">
          <a:xfrm>
            <a:off x="539552" y="476672"/>
            <a:ext cx="799288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15307" r="21833" b="6250"/>
          <a:stretch/>
        </p:blipFill>
        <p:spPr bwMode="auto">
          <a:xfrm>
            <a:off x="92453" y="43933"/>
            <a:ext cx="8967786" cy="66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9" name="Shape 1889"/>
          <p:cNvSpPr txBox="1"/>
          <p:nvPr/>
        </p:nvSpPr>
        <p:spPr>
          <a:xfrm>
            <a:off x="5364088" y="5103013"/>
            <a:ext cx="3696150" cy="11164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KW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مشروع الاستقصاء العلمي ( </a:t>
            </a:r>
            <a:r>
              <a:rPr lang="ar-KW" sz="2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ar-KW" sz="2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KW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ar-KW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للصف الثاني الابتدائي</a:t>
            </a:r>
          </a:p>
        </p:txBody>
      </p:sp>
      <p:sp>
        <p:nvSpPr>
          <p:cNvPr id="1891" name="Shape 1891"/>
          <p:cNvSpPr/>
          <p:nvPr/>
        </p:nvSpPr>
        <p:spPr>
          <a:xfrm>
            <a:off x="87" y="43933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Shape 1893"/>
          <p:cNvSpPr/>
          <p:nvPr/>
        </p:nvSpPr>
        <p:spPr>
          <a:xfrm>
            <a:off x="6827990" y="1490304"/>
            <a:ext cx="2232248" cy="498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KW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التوجيه الفني للعلوم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KW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اللجنة الفنية المشتركة للمرحلة الابتدائية</a:t>
            </a:r>
          </a:p>
        </p:txBody>
      </p:sp>
      <p:sp>
        <p:nvSpPr>
          <p:cNvPr id="1894" name="Shape 1894"/>
          <p:cNvSpPr/>
          <p:nvPr/>
        </p:nvSpPr>
        <p:spPr>
          <a:xfrm>
            <a:off x="184817" y="5661248"/>
            <a:ext cx="2226943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KW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العام الدراسي 2016-2017م</a:t>
            </a:r>
          </a:p>
        </p:txBody>
      </p:sp>
      <p:sp>
        <p:nvSpPr>
          <p:cNvPr id="1895" name="Shape 189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8" t="14755" r="22694" b="12295"/>
          <a:stretch/>
        </p:blipFill>
        <p:spPr bwMode="auto">
          <a:xfrm>
            <a:off x="467544" y="260648"/>
            <a:ext cx="784887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211960" y="3140968"/>
            <a:ext cx="3672408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Shape 2002"/>
          <p:cNvCxnSpPr/>
          <p:nvPr/>
        </p:nvCxnSpPr>
        <p:spPr>
          <a:xfrm>
            <a:off x="3576487" y="4105672"/>
            <a:ext cx="833840" cy="5400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7" name="Shape 2003"/>
          <p:cNvSpPr txBox="1"/>
          <p:nvPr/>
        </p:nvSpPr>
        <p:spPr>
          <a:xfrm>
            <a:off x="899592" y="3954251"/>
            <a:ext cx="2664296" cy="16349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هذه البنود هي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خاصة بالحصة 3 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 5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مرحلة تدوين النتائج وتفسيرها وتحليلها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13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Shape 214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Shape 2143"/>
          <p:cNvSpPr txBox="1"/>
          <p:nvPr/>
        </p:nvSpPr>
        <p:spPr>
          <a:xfrm>
            <a:off x="1045563" y="2102891"/>
            <a:ext cx="7056784" cy="51706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المراحل التي ستنفذ خلال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الحصة الرابعة والخامسة</a:t>
            </a:r>
          </a:p>
        </p:txBody>
      </p:sp>
    </p:spTree>
    <p:extLst>
      <p:ext uri="{BB962C8B-B14F-4D97-AF65-F5344CB8AC3E}">
        <p14:creationId xmlns:p14="http://schemas.microsoft.com/office/powerpoint/2010/main" val="58429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18443" r="22924" b="6506"/>
          <a:stretch/>
        </p:blipFill>
        <p:spPr bwMode="auto">
          <a:xfrm>
            <a:off x="395536" y="445958"/>
            <a:ext cx="8280920" cy="615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62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8" t="16883" r="22694" b="13935"/>
          <a:stretch/>
        </p:blipFill>
        <p:spPr bwMode="auto">
          <a:xfrm>
            <a:off x="457567" y="188639"/>
            <a:ext cx="7848872" cy="640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391980" y="2996952"/>
            <a:ext cx="3492388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214445" y="2492896"/>
            <a:ext cx="3672408" cy="504056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214169" y="5589240"/>
            <a:ext cx="3672408" cy="720080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منحني 8"/>
          <p:cNvSpPr/>
          <p:nvPr/>
        </p:nvSpPr>
        <p:spPr>
          <a:xfrm rot="16200000" flipH="1">
            <a:off x="3130655" y="3250166"/>
            <a:ext cx="1641030" cy="630547"/>
          </a:xfrm>
          <a:prstGeom prst="bentArrow">
            <a:avLst>
              <a:gd name="adj1" fmla="val 25000"/>
              <a:gd name="adj2" fmla="val 22585"/>
              <a:gd name="adj3" fmla="val 34509"/>
              <a:gd name="adj4" fmla="val 43750"/>
            </a:avLst>
          </a:prstGeom>
          <a:solidFill>
            <a:srgbClr val="FFFF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سهم منحني إلى الأعلى 9"/>
          <p:cNvSpPr/>
          <p:nvPr/>
        </p:nvSpPr>
        <p:spPr>
          <a:xfrm>
            <a:off x="8037501" y="4617570"/>
            <a:ext cx="557830" cy="936104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Shape 2003"/>
          <p:cNvSpPr txBox="1"/>
          <p:nvPr/>
        </p:nvSpPr>
        <p:spPr>
          <a:xfrm>
            <a:off x="611559" y="4385954"/>
            <a:ext cx="3602609" cy="19233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هذه البنود هي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خاصة بالحصة 4 و 5 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 5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مرحلة اعطاء الاستنتاجات والإجابة على سؤال الاستقصاء العلمي 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سهم منحني 12"/>
          <p:cNvSpPr/>
          <p:nvPr/>
        </p:nvSpPr>
        <p:spPr>
          <a:xfrm rot="3147753" flipH="1" flipV="1">
            <a:off x="3977394" y="5851532"/>
            <a:ext cx="762434" cy="854692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Shape 2177"/>
          <p:cNvSpPr txBox="1"/>
          <p:nvPr/>
        </p:nvSpPr>
        <p:spPr>
          <a:xfrm>
            <a:off x="7946217" y="2977304"/>
            <a:ext cx="1021722" cy="156966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هذا الجزء يرحل للحصة الثالثة حسب ما جاء بمراحل تنفيذ الاستقصاء العلمي </a:t>
            </a:r>
          </a:p>
        </p:txBody>
      </p:sp>
    </p:spTree>
    <p:extLst>
      <p:ext uri="{BB962C8B-B14F-4D97-AF65-F5344CB8AC3E}">
        <p14:creationId xmlns:p14="http://schemas.microsoft.com/office/powerpoint/2010/main" val="73915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21312" r="22809" b="5328"/>
          <a:stretch/>
        </p:blipFill>
        <p:spPr bwMode="auto">
          <a:xfrm>
            <a:off x="755576" y="404664"/>
            <a:ext cx="7120328" cy="536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2003"/>
          <p:cNvSpPr txBox="1"/>
          <p:nvPr/>
        </p:nvSpPr>
        <p:spPr>
          <a:xfrm>
            <a:off x="1331640" y="1988840"/>
            <a:ext cx="5616623" cy="12519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مقترحات لأسماء المشاريع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المغناطيس \  استخدامات المغناطيسات  في حياتنا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لل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متعلم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حرية اختيار اسم المشروع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0" name="Picture 4" descr="نتيجة بحث الصور عن رسومات اطفال عن المغناطي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96" y="4077072"/>
            <a:ext cx="1866392" cy="13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نتيجة بحث الصور عن رسومات اطفال عن المغناطي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22407"/>
            <a:ext cx="2624060" cy="146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2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17008" r="22694" b="8357"/>
          <a:stretch/>
        </p:blipFill>
        <p:spPr bwMode="auto">
          <a:xfrm>
            <a:off x="395536" y="332656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صورة ذات صلة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8" t="14575"/>
          <a:stretch/>
        </p:blipFill>
        <p:spPr bwMode="auto">
          <a:xfrm>
            <a:off x="2555777" y="4509119"/>
            <a:ext cx="3654930" cy="1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نتيجة بحث الصور عن المغناطيس والكهربا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07" y="4221088"/>
            <a:ext cx="1586128" cy="1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نتيجة بحث الصور عن المغناطيس والكهربا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23" y="1988840"/>
            <a:ext cx="3096344" cy="151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003"/>
          <p:cNvSpPr txBox="1"/>
          <p:nvPr/>
        </p:nvSpPr>
        <p:spPr>
          <a:xfrm rot="19454092">
            <a:off x="847962" y="2163915"/>
            <a:ext cx="1906271" cy="7817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للمتعلم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حرية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الرسم 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939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14958" r="22464" b="8522"/>
          <a:stretch/>
        </p:blipFill>
        <p:spPr bwMode="auto">
          <a:xfrm>
            <a:off x="755576" y="404664"/>
            <a:ext cx="7180288" cy="55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2003"/>
          <p:cNvSpPr txBox="1"/>
          <p:nvPr/>
        </p:nvSpPr>
        <p:spPr>
          <a:xfrm rot="19454092">
            <a:off x="1408936" y="2017028"/>
            <a:ext cx="1906271" cy="15758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للمتعلم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حرية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الرسم والتدوين للملاحظات والمشاهدات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18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14754" r="23385" b="10604"/>
          <a:stretch/>
        </p:blipFill>
        <p:spPr bwMode="auto">
          <a:xfrm>
            <a:off x="899592" y="311046"/>
            <a:ext cx="7015397" cy="546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2003"/>
          <p:cNvSpPr txBox="1"/>
          <p:nvPr/>
        </p:nvSpPr>
        <p:spPr>
          <a:xfrm rot="19454092">
            <a:off x="1391862" y="1806514"/>
            <a:ext cx="1906271" cy="15174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للمتعلم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حرية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الرسم والتدوين للملاحظات والمشاهدات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71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15164" r="23270" b="11390"/>
          <a:stretch/>
        </p:blipFill>
        <p:spPr bwMode="auto">
          <a:xfrm>
            <a:off x="683568" y="742644"/>
            <a:ext cx="7045377" cy="53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2003"/>
          <p:cNvSpPr txBox="1"/>
          <p:nvPr/>
        </p:nvSpPr>
        <p:spPr>
          <a:xfrm rot="19454092">
            <a:off x="1316969" y="2163434"/>
            <a:ext cx="1906271" cy="15504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للمتعلم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حرية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الرسم والتدوين للملاحظات والمشاهدات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75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Shape 2359"/>
          <p:cNvSpPr txBox="1"/>
          <p:nvPr/>
        </p:nvSpPr>
        <p:spPr>
          <a:xfrm>
            <a:off x="395536" y="476675"/>
            <a:ext cx="8496944" cy="61278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ar-KW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يحرص </a:t>
            </a:r>
            <a:r>
              <a:rPr lang="ar-KW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المعلم على تقييم المراحل في وقتها خاصة وأن الحصص المخصصة للمشروع تسمح بذلك، ولا يتم رصدها دفعة واحدة عند عرض المشروع العلمي.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ar-KW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يدون </a:t>
            </a:r>
            <a:r>
              <a:rPr lang="ar-KW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المعلم ملاحظاته التي ستعينه </a:t>
            </a:r>
            <a:r>
              <a:rPr lang="ar-KW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لاحقاً </a:t>
            </a:r>
            <a:r>
              <a:rPr lang="ar-KW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في معالجة التعثر إن وجد في أحد مراحل المشروع العلمي ، ليؤدي </a:t>
            </a:r>
            <a:r>
              <a:rPr lang="ar-KW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لاحقاً </a:t>
            </a:r>
            <a:r>
              <a:rPr lang="ar-KW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لوصوله للمعيار.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ar-KW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يجب </a:t>
            </a:r>
            <a:r>
              <a:rPr lang="ar-KW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استخدام بطاقة ملاحظة لقياس المتعلمين في المشروع العلمي لتسهيل عملية متابعة </a:t>
            </a:r>
            <a:r>
              <a:rPr lang="ar-KW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المتعلمين.</a:t>
            </a:r>
            <a:endParaRPr lang="ar-KW"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spcBef>
                <a:spcPts val="1000"/>
              </a:spcBef>
              <a:buNone/>
            </a:pP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0" name="Shape 236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FF0066"/>
          </a:solidFill>
          <a:ln w="127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Shape 2361"/>
          <p:cNvSpPr/>
          <p:nvPr/>
        </p:nvSpPr>
        <p:spPr>
          <a:xfrm>
            <a:off x="4067944" y="5805437"/>
            <a:ext cx="864095" cy="79923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23591" r="24537" b="8863"/>
          <a:stretch/>
        </p:blipFill>
        <p:spPr bwMode="auto">
          <a:xfrm>
            <a:off x="1547664" y="4181304"/>
            <a:ext cx="3888431" cy="14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903"/>
          <p:cNvSpPr/>
          <p:nvPr/>
        </p:nvSpPr>
        <p:spPr>
          <a:xfrm>
            <a:off x="0" y="620688"/>
            <a:ext cx="8892480" cy="18722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الكفاية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العامة ( 3 ) </a:t>
            </a:r>
            <a:endParaRPr lang="ar-SA" sz="2400" b="1" dirty="0" smtClean="0">
              <a:cs typeface="Akhbar MT" pitchFamily="2" charset="-78"/>
            </a:endParaRPr>
          </a:p>
          <a:p>
            <a:pPr algn="ctr"/>
            <a:r>
              <a:rPr lang="ar-SA" sz="2400" b="1" dirty="0" smtClean="0">
                <a:cs typeface="Akhbar MT" pitchFamily="2" charset="-78"/>
              </a:rPr>
              <a:t> </a:t>
            </a:r>
            <a:r>
              <a:rPr lang="ar-SA" sz="3200" b="1" dirty="0">
                <a:cs typeface="Akhbar MT" pitchFamily="2" charset="-78"/>
              </a:rPr>
              <a:t>ربط الأفكار العلمية والمحاولات بالعمليات </a:t>
            </a:r>
            <a:r>
              <a:rPr lang="ar-SA" sz="3200" b="1" dirty="0" smtClean="0">
                <a:cs typeface="Akhbar MT" pitchFamily="2" charset="-78"/>
              </a:rPr>
              <a:t> التكنولوجية والمنتجات </a:t>
            </a:r>
            <a:r>
              <a:rPr lang="ar-SA" sz="3200" b="1" dirty="0">
                <a:cs typeface="Akhbar MT" pitchFamily="2" charset="-78"/>
              </a:rPr>
              <a:t>من أجل حماية ورفع وتعزيز واستدامة البيئة </a:t>
            </a:r>
            <a:r>
              <a:rPr lang="ar-SA" sz="3200" b="1" dirty="0" smtClean="0">
                <a:cs typeface="Akhbar MT" pitchFamily="2" charset="-78"/>
              </a:rPr>
              <a:t>الطبيعية </a:t>
            </a:r>
            <a:r>
              <a:rPr lang="ar-SA" sz="3200" b="1" dirty="0">
                <a:cs typeface="Akhbar MT" pitchFamily="2" charset="-78"/>
              </a:rPr>
              <a:t>والمجتمعية </a:t>
            </a:r>
            <a:r>
              <a:rPr lang="ar-SA" sz="3200" b="1" dirty="0" smtClean="0">
                <a:cs typeface="Akhbar MT" pitchFamily="2" charset="-78"/>
              </a:rPr>
              <a:t>.</a:t>
            </a:r>
            <a:endParaRPr lang="ar-SA" sz="2400" b="1" dirty="0">
              <a:cs typeface="Akhbar MT" pitchFamily="2" charset="-78"/>
            </a:endParaRPr>
          </a:p>
          <a:p>
            <a:pPr algn="just" rtl="1"/>
            <a:r>
              <a:rPr lang="ar-KW" sz="2400" b="1" dirty="0">
                <a:cs typeface="Akhbar MT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الكفاية الخاصة </a:t>
            </a:r>
            <a:r>
              <a:rPr lang="ar-SA" sz="2400" b="1" dirty="0" smtClean="0">
                <a:solidFill>
                  <a:srgbClr val="FF0000"/>
                </a:solidFill>
                <a:cs typeface="Akhbar MT" pitchFamily="2" charset="-78"/>
              </a:rPr>
              <a:t>3 -</a:t>
            </a:r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2 </a:t>
            </a:r>
            <a:endParaRPr lang="ar-SA" sz="2400" b="1" dirty="0" smtClean="0">
              <a:cs typeface="Akhbar MT" pitchFamily="2" charset="-78"/>
            </a:endParaRPr>
          </a:p>
          <a:p>
            <a:pPr algn="ctr" rtl="1"/>
            <a:r>
              <a:rPr lang="ar-SA" sz="3200" b="1" dirty="0" smtClean="0">
                <a:cs typeface="Akhbar MT" pitchFamily="2" charset="-78"/>
              </a:rPr>
              <a:t> </a:t>
            </a:r>
            <a:r>
              <a:rPr lang="ar-SA" sz="3200" b="1" dirty="0">
                <a:cs typeface="Akhbar MT" pitchFamily="2" charset="-78"/>
              </a:rPr>
              <a:t>توضيح خصائص وطرق استخدام التكنولوجيا المعروفة في الحي السكني  </a:t>
            </a:r>
            <a:r>
              <a:rPr lang="ar-SA" sz="3200" b="1" dirty="0" smtClean="0">
                <a:cs typeface="Akhbar MT" pitchFamily="2" charset="-78"/>
              </a:rPr>
              <a:t>.</a:t>
            </a:r>
            <a:endParaRPr lang="ar-SA" sz="2400" b="1" dirty="0">
              <a:cs typeface="Akhbar MT" pitchFamily="2" charset="-78"/>
            </a:endParaRPr>
          </a:p>
          <a:p>
            <a:pPr algn="r" rtl="1"/>
            <a:r>
              <a:rPr lang="ar-SA" sz="2400" b="1" dirty="0">
                <a:solidFill>
                  <a:srgbClr val="FF0000"/>
                </a:solidFill>
                <a:cs typeface="Akhbar MT" pitchFamily="2" charset="-78"/>
              </a:rPr>
              <a:t>معيار المنهج  3 – 2  </a:t>
            </a:r>
            <a:endParaRPr lang="ar-SA" sz="2400" b="1" dirty="0" smtClean="0">
              <a:cs typeface="Akhbar MT" pitchFamily="2" charset="-78"/>
            </a:endParaRPr>
          </a:p>
          <a:p>
            <a:pPr algn="ctr" rtl="1"/>
            <a:r>
              <a:rPr lang="ar-SA" sz="2800" b="1" dirty="0" smtClean="0">
                <a:cs typeface="Akhbar MT" pitchFamily="2" charset="-78"/>
              </a:rPr>
              <a:t> </a:t>
            </a:r>
            <a:r>
              <a:rPr lang="ar-SA" sz="3200" b="1" dirty="0">
                <a:cs typeface="Akhbar MT" pitchFamily="2" charset="-78"/>
              </a:rPr>
              <a:t>يعرف أن استخدام التكنولوجيا مفيد في حياتنا اليومية ، ويوضح </a:t>
            </a:r>
            <a:r>
              <a:rPr lang="ar-SA" sz="3200" b="1" dirty="0" smtClean="0">
                <a:cs typeface="Akhbar MT" pitchFamily="2" charset="-78"/>
              </a:rPr>
              <a:t>مثالا</a:t>
            </a:r>
            <a:r>
              <a:rPr lang="ar-KW" sz="3200" b="1" dirty="0" smtClean="0">
                <a:cs typeface="Akhbar MT" pitchFamily="2" charset="-78"/>
              </a:rPr>
              <a:t>ً</a:t>
            </a:r>
            <a:r>
              <a:rPr lang="ar-SA" sz="3200" b="1" dirty="0" smtClean="0">
                <a:cs typeface="Akhbar MT" pitchFamily="2" charset="-78"/>
              </a:rPr>
              <a:t> </a:t>
            </a:r>
            <a:r>
              <a:rPr lang="ar-SA" sz="3200" b="1" dirty="0">
                <a:cs typeface="Akhbar MT" pitchFamily="2" charset="-78"/>
              </a:rPr>
              <a:t>حول المغناطيسات والكهرباء ووسائل النقل باستخدام نموذج .</a:t>
            </a:r>
            <a:endParaRPr lang="en-US" sz="3200" b="1" dirty="0">
              <a:solidFill>
                <a:srgbClr val="FF0000"/>
              </a:solidFill>
              <a:cs typeface="Akhbar MT" pitchFamily="2" charset="-78"/>
            </a:endParaRPr>
          </a:p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ar-KW" sz="2800" b="1" dirty="0" smtClean="0">
                <a:cs typeface="Akhbar MT" pitchFamily="2" charset="-78"/>
              </a:rPr>
              <a:t> </a:t>
            </a:r>
            <a:endParaRPr lang="ar-KW" sz="2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Akhbar MT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6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6" name="Shape 2366"/>
          <p:cNvPicPr preferRelativeResize="0"/>
          <p:nvPr/>
        </p:nvPicPr>
        <p:blipFill rotWithShape="1">
          <a:blip r:embed="rId3">
            <a:alphaModFix/>
          </a:blip>
          <a:srcRect l="22204" t="30605" r="22585" b="7822"/>
          <a:stretch/>
        </p:blipFill>
        <p:spPr>
          <a:xfrm>
            <a:off x="179513" y="260647"/>
            <a:ext cx="8776046" cy="640871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67" name="Shape 236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FF0066"/>
          </a:solidFill>
          <a:ln w="127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Shape 1891"/>
          <p:cNvSpPr/>
          <p:nvPr/>
        </p:nvSpPr>
        <p:spPr>
          <a:xfrm>
            <a:off x="87" y="43933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Shape 189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903"/>
          <p:cNvSpPr/>
          <p:nvPr/>
        </p:nvSpPr>
        <p:spPr>
          <a:xfrm>
            <a:off x="483455" y="441827"/>
            <a:ext cx="7704855" cy="15841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algn="ctr" rtl="1"/>
            <a:r>
              <a:rPr lang="en-US" sz="4800" b="1" dirty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4800" b="1" dirty="0" smtClean="0">
                <a:solidFill>
                  <a:srgbClr val="FF0000"/>
                </a:solidFill>
                <a:cs typeface="Akhbar MT" pitchFamily="2" charset="-78"/>
              </a:rPr>
              <a:t>مشروع الاستقصاء  العلمي</a:t>
            </a:r>
          </a:p>
          <a:p>
            <a:pPr algn="ctr" rtl="1"/>
            <a:r>
              <a:rPr lang="ar-SA" sz="4800" b="1" dirty="0" smtClean="0">
                <a:solidFill>
                  <a:srgbClr val="FF0000"/>
                </a:solidFill>
                <a:cs typeface="Akhbar MT" pitchFamily="2" charset="-78"/>
              </a:rPr>
              <a:t> الثاني للصف الثاني </a:t>
            </a:r>
            <a:endParaRPr lang="ar-SA" sz="4800" b="1" dirty="0" smtClean="0">
              <a:cs typeface="Akhbar MT" pitchFamily="2" charset="-78"/>
            </a:endParaRPr>
          </a:p>
          <a:p>
            <a:pPr algn="ctr"/>
            <a:r>
              <a:rPr lang="ar-SA" sz="4800" b="1" dirty="0" smtClean="0">
                <a:cs typeface="Akhbar MT" pitchFamily="2" charset="-78"/>
              </a:rPr>
              <a:t> </a:t>
            </a:r>
            <a:r>
              <a:rPr lang="ar-KW" sz="5400" b="1" dirty="0" smtClean="0">
                <a:cs typeface="Akhbar MT" pitchFamily="2" charset="-78"/>
              </a:rPr>
              <a:t> </a:t>
            </a:r>
            <a:endParaRPr lang="ar-KW" sz="5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Akhbar MT" pitchFamily="2" charset="-78"/>
              <a:sym typeface="Calibri"/>
            </a:endParaRPr>
          </a:p>
        </p:txBody>
      </p:sp>
      <p:pic>
        <p:nvPicPr>
          <p:cNvPr id="1028" name="Picture 4" descr="نتيجة بحث الصور عن المغناطيس والكهرباء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42" y="2965364"/>
            <a:ext cx="39338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المغناطيس والكهرباء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7"/>
          <a:stretch/>
        </p:blipFill>
        <p:spPr bwMode="auto">
          <a:xfrm rot="10800000">
            <a:off x="611559" y="2204863"/>
            <a:ext cx="3434083" cy="28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Shape 193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68550"/>
              </p:ext>
            </p:extLst>
          </p:nvPr>
        </p:nvGraphicFramePr>
        <p:xfrm>
          <a:off x="1953096" y="620689"/>
          <a:ext cx="6723360" cy="5987384"/>
        </p:xfrm>
        <a:graphic>
          <a:graphicData uri="http://schemas.openxmlformats.org/drawingml/2006/table">
            <a:tbl>
              <a:tblPr rtl="1" firstRow="1" firstCol="1" bandRow="1" bandCol="1">
                <a:tableStyleId>{18B033CB-E132-4CBF-B873-2D5FC57428C2}</a:tableStyleId>
              </a:tblPr>
              <a:tblGrid>
                <a:gridCol w="4887168"/>
                <a:gridCol w="1836192"/>
              </a:tblGrid>
              <a:tr h="261164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الفصل الدراسي الثاني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6116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>
                          <a:effectLst/>
                        </a:rPr>
                        <a:t>الكفايات الخاصة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>
                          <a:effectLst/>
                        </a:rPr>
                        <a:t>عدد الحصص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/>
                </a:tc>
              </a:tr>
              <a:tr h="5223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2-2 ملاحظة وتصميم نماذج ,وتفسير وجود وغياب الضوء على حدوث النهار والليل والظلال .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>
                          <a:effectLst/>
                        </a:rPr>
                        <a:t>6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CC00FF"/>
                    </a:solidFill>
                  </a:tcPr>
                </a:tc>
              </a:tr>
              <a:tr h="5223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2-4 تقدير الإجراءات التي لا بد من اتخاذها لحماية أنفسنا من الشمس واستخدام إعادة التدوير للمحافظة على البيئة.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CC00FF"/>
                    </a:solidFill>
                  </a:tcPr>
                </a:tc>
              </a:tr>
              <a:tr h="104465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2-5 التعبير عن العلوم من حولنا من خلال استخدام المعرفة والمهارات المكتسبة خلال تعلم المواد الدراسية الأخرى.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093" marR="6009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232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3-1 إدراك وتصنيف منتجات التكنولوجيا في متاجر الحي السكني الخاص به.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>
                          <a:effectLst/>
                        </a:rPr>
                        <a:t>1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553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3-3 تكوين الممارسات الآمنة والاستخدام المناسب </a:t>
                      </a:r>
                      <a:r>
                        <a:rPr lang="ar-SA" sz="2000" b="1" dirty="0" smtClean="0">
                          <a:effectLst/>
                        </a:rPr>
                        <a:t>للتكنولوجيا</a:t>
                      </a:r>
                      <a:endParaRPr lang="en-US" sz="2000" b="1" dirty="0">
                        <a:effectLst/>
                      </a:endParaRPr>
                    </a:p>
                  </a:txBody>
                  <a:tcPr marL="60093" marR="6009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 </a:t>
                      </a:r>
                      <a:r>
                        <a:rPr lang="ar-KW" sz="2000" b="1" dirty="0" smtClean="0">
                          <a:effectLst/>
                        </a:rPr>
                        <a:t>3-4 </a:t>
                      </a:r>
                      <a:r>
                        <a:rPr lang="ar-KW" sz="2000" b="1" dirty="0">
                          <a:effectLst/>
                        </a:rPr>
                        <a:t>التعبير عن طرق ربط العلوم والتكنولوجيا حولنا باستخدام المعرفة والمهارات المكتسبة خلال تعلم المواد الدراسية.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FF6600"/>
                    </a:solidFill>
                  </a:tcPr>
                </a:tc>
              </a:tr>
              <a:tr h="3726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3-2 توضيح خصائص وطرق استخدام التكنولوجيا المعرفة في الحي السكني. 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>
                    <a:solidFill>
                      <a:srgbClr val="FFFF00"/>
                    </a:solidFill>
                  </a:tcPr>
                </a:tc>
              </a:tr>
              <a:tr h="26116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KW" sz="2000" b="1">
                          <a:effectLst/>
                        </a:rPr>
                        <a:t>مجموع عدد الحصص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KW" sz="2000" b="1" dirty="0">
                          <a:effectLst/>
                        </a:rPr>
                        <a:t>24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93" marR="60093" marT="0" marB="0"/>
                </a:tc>
              </a:tr>
            </a:tbl>
          </a:graphicData>
        </a:graphic>
      </p:graphicFrame>
      <p:sp>
        <p:nvSpPr>
          <p:cNvPr id="7" name="Shape 1954"/>
          <p:cNvSpPr txBox="1"/>
          <p:nvPr/>
        </p:nvSpPr>
        <p:spPr>
          <a:xfrm>
            <a:off x="288939" y="4052414"/>
            <a:ext cx="1440160" cy="6727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المشروع العلمي الثاني </a:t>
            </a:r>
            <a:endParaRPr lang="ar-KW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سهم منحني 2"/>
          <p:cNvSpPr/>
          <p:nvPr/>
        </p:nvSpPr>
        <p:spPr>
          <a:xfrm rot="10800000" flipH="1">
            <a:off x="902627" y="4769793"/>
            <a:ext cx="948433" cy="1512168"/>
          </a:xfrm>
          <a:prstGeom prst="bentArrow">
            <a:avLst>
              <a:gd name="adj1" fmla="val 1811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2" name="Shape 1922"/>
          <p:cNvGraphicFramePr/>
          <p:nvPr>
            <p:extLst>
              <p:ext uri="{D42A27DB-BD31-4B8C-83A1-F6EECF244321}">
                <p14:modId xmlns:p14="http://schemas.microsoft.com/office/powerpoint/2010/main" val="2579621345"/>
              </p:ext>
            </p:extLst>
          </p:nvPr>
        </p:nvGraphicFramePr>
        <p:xfrm>
          <a:off x="503168" y="1052736"/>
          <a:ext cx="8245296" cy="5546455"/>
        </p:xfrm>
        <a:graphic>
          <a:graphicData uri="http://schemas.openxmlformats.org/drawingml/2006/table">
            <a:tbl>
              <a:tblPr>
                <a:noFill/>
                <a:tableStyleId>{18B033CB-E132-4CBF-B873-2D5FC57428C2}</a:tableStyleId>
              </a:tblPr>
              <a:tblGrid>
                <a:gridCol w="4716904"/>
                <a:gridCol w="2952328"/>
                <a:gridCol w="576064"/>
              </a:tblGrid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يحدد سؤال الاستقصاء (</a:t>
                      </a:r>
                      <a:r>
                        <a:rPr lang="ar-KW" sz="2600" b="1" i="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المشكلة)</a:t>
                      </a:r>
                      <a:endParaRPr lang="ar-KW" sz="26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يضع حلول أو يتوقع (</a:t>
                      </a:r>
                      <a:r>
                        <a:rPr lang="ar-KW" sz="2600" b="1" i="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يتنبأ)</a:t>
                      </a:r>
                      <a:endParaRPr lang="ar-KW" sz="26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المعلم والمتعلم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يخطط للاستقصاء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المعلم والمتعلم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يحدد الوسائل والأجهزة والمواد والأمان .... إلخ.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المعلم والمتعلم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3"/>
                    </a:solidFill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تنفيذ الخطة والاستقصاء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المتعلم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تدوين النتائج والبيانات والملاحظات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المتعلم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تحليل النتائج وتفسيرها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المتعلم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إعطاء الاستنتاجات والإجابة عن التساؤلات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المتعلم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ar-KW" sz="26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1923" name="Shape 1923"/>
          <p:cNvSpPr txBox="1"/>
          <p:nvPr/>
        </p:nvSpPr>
        <p:spPr>
          <a:xfrm>
            <a:off x="539552" y="332656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KW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الاستقصاء الأساسي </a:t>
            </a:r>
            <a:r>
              <a:rPr lang="ar-KW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ar-KW" sz="4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المقيد)</a:t>
            </a:r>
            <a:endParaRPr lang="ar-KW"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Shape 19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Shape 19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 w="127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Shape 1930"/>
          <p:cNvSpPr txBox="1"/>
          <p:nvPr/>
        </p:nvSpPr>
        <p:spPr>
          <a:xfrm>
            <a:off x="2234228" y="800327"/>
            <a:ext cx="640871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نصائح قبل البدء بالنشاط : </a:t>
            </a:r>
          </a:p>
        </p:txBody>
      </p:sp>
      <p:sp>
        <p:nvSpPr>
          <p:cNvPr id="1931" name="Shape 1931"/>
          <p:cNvSpPr txBox="1"/>
          <p:nvPr/>
        </p:nvSpPr>
        <p:spPr>
          <a:xfrm>
            <a:off x="395535" y="1916832"/>
            <a:ext cx="8568951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توفير أفلام تعليمية عن الاختراعات العلمية الحديثة وخاصة التي تستخدم فيها </a:t>
            </a:r>
            <a:r>
              <a:rPr lang="ar-SA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المعناطيس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في حياتنا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توفير أدوات النشاط كاملة لكل 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صف.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تخصيص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قصص ومجلات علمية تخدم موضوع المغناطيس في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حياتنا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عرض تجارب مرحة عن المغناطيس واستخداماته في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حياتنا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r-KW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الاستعانة بمكتبة المدرسة في توفير موسوعات علمية خاصة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بالمغناطيس.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توفير </a:t>
            </a: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حقيبة الأمن والسلامة في كل 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حصة.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تجهيز رسالة لولي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الأمر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الخاصة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بالنشاط وتوزيعها قبل البدء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فيه</a:t>
            </a: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r-KW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التأكد من بنود 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داة </a:t>
            </a:r>
            <a:r>
              <a:rPr lang="ar-SA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الملاحظة في الخاصة بالتقييم البنائي والنهائي للمشروع العلمي </a:t>
            </a: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ar-KW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لواصق لكتابة اسم </a:t>
            </a:r>
            <a:r>
              <a:rPr lang="ar-KW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الطالب.</a:t>
            </a:r>
            <a:endParaRPr lang="ar-KW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endParaRPr lang="ar-KW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2" name="Shape 2022" descr="دليل_معلم_الصف_الثاني_المنهج_الوطني_unl (2).pdf - Adobe Read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1027" t="19088" r="32108" b="8815"/>
          <a:stretch/>
        </p:blipFill>
        <p:spPr>
          <a:xfrm>
            <a:off x="2843808" y="305788"/>
            <a:ext cx="6177123" cy="62464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3" name="Shape 2023"/>
          <p:cNvSpPr/>
          <p:nvPr/>
        </p:nvSpPr>
        <p:spPr>
          <a:xfrm>
            <a:off x="0" y="0"/>
            <a:ext cx="925252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4" name="Shape 2024"/>
          <p:cNvSpPr txBox="1"/>
          <p:nvPr/>
        </p:nvSpPr>
        <p:spPr>
          <a:xfrm>
            <a:off x="179511" y="1484783"/>
            <a:ext cx="2736303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هذه الرسالة موجه لولي الأمر ، يفضل أن تقوم المعلمة بكتابة البيانات المطلوبة في الرسالة .</a:t>
            </a:r>
          </a:p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KW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من المعلمة ← ولي الأمر</a:t>
            </a:r>
          </a:p>
        </p:txBody>
      </p:sp>
    </p:spTree>
    <p:extLst>
      <p:ext uri="{BB962C8B-B14F-4D97-AF65-F5344CB8AC3E}">
        <p14:creationId xmlns:p14="http://schemas.microsoft.com/office/powerpoint/2010/main" val="255272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Shape 194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51"/>
            </a:avLst>
          </a:prstGeom>
          <a:solidFill>
            <a:srgbClr val="0070C0"/>
          </a:solidFill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5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9512" y="188640"/>
            <a:ext cx="8784976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الكفاية العامة ( 3 ) </a:t>
            </a:r>
            <a:r>
              <a:rPr lang="ar-SA" sz="2400" b="1" dirty="0" smtClean="0"/>
              <a:t>: ربط الأفكار العلمية والمحاولات بالعمليات </a:t>
            </a:r>
          </a:p>
          <a:p>
            <a:pPr algn="r"/>
            <a:r>
              <a:rPr lang="ar-SA" sz="2400" b="1" dirty="0" smtClean="0"/>
              <a:t>التكنولوجية  والمنتجات من أجل حماية ورفع وتعزيز واستدامة البيئة </a:t>
            </a:r>
          </a:p>
          <a:p>
            <a:pPr algn="r"/>
            <a:r>
              <a:rPr lang="ar-SA" sz="2400" b="1" dirty="0" smtClean="0"/>
              <a:t>الطبيعية </a:t>
            </a:r>
            <a:r>
              <a:rPr lang="ar-SA" sz="2400" b="1" dirty="0" smtClean="0"/>
              <a:t>والمجتمعية</a:t>
            </a:r>
            <a:r>
              <a:rPr lang="ar-KW" sz="2400" b="1" dirty="0" smtClean="0"/>
              <a:t>.</a:t>
            </a:r>
            <a:endParaRPr lang="ar-SA" sz="2400" b="1" dirty="0" smtClean="0"/>
          </a:p>
          <a:p>
            <a:pPr algn="r" rtl="1"/>
            <a:endParaRPr lang="ar-SA" sz="2400" b="1" dirty="0" smtClean="0"/>
          </a:p>
          <a:p>
            <a:pPr algn="r" rtl="1"/>
            <a:r>
              <a:rPr lang="ar-KW" sz="24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الكفاية الخاصة 3-2 </a:t>
            </a:r>
            <a:r>
              <a:rPr lang="ar-SA" sz="2400" b="1" dirty="0" smtClean="0"/>
              <a:t>: توضيح </a:t>
            </a:r>
            <a:r>
              <a:rPr lang="ar-SA" sz="2400" b="1" dirty="0"/>
              <a:t>خ</a:t>
            </a:r>
            <a:r>
              <a:rPr lang="ar-SA" sz="2400" b="1" dirty="0" smtClean="0"/>
              <a:t>صائص وطرق استخدام التكنولوجيا المعروفة في الحي </a:t>
            </a:r>
            <a:r>
              <a:rPr lang="ar-SA" sz="2400" b="1" dirty="0" smtClean="0"/>
              <a:t>السكني.</a:t>
            </a:r>
            <a:endParaRPr lang="ar-SA" sz="2400" b="1" dirty="0" smtClean="0"/>
          </a:p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معيار المنهج  3 – 2 </a:t>
            </a:r>
            <a:r>
              <a:rPr lang="ar-SA" sz="2400" b="1" dirty="0" smtClean="0"/>
              <a:t>: </a:t>
            </a:r>
            <a:r>
              <a:rPr lang="ar-SA" sz="2400" b="1" dirty="0"/>
              <a:t>يعرف أن استخدام التكنولوجيا مفيد في حياتنا اليومية ، ويوضح </a:t>
            </a:r>
            <a:r>
              <a:rPr lang="ar-SA" sz="2400" b="1" dirty="0" smtClean="0"/>
              <a:t>مثالا</a:t>
            </a:r>
            <a:r>
              <a:rPr lang="ar-KW" sz="2400" b="1" dirty="0" smtClean="0"/>
              <a:t>ً</a:t>
            </a:r>
            <a:r>
              <a:rPr lang="ar-SA" sz="2400" b="1" dirty="0" smtClean="0"/>
              <a:t> </a:t>
            </a:r>
            <a:r>
              <a:rPr lang="ar-SA" sz="2400" b="1" dirty="0"/>
              <a:t>حول المغناطيسات والكهرباء ووسائل النقل باستخدام </a:t>
            </a:r>
            <a:r>
              <a:rPr lang="ar-SA" sz="2400" b="1" dirty="0" smtClean="0"/>
              <a:t>نموذج.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النطاق : </a:t>
            </a:r>
            <a:r>
              <a:rPr lang="ar-SA" sz="2400" b="1" dirty="0" smtClean="0"/>
              <a:t>العمليات </a:t>
            </a:r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عدد الحصص المقترحة </a:t>
            </a:r>
            <a:r>
              <a:rPr lang="ar-SA" sz="2400" b="1" dirty="0" smtClean="0"/>
              <a:t>: 5    الحصة  (        من           )</a:t>
            </a:r>
          </a:p>
          <a:p>
            <a:pPr algn="r" rtl="1"/>
            <a:endParaRPr lang="ar-SA" sz="2400" b="1" dirty="0" smtClean="0"/>
          </a:p>
          <a:p>
            <a:pPr algn="r" rtl="1"/>
            <a:r>
              <a:rPr lang="ar-KW" sz="24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الموضوع : </a:t>
            </a:r>
            <a:r>
              <a:rPr lang="ar-SA" sz="2400" b="1" dirty="0" smtClean="0"/>
              <a:t>مشروع الاستقصاء العلمي الثاني </a:t>
            </a:r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المفاهيم المتضمنة في الكفاية الخاصة </a:t>
            </a:r>
            <a:r>
              <a:rPr lang="ar-SA" sz="2400" b="1" dirty="0" smtClean="0"/>
              <a:t>:</a:t>
            </a:r>
          </a:p>
          <a:p>
            <a:pPr algn="r" rtl="1"/>
            <a:r>
              <a:rPr lang="ar-SA" sz="2400" b="1" dirty="0" smtClean="0"/>
              <a:t> فوائد المغناطيس في حياتنا -  التكنولوجيا تساعدنا في حياتنا – استخدامات المغناطيس في حياتنا .</a:t>
            </a:r>
          </a:p>
          <a:p>
            <a:pPr algn="r" rtl="1"/>
            <a:r>
              <a:rPr lang="en-US" sz="24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مصادر التعلم : </a:t>
            </a:r>
            <a:r>
              <a:rPr lang="ar-SA" sz="2400" b="1" dirty="0" smtClean="0"/>
              <a:t>كراسة </a:t>
            </a:r>
            <a:r>
              <a:rPr lang="ar-SA" sz="2400" b="1" dirty="0" smtClean="0"/>
              <a:t>المشروع</a:t>
            </a:r>
            <a:r>
              <a:rPr lang="ar-KW" sz="2400" b="1" dirty="0" smtClean="0"/>
              <a:t> العلمي</a:t>
            </a:r>
            <a:r>
              <a:rPr lang="ar-SA" sz="2400" b="1" dirty="0" smtClean="0"/>
              <a:t> </a:t>
            </a:r>
            <a:r>
              <a:rPr lang="ar-SA" sz="2400" b="1" dirty="0" smtClean="0"/>
              <a:t>– أفلام تعليمية – </a:t>
            </a:r>
            <a:r>
              <a:rPr lang="ar-KW" sz="2400" b="1" dirty="0" smtClean="0"/>
              <a:t>أ</a:t>
            </a:r>
            <a:r>
              <a:rPr lang="ar-SA" sz="2400" b="1" dirty="0" smtClean="0"/>
              <a:t>داة </a:t>
            </a:r>
            <a:r>
              <a:rPr lang="ar-SA" sz="2400" b="1" dirty="0" smtClean="0"/>
              <a:t>ملاحظة المتعلم  في مراحل المشروع – حاسب </a:t>
            </a:r>
            <a:r>
              <a:rPr lang="ar-SA" sz="2400" b="1" dirty="0" smtClean="0"/>
              <a:t>آلي. </a:t>
            </a:r>
            <a:r>
              <a:rPr lang="ar-SA" sz="2400" b="1" dirty="0" smtClean="0"/>
              <a:t>( مقترحات المعلم ومصادره )  </a:t>
            </a:r>
          </a:p>
        </p:txBody>
      </p:sp>
      <p:sp>
        <p:nvSpPr>
          <p:cNvPr id="5" name="سهم للأسفل 4"/>
          <p:cNvSpPr/>
          <p:nvPr/>
        </p:nvSpPr>
        <p:spPr>
          <a:xfrm rot="19050121">
            <a:off x="-27751" y="283204"/>
            <a:ext cx="2005833" cy="13950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 rot="19097556">
            <a:off x="98491" y="400181"/>
            <a:ext cx="13681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يكرر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في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 كل حصة 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845</Words>
  <Application>Microsoft Office PowerPoint</Application>
  <PresentationFormat>On-screen Show (4:3)</PresentationFormat>
  <Paragraphs>134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نسق Office</vt:lpstr>
      <vt:lpstr>4_نسق Office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lenovo</cp:lastModifiedBy>
  <cp:revision>28</cp:revision>
  <dcterms:modified xsi:type="dcterms:W3CDTF">2017-02-09T18:25:58Z</dcterms:modified>
</cp:coreProperties>
</file>