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3" r:id="rId2"/>
  </p:sldMasterIdLst>
  <p:notesMasterIdLst>
    <p:notesMasterId r:id="rId50"/>
  </p:notesMasterIdLst>
  <p:sldIdLst>
    <p:sldId id="618" r:id="rId3"/>
    <p:sldId id="608" r:id="rId4"/>
    <p:sldId id="614" r:id="rId5"/>
    <p:sldId id="615" r:id="rId6"/>
    <p:sldId id="616" r:id="rId7"/>
    <p:sldId id="505" r:id="rId8"/>
    <p:sldId id="491" r:id="rId9"/>
    <p:sldId id="507" r:id="rId10"/>
    <p:sldId id="470" r:id="rId11"/>
    <p:sldId id="584" r:id="rId12"/>
    <p:sldId id="528" r:id="rId13"/>
    <p:sldId id="526" r:id="rId14"/>
    <p:sldId id="484" r:id="rId15"/>
    <p:sldId id="585" r:id="rId16"/>
    <p:sldId id="595" r:id="rId17"/>
    <p:sldId id="565" r:id="rId18"/>
    <p:sldId id="577" r:id="rId19"/>
    <p:sldId id="586" r:id="rId20"/>
    <p:sldId id="488" r:id="rId21"/>
    <p:sldId id="514" r:id="rId22"/>
    <p:sldId id="489" r:id="rId23"/>
    <p:sldId id="606" r:id="rId24"/>
    <p:sldId id="465" r:id="rId25"/>
    <p:sldId id="545" r:id="rId26"/>
    <p:sldId id="596" r:id="rId27"/>
    <p:sldId id="597" r:id="rId28"/>
    <p:sldId id="587" r:id="rId29"/>
    <p:sldId id="588" r:id="rId30"/>
    <p:sldId id="589" r:id="rId31"/>
    <p:sldId id="590" r:id="rId32"/>
    <p:sldId id="598" r:id="rId33"/>
    <p:sldId id="579" r:id="rId34"/>
    <p:sldId id="591" r:id="rId35"/>
    <p:sldId id="497" r:id="rId36"/>
    <p:sldId id="592" r:id="rId37"/>
    <p:sldId id="599" r:id="rId38"/>
    <p:sldId id="498" r:id="rId39"/>
    <p:sldId id="600" r:id="rId40"/>
    <p:sldId id="601" r:id="rId41"/>
    <p:sldId id="500" r:id="rId42"/>
    <p:sldId id="573" r:id="rId43"/>
    <p:sldId id="609" r:id="rId44"/>
    <p:sldId id="611" r:id="rId45"/>
    <p:sldId id="594" r:id="rId46"/>
    <p:sldId id="603" r:id="rId47"/>
    <p:sldId id="605" r:id="rId48"/>
    <p:sldId id="607" r:id="rId49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66"/>
    <a:srgbClr val="FF0066"/>
    <a:srgbClr val="FF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39" autoAdjust="0"/>
    <p:restoredTop sz="94660"/>
  </p:normalViewPr>
  <p:slideViewPr>
    <p:cSldViewPr snapToGrid="0">
      <p:cViewPr>
        <p:scale>
          <a:sx n="75" d="100"/>
          <a:sy n="75" d="100"/>
        </p:scale>
        <p:origin x="-51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F8B16A1-FDB4-4A02-ACC7-C07A68BE67EE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FB3FDA3-D3A4-48DB-B72E-FAC8612BF4DA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821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2"/>
          <p:cNvSpPr>
            <a:spLocks/>
          </p:cNvSpPr>
          <p:nvPr/>
        </p:nvSpPr>
        <p:spPr bwMode="ltGray">
          <a:xfrm>
            <a:off x="-21167" y="1316038"/>
            <a:ext cx="1955800" cy="5065712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924" y="791"/>
              </a:cxn>
              <a:cxn ang="0">
                <a:pos x="0" y="3191"/>
              </a:cxn>
              <a:cxn ang="0">
                <a:pos x="2" y="0"/>
              </a:cxn>
            </a:cxnLst>
            <a:rect l="0" t="0" r="r" b="b"/>
            <a:pathLst>
              <a:path w="924" h="3191">
                <a:moveTo>
                  <a:pt x="2" y="0"/>
                </a:moveTo>
                <a:lnTo>
                  <a:pt x="924" y="791"/>
                </a:lnTo>
                <a:lnTo>
                  <a:pt x="0" y="3191"/>
                </a:lnTo>
                <a:lnTo>
                  <a:pt x="2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5" name="Freeform 83"/>
          <p:cNvSpPr>
            <a:spLocks/>
          </p:cNvSpPr>
          <p:nvPr/>
        </p:nvSpPr>
        <p:spPr bwMode="ltGray">
          <a:xfrm>
            <a:off x="9986434" y="573089"/>
            <a:ext cx="2222500" cy="5519737"/>
          </a:xfrm>
          <a:custGeom>
            <a:avLst/>
            <a:gdLst/>
            <a:ahLst/>
            <a:cxnLst>
              <a:cxn ang="0">
                <a:pos x="1050" y="0"/>
              </a:cxn>
              <a:cxn ang="0">
                <a:pos x="0" y="983"/>
              </a:cxn>
              <a:cxn ang="0">
                <a:pos x="1043" y="3477"/>
              </a:cxn>
              <a:cxn ang="0">
                <a:pos x="1050" y="0"/>
              </a:cxn>
            </a:cxnLst>
            <a:rect l="0" t="0" r="r" b="b"/>
            <a:pathLst>
              <a:path w="1050" h="3477">
                <a:moveTo>
                  <a:pt x="1050" y="0"/>
                </a:moveTo>
                <a:lnTo>
                  <a:pt x="0" y="983"/>
                </a:lnTo>
                <a:lnTo>
                  <a:pt x="1043" y="3477"/>
                </a:lnTo>
                <a:lnTo>
                  <a:pt x="105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" name="Freeform 80"/>
          <p:cNvSpPr>
            <a:spLocks/>
          </p:cNvSpPr>
          <p:nvPr/>
        </p:nvSpPr>
        <p:spPr bwMode="ltGray">
          <a:xfrm>
            <a:off x="177801" y="3671888"/>
            <a:ext cx="11967633" cy="3192462"/>
          </a:xfrm>
          <a:custGeom>
            <a:avLst/>
            <a:gdLst/>
            <a:ahLst/>
            <a:cxnLst>
              <a:cxn ang="0">
                <a:pos x="761" y="0"/>
              </a:cxn>
              <a:cxn ang="0">
                <a:pos x="4923" y="307"/>
              </a:cxn>
              <a:cxn ang="0">
                <a:pos x="5654" y="2011"/>
              </a:cxn>
              <a:cxn ang="0">
                <a:pos x="0" y="2006"/>
              </a:cxn>
            </a:cxnLst>
            <a:rect l="0" t="0" r="r" b="b"/>
            <a:pathLst>
              <a:path w="5654" h="2011">
                <a:moveTo>
                  <a:pt x="761" y="0"/>
                </a:moveTo>
                <a:lnTo>
                  <a:pt x="4923" y="307"/>
                </a:lnTo>
                <a:lnTo>
                  <a:pt x="5654" y="2011"/>
                </a:lnTo>
                <a:lnTo>
                  <a:pt x="0" y="2006"/>
                </a:lnTo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" name="Freeform 81"/>
          <p:cNvSpPr>
            <a:spLocks/>
          </p:cNvSpPr>
          <p:nvPr/>
        </p:nvSpPr>
        <p:spPr bwMode="ltGray">
          <a:xfrm>
            <a:off x="0" y="0"/>
            <a:ext cx="12192000" cy="2344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76"/>
              </a:cxn>
              <a:cxn ang="0">
                <a:pos x="1068" y="1475"/>
              </a:cxn>
              <a:cxn ang="0">
                <a:pos x="4593" y="1206"/>
              </a:cxn>
              <a:cxn ang="0">
                <a:pos x="5760" y="0"/>
              </a:cxn>
              <a:cxn ang="0">
                <a:pos x="0" y="0"/>
              </a:cxn>
            </a:cxnLst>
            <a:rect l="0" t="0" r="r" b="b"/>
            <a:pathLst>
              <a:path w="5760" h="1475">
                <a:moveTo>
                  <a:pt x="0" y="0"/>
                </a:moveTo>
                <a:lnTo>
                  <a:pt x="0" y="476"/>
                </a:lnTo>
                <a:lnTo>
                  <a:pt x="1068" y="1475"/>
                </a:lnTo>
                <a:lnTo>
                  <a:pt x="4593" y="1206"/>
                </a:lnTo>
                <a:lnTo>
                  <a:pt x="576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90980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Text Box 79"/>
          <p:cNvSpPr txBox="1">
            <a:spLocks noChangeArrowheads="1"/>
          </p:cNvSpPr>
          <p:nvPr/>
        </p:nvSpPr>
        <p:spPr bwMode="black">
          <a:xfrm>
            <a:off x="203200" y="304801"/>
            <a:ext cx="2540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Company Logo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2667000"/>
            <a:ext cx="10566400" cy="838200"/>
          </a:xfrm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032000" y="4724400"/>
            <a:ext cx="8432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FEFEFE"/>
                </a:solidFill>
              </a:defRPr>
            </a:lvl1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37326"/>
            <a:ext cx="2844800" cy="244475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37326"/>
            <a:ext cx="38608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537326"/>
            <a:ext cx="2844800" cy="244475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215272F0-1834-4C59-95D3-249808438CA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2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C01F5-1197-40E9-BE93-DDEA31FBA18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61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152400"/>
            <a:ext cx="2743200" cy="6248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8026400" cy="6248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265E2-E7A2-4912-8F11-EBB094378DF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80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عنوان وجدو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52501" y="152401"/>
            <a:ext cx="10325100" cy="60007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جدول 2"/>
          <p:cNvSpPr>
            <a:spLocks noGrp="1"/>
          </p:cNvSpPr>
          <p:nvPr>
            <p:ph type="tbl" idx="1"/>
          </p:nvPr>
        </p:nvSpPr>
        <p:spPr>
          <a:xfrm>
            <a:off x="609600" y="1447800"/>
            <a:ext cx="10972800" cy="4953000"/>
          </a:xfrm>
        </p:spPr>
        <p:txBody>
          <a:bodyPr/>
          <a:lstStyle/>
          <a:p>
            <a:pPr lvl="0"/>
            <a:r>
              <a:rPr lang="ar-SA" noProof="0" dirty="0" smtClean="0"/>
              <a:t>انقر فوق الرمز لإضافة جدول</a:t>
            </a:r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15DBC-ED06-47BB-80E3-43C18B496F2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83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8EA2BD-F6A8-4855-A337-27A1D8077C5D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E0AA67-9F02-404A-9FA7-738F0FF4B27A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842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A2BD-F6A8-4855-A337-27A1D8077C5D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0AA67-9F02-404A-9FA7-738F0FF4B27A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33492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A2BD-F6A8-4855-A337-27A1D8077C5D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0AA67-9F02-404A-9FA7-738F0FF4B27A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955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A2BD-F6A8-4855-A337-27A1D8077C5D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0AA67-9F02-404A-9FA7-738F0FF4B27A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07284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A2BD-F6A8-4855-A337-27A1D8077C5D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0AA67-9F02-404A-9FA7-738F0FF4B27A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51515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A2BD-F6A8-4855-A337-27A1D8077C5D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0AA67-9F02-404A-9FA7-738F0FF4B27A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14743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A2BD-F6A8-4855-A337-27A1D8077C5D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0AA67-9F02-404A-9FA7-738F0FF4B27A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00638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1E257-40F9-4DCC-B95C-EE13D30BE6F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14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A2BD-F6A8-4855-A337-27A1D8077C5D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0AA67-9F02-404A-9FA7-738F0FF4B27A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52451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A2BD-F6A8-4855-A337-27A1D8077C5D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0AA67-9F02-404A-9FA7-738F0FF4B27A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63255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A2BD-F6A8-4855-A337-27A1D8077C5D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0AA67-9F02-404A-9FA7-738F0FF4B27A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31937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A2BD-F6A8-4855-A337-27A1D8077C5D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0AA67-9F02-404A-9FA7-738F0FF4B27A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31859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7E054-3AA4-4A18-89D5-E8EF92153B7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79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38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447800"/>
            <a:ext cx="538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13581-BDE4-40C6-89BB-512DD083676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63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C170A-2DD3-4FCA-8E97-A3CB60DC71E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6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2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672AA-7D2A-46F6-8488-BE28C4B839D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6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01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1C3D2-1BA2-4141-9AD0-9C554354A04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6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7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3E136-0FD7-4211-BF9F-B263C665888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09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dirty="0" smtClean="0"/>
              <a:t>انقر فوق الرمز لإضافة صورة</a:t>
            </a:r>
            <a:endParaRPr lang="en-US" noProof="0" dirty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00716-49CF-48D1-B35E-6DEBF42673E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34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2" name="Freeform 92"/>
          <p:cNvSpPr>
            <a:spLocks/>
          </p:cNvSpPr>
          <p:nvPr/>
        </p:nvSpPr>
        <p:spPr bwMode="hidden">
          <a:xfrm>
            <a:off x="-29633" y="841375"/>
            <a:ext cx="12221633" cy="6035675"/>
          </a:xfrm>
          <a:custGeom>
            <a:avLst/>
            <a:gdLst/>
            <a:ahLst/>
            <a:cxnLst>
              <a:cxn ang="0">
                <a:pos x="431" y="393"/>
              </a:cxn>
              <a:cxn ang="0">
                <a:pos x="5336" y="0"/>
              </a:cxn>
              <a:cxn ang="0">
                <a:pos x="5774" y="299"/>
              </a:cxn>
              <a:cxn ang="0">
                <a:pos x="5760" y="3786"/>
              </a:cxn>
              <a:cxn ang="0">
                <a:pos x="0" y="3802"/>
              </a:cxn>
              <a:cxn ang="0">
                <a:pos x="0" y="976"/>
              </a:cxn>
            </a:cxnLst>
            <a:rect l="0" t="0" r="r" b="b"/>
            <a:pathLst>
              <a:path w="5774" h="3802">
                <a:moveTo>
                  <a:pt x="431" y="393"/>
                </a:moveTo>
                <a:lnTo>
                  <a:pt x="5336" y="0"/>
                </a:lnTo>
                <a:lnTo>
                  <a:pt x="5774" y="299"/>
                </a:lnTo>
                <a:lnTo>
                  <a:pt x="5760" y="3786"/>
                </a:lnTo>
                <a:lnTo>
                  <a:pt x="0" y="3802"/>
                </a:lnTo>
                <a:lnTo>
                  <a:pt x="0" y="976"/>
                </a:ln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51293" name="Freeform 93"/>
          <p:cNvSpPr>
            <a:spLocks/>
          </p:cNvSpPr>
          <p:nvPr/>
        </p:nvSpPr>
        <p:spPr bwMode="ltGray">
          <a:xfrm>
            <a:off x="1" y="1"/>
            <a:ext cx="12221633" cy="12684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30"/>
              </a:cxn>
              <a:cxn ang="0">
                <a:pos x="408" y="799"/>
              </a:cxn>
              <a:cxn ang="0">
                <a:pos x="5307" y="353"/>
              </a:cxn>
              <a:cxn ang="0">
                <a:pos x="5774" y="0"/>
              </a:cxn>
              <a:cxn ang="0">
                <a:pos x="0" y="0"/>
              </a:cxn>
            </a:cxnLst>
            <a:rect l="0" t="0" r="r" b="b"/>
            <a:pathLst>
              <a:path w="5774" h="799">
                <a:moveTo>
                  <a:pt x="0" y="0"/>
                </a:moveTo>
                <a:lnTo>
                  <a:pt x="0" y="230"/>
                </a:lnTo>
                <a:lnTo>
                  <a:pt x="408" y="799"/>
                </a:lnTo>
                <a:lnTo>
                  <a:pt x="5307" y="353"/>
                </a:lnTo>
                <a:lnTo>
                  <a:pt x="5774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87843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10972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  <a:endParaRPr lang="en-US" smtClean="0"/>
          </a:p>
          <a:p>
            <a:pPr lvl="1"/>
            <a:r>
              <a:rPr lang="ar-SA" smtClean="0"/>
              <a:t>المستوى الثاني</a:t>
            </a:r>
            <a:endParaRPr lang="en-US" smtClean="0"/>
          </a:p>
          <a:p>
            <a:pPr lvl="2"/>
            <a:r>
              <a:rPr lang="ar-SA" smtClean="0"/>
              <a:t>المستوى الثالث</a:t>
            </a:r>
            <a:endParaRPr lang="en-US" smtClean="0"/>
          </a:p>
          <a:p>
            <a:pPr lvl="3"/>
            <a:r>
              <a:rPr lang="ar-SA" smtClean="0"/>
              <a:t>المستوى الرابع</a:t>
            </a:r>
            <a:endParaRPr lang="en-US" smtClean="0"/>
          </a:p>
          <a:p>
            <a:pPr lvl="4"/>
            <a:r>
              <a:rPr lang="ar-SA" smtClean="0"/>
              <a:t>المستوى الخامس</a:t>
            </a:r>
            <a:endParaRPr lang="en-US" smtClean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575426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75426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372176A-E51A-4F27-84CE-AD9687974FE2}" type="slidenum">
              <a:rPr lang="en-US">
                <a:solidFill>
                  <a:prstClr val="black"/>
                </a:solidFill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1264" name="Rectangle 6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0784" y="6538914"/>
            <a:ext cx="3860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952501" y="152401"/>
            <a:ext cx="103251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51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98EA2BD-F6A8-4855-A337-27A1D8077C5D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5E0AA67-9F02-404A-9FA7-738F0FF4B27A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0807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r" defTabSz="914400" rtl="1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6672066" y="957037"/>
            <a:ext cx="5493748" cy="1200329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KW" sz="2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وزارة التربية</a:t>
            </a:r>
          </a:p>
          <a:p>
            <a:pPr algn="ctr"/>
            <a:r>
              <a:rPr lang="ar-KW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التوجيه الفني العام للعلوم</a:t>
            </a:r>
          </a:p>
          <a:p>
            <a:pPr algn="ctr"/>
            <a:r>
              <a:rPr lang="ar-KW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اللجنة الفنية المشتركة للمرحلة الابتدائية</a:t>
            </a:r>
            <a:endParaRPr lang="ar-KW" sz="24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114388" y="2780930"/>
            <a:ext cx="9889099" cy="156966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خطة توطين التدريب للمنهج الوطني القائم على الكفايات </a:t>
            </a: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الأسبوع الثامن للصف الأول الابتدائي </a:t>
            </a: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الفصل الدراسي الثاني العام الدراسي 2016-2017</a:t>
            </a:r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233787" y="5013178"/>
            <a:ext cx="56503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إعداد</a:t>
            </a:r>
          </a:p>
          <a:p>
            <a:pPr algn="ctr"/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منطقة الأحمدي التعليمية</a:t>
            </a:r>
            <a:endParaRPr lang="ar-SA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9" name="Picture 2" descr="C:\صور\خلفيات 2010\تزيين\ku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333" y="128363"/>
            <a:ext cx="557213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90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7"/>
          <p:cNvSpPr/>
          <p:nvPr/>
        </p:nvSpPr>
        <p:spPr>
          <a:xfrm>
            <a:off x="3645660" y="519666"/>
            <a:ext cx="5095764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5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فيلم تعليمي</a:t>
            </a:r>
            <a:endParaRPr lang="ar-KW" sz="54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videoplayback (4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45542" y="191620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3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/>
          <a:srcRect l="-317" t="759" r="317" b="16184"/>
          <a:stretch/>
        </p:blipFill>
        <p:spPr>
          <a:xfrm>
            <a:off x="1867756" y="3579231"/>
            <a:ext cx="8516941" cy="3030970"/>
          </a:xfrm>
          <a:prstGeom prst="rect">
            <a:avLst/>
          </a:prstGeom>
        </p:spPr>
      </p:pic>
      <p:sp>
        <p:nvSpPr>
          <p:cNvPr id="7" name="مستطيل 7"/>
          <p:cNvSpPr/>
          <p:nvPr/>
        </p:nvSpPr>
        <p:spPr>
          <a:xfrm>
            <a:off x="729387" y="390355"/>
            <a:ext cx="10793680" cy="31752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9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أسلوب التعلم النشط: </a:t>
            </a:r>
          </a:p>
          <a:p>
            <a:pPr algn="ctr">
              <a:spcAft>
                <a:spcPts val="1000"/>
              </a:spcAft>
            </a:pPr>
            <a:r>
              <a:rPr lang="ar-KW" sz="96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عصف ذهني </a:t>
            </a:r>
          </a:p>
        </p:txBody>
      </p:sp>
    </p:spTree>
    <p:extLst>
      <p:ext uri="{BB962C8B-B14F-4D97-AF65-F5344CB8AC3E}">
        <p14:creationId xmlns:p14="http://schemas.microsoft.com/office/powerpoint/2010/main" val="6550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2033517" y="4265908"/>
            <a:ext cx="7842061" cy="1862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115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أنشطة التعلم 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3" y="542685"/>
            <a:ext cx="3482165" cy="34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6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1730656" y="419847"/>
            <a:ext cx="8855065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4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النشاط (1) : اصنع </a:t>
            </a:r>
            <a:r>
              <a:rPr lang="ar-KW" sz="4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مغناطيساً كهربائياً</a:t>
            </a:r>
            <a:endParaRPr lang="ar-KW" sz="4400" b="1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مستطيل 7"/>
          <p:cNvSpPr/>
          <p:nvPr/>
        </p:nvSpPr>
        <p:spPr>
          <a:xfrm>
            <a:off x="4185634" y="1401844"/>
            <a:ext cx="7392473" cy="51655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باستخدام الأدوات المناسبة, اصنع مغناطيساً كهربائياً. دع المتعلمين يقومون بعدة محاولات تجريب لتحويل المسمار إلى مغناطيس كهربائي.</a:t>
            </a: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نوع </a:t>
            </a:r>
            <a:r>
              <a:rPr lang="ar-KW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النشاط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مجموعات ( 3-5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 .</a:t>
            </a:r>
            <a:endParaRPr lang="ar-KW" sz="32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ar-KW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المهارات المكتسبة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الملاحظة ، التوقع ، التواصل ، الاستنتاج .</a:t>
            </a:r>
          </a:p>
          <a:p>
            <a:pPr>
              <a:spcAft>
                <a:spcPts val="1000"/>
              </a:spcAft>
            </a:pPr>
            <a:r>
              <a:rPr lang="ar-KW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المواد المستخدمة في النشاط </a:t>
            </a: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1000"/>
              </a:spcAft>
            </a:pP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بطارية – أسلاك كهربائية – مسمار حديدي .</a:t>
            </a:r>
          </a:p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زمن النشاط المقترح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 دقيقة .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519" y="1824205"/>
            <a:ext cx="3419475" cy="2895600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974" y="326348"/>
            <a:ext cx="1133772" cy="1374768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6718" y="4719805"/>
            <a:ext cx="1219306" cy="1219306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3638" y="5122501"/>
            <a:ext cx="1950618" cy="13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4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/>
          <a:srcRect l="-317" t="759" r="317" b="16184"/>
          <a:stretch/>
        </p:blipFill>
        <p:spPr>
          <a:xfrm>
            <a:off x="1867756" y="3579231"/>
            <a:ext cx="8516941" cy="3030970"/>
          </a:xfrm>
          <a:prstGeom prst="rect">
            <a:avLst/>
          </a:prstGeom>
        </p:spPr>
      </p:pic>
      <p:sp>
        <p:nvSpPr>
          <p:cNvPr id="7" name="مستطيل 7"/>
          <p:cNvSpPr/>
          <p:nvPr/>
        </p:nvSpPr>
        <p:spPr>
          <a:xfrm>
            <a:off x="450377" y="468123"/>
            <a:ext cx="11099986" cy="3046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9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أسلوب التعلم النشط:          </a:t>
            </a:r>
            <a:r>
              <a:rPr lang="ar-KW" sz="96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التعلم التعاوني </a:t>
            </a:r>
          </a:p>
        </p:txBody>
      </p:sp>
    </p:spTree>
    <p:extLst>
      <p:ext uri="{BB962C8B-B14F-4D97-AF65-F5344CB8AC3E}">
        <p14:creationId xmlns:p14="http://schemas.microsoft.com/office/powerpoint/2010/main" val="16578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7"/>
          <p:cNvSpPr/>
          <p:nvPr/>
        </p:nvSpPr>
        <p:spPr>
          <a:xfrm>
            <a:off x="2593075" y="588507"/>
            <a:ext cx="6937912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5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نشاط إضافي :فيلم تعليمي</a:t>
            </a:r>
            <a:endParaRPr lang="ar-KW" sz="54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videoplayback (4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8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2025748" y="309477"/>
            <a:ext cx="797250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40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النشاط (2) </a:t>
            </a:r>
            <a:r>
              <a:rPr lang="ar-KW" sz="40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:أي من هذه مغناطيس كهربائي ؟</a:t>
            </a:r>
            <a:endParaRPr lang="ar-KW" sz="40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مستطيل 7"/>
          <p:cNvSpPr/>
          <p:nvPr/>
        </p:nvSpPr>
        <p:spPr>
          <a:xfrm>
            <a:off x="1065349" y="1463223"/>
            <a:ext cx="9893299" cy="29392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حوط الطريقة الصحيحة لصنع مغناطيس كهربائي. دع المتعلمين يحوطون الصورة التي تعبر عن الطريقة الصحيحة لصنع مغناطيس كهربائي.</a:t>
            </a:r>
          </a:p>
          <a:p>
            <a:pPr algn="just"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نوع </a:t>
            </a:r>
            <a:r>
              <a:rPr lang="ar-KW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النشاط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فردي .</a:t>
            </a:r>
            <a:endParaRPr lang="ar-KW" sz="32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ar-KW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المهارات المكتسبة : </a:t>
            </a:r>
            <a:r>
              <a:rPr lang="ar-KW" sz="32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الملاحظة ،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التمييز .</a:t>
            </a:r>
            <a:endParaRPr lang="ar-KW" sz="32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ar-KW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المواد المستخدمة في النشاط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كتاب المتعلم .</a:t>
            </a:r>
            <a:endParaRPr lang="ar-KW" sz="32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t="34159" r="35970" b="24497"/>
          <a:stretch/>
        </p:blipFill>
        <p:spPr>
          <a:xfrm>
            <a:off x="2916036" y="4508500"/>
            <a:ext cx="6373504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3592260" y="558442"/>
            <a:ext cx="5633628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4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نشاط إضافي مقترح </a:t>
            </a:r>
            <a:endParaRPr lang="ar-KW" sz="44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مستطيل 7"/>
          <p:cNvSpPr/>
          <p:nvPr/>
        </p:nvSpPr>
        <p:spPr>
          <a:xfrm>
            <a:off x="1652117" y="1834880"/>
            <a:ext cx="9104481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KW" sz="3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يحمل تلميذ مصور لمشبك ورق ويبحث في زوايا الفصل الأربعة عن المغناطيس الكهربائي الصحيح الذي سيعمل على جذبه .</a:t>
            </a:r>
            <a:endParaRPr lang="ar-KW" sz="32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/>
          <a:srcRect l="22836" r="23337"/>
          <a:stretch/>
        </p:blipFill>
        <p:spPr>
          <a:xfrm>
            <a:off x="5063320" y="3957851"/>
            <a:ext cx="1755130" cy="244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/>
          <a:srcRect l="-317" t="759" r="317" b="16184"/>
          <a:stretch/>
        </p:blipFill>
        <p:spPr>
          <a:xfrm>
            <a:off x="1867756" y="3579231"/>
            <a:ext cx="8516941" cy="3030970"/>
          </a:xfrm>
          <a:prstGeom prst="rect">
            <a:avLst/>
          </a:prstGeom>
        </p:spPr>
      </p:pic>
      <p:sp>
        <p:nvSpPr>
          <p:cNvPr id="7" name="مستطيل 7"/>
          <p:cNvSpPr/>
          <p:nvPr/>
        </p:nvSpPr>
        <p:spPr>
          <a:xfrm>
            <a:off x="729387" y="390355"/>
            <a:ext cx="10793680" cy="31752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9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أسلوب التعلم النشط: </a:t>
            </a:r>
          </a:p>
          <a:p>
            <a:pPr algn="ctr">
              <a:spcAft>
                <a:spcPts val="1000"/>
              </a:spcAft>
            </a:pPr>
            <a:r>
              <a:rPr lang="ar-KW" sz="96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الزوايا الأربعة </a:t>
            </a:r>
          </a:p>
        </p:txBody>
      </p:sp>
    </p:spTree>
    <p:extLst>
      <p:ext uri="{BB962C8B-B14F-4D97-AF65-F5344CB8AC3E}">
        <p14:creationId xmlns:p14="http://schemas.microsoft.com/office/powerpoint/2010/main" val="102513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1296538" y="2033484"/>
            <a:ext cx="7129675" cy="317522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9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القيم </a:t>
            </a:r>
          </a:p>
          <a:p>
            <a:pPr algn="ctr">
              <a:spcAft>
                <a:spcPts val="1000"/>
              </a:spcAft>
            </a:pPr>
            <a:r>
              <a:rPr lang="ar-KW" sz="9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والأمن والسلامة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46"/>
          <a:stretch/>
        </p:blipFill>
        <p:spPr>
          <a:xfrm>
            <a:off x="8172165" y="1343446"/>
            <a:ext cx="3373841" cy="504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97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"/>
          <p:cNvPicPr/>
          <p:nvPr/>
        </p:nvPicPr>
        <p:blipFill rotWithShape="1">
          <a:blip r:embed="rId2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57"/>
          <a:stretch/>
        </p:blipFill>
        <p:spPr bwMode="auto">
          <a:xfrm>
            <a:off x="412681" y="502578"/>
            <a:ext cx="1751046" cy="99661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8" descr="logo"/>
          <p:cNvPicPr/>
          <p:nvPr/>
        </p:nvPicPr>
        <p:blipFill rotWithShape="1">
          <a:blip r:embed="rId3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4"/>
          <a:stretch/>
        </p:blipFill>
        <p:spPr bwMode="auto">
          <a:xfrm>
            <a:off x="10737536" y="566483"/>
            <a:ext cx="983631" cy="86682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Rectangle 9"/>
          <p:cNvSpPr/>
          <p:nvPr/>
        </p:nvSpPr>
        <p:spPr>
          <a:xfrm>
            <a:off x="3934932" y="4568282"/>
            <a:ext cx="43221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KW" sz="3600" b="1" dirty="0">
                <a:latin typeface="Calibri" panose="020F0502020204030204" pitchFamily="34" charset="0"/>
                <a:cs typeface="Calibri" panose="020F0502020204030204" pitchFamily="34" charset="0"/>
              </a:rPr>
              <a:t>إعداد </a:t>
            </a:r>
            <a:r>
              <a:rPr lang="ar-KW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التوجيه الفني للعلوم </a:t>
            </a:r>
          </a:p>
          <a:p>
            <a:pPr algn="ctr" rtl="1"/>
            <a:r>
              <a:rPr lang="ar-KW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منطقة الأحمدي التعليمية</a:t>
            </a:r>
            <a:endParaRPr lang="ar-KW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796988" y="857667"/>
            <a:ext cx="6831106" cy="2784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Rectangle 9"/>
          <p:cNvSpPr/>
          <p:nvPr/>
        </p:nvSpPr>
        <p:spPr>
          <a:xfrm>
            <a:off x="3273169" y="1359195"/>
            <a:ext cx="60377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KW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الكفاية الخاصة </a:t>
            </a:r>
            <a:r>
              <a:rPr lang="ar-KW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3-2</a:t>
            </a:r>
            <a:r>
              <a:rPr lang="ar-KW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للصف الأول</a:t>
            </a:r>
          </a:p>
          <a:p>
            <a:pPr algn="ctr" rtl="1"/>
            <a:r>
              <a:rPr lang="ar-KW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الحصة ( 4 من 5 ) و ( 5 من 5 )</a:t>
            </a:r>
            <a:endParaRPr lang="ar-KW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8" t="11312" r="19816" b="1690"/>
          <a:stretch/>
        </p:blipFill>
        <p:spPr>
          <a:xfrm>
            <a:off x="8686799" y="4143627"/>
            <a:ext cx="2904565" cy="224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8" t="11107" r="19706" b="1280"/>
          <a:stretch/>
        </p:blipFill>
        <p:spPr>
          <a:xfrm>
            <a:off x="699247" y="4213171"/>
            <a:ext cx="3020819" cy="2108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7853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7"/>
          <p:cNvSpPr/>
          <p:nvPr/>
        </p:nvSpPr>
        <p:spPr>
          <a:xfrm>
            <a:off x="1193995" y="670714"/>
            <a:ext cx="10081944" cy="21339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marL="571500" indent="-571500">
              <a:spcAft>
                <a:spcPts val="1000"/>
              </a:spcAft>
              <a:buFontTx/>
              <a:buChar char="-"/>
            </a:pPr>
            <a:r>
              <a:rPr lang="ar-KW" sz="4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تقدير دور العلم والعلماء  .</a:t>
            </a:r>
          </a:p>
          <a:p>
            <a:pPr algn="ctr">
              <a:spcAft>
                <a:spcPts val="1000"/>
              </a:spcAft>
            </a:pPr>
            <a:endParaRPr lang="ar-KW" sz="3600" b="1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1000"/>
              </a:spcAft>
            </a:pPr>
            <a:endParaRPr lang="ar-KW" sz="3600" b="1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6665" y="1102922"/>
            <a:ext cx="3805664" cy="12695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74987" y="3698543"/>
            <a:ext cx="2337179" cy="2454038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050" y="3236840"/>
            <a:ext cx="38100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266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562488" y="611993"/>
            <a:ext cx="11188233" cy="14465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3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KW" sz="4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تنبيه المتعلمين إلى الحذر عند استخدام المسمار أثناء تنفيذ النشاط </a:t>
            </a:r>
            <a:r>
              <a:rPr lang="ar-KW" sz="3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21885" r="46310" b="25088"/>
          <a:stretch/>
        </p:blipFill>
        <p:spPr>
          <a:xfrm>
            <a:off x="3623860" y="2640318"/>
            <a:ext cx="5065487" cy="34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876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4401824" y="543339"/>
            <a:ext cx="6978897" cy="3631763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115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الكلمات الجديدة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1" y="1901371"/>
            <a:ext cx="3920762" cy="448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6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2022906" y="354689"/>
            <a:ext cx="8146183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4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رتب بطاقات الأحرف حسب اللون ؟</a:t>
            </a:r>
            <a:endParaRPr lang="en-US" sz="44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40647" y="1378570"/>
            <a:ext cx="11423122" cy="1038667"/>
            <a:chOff x="7011893" y="1659369"/>
            <a:chExt cx="4614265" cy="1038667"/>
          </a:xfrm>
        </p:grpSpPr>
        <p:sp>
          <p:nvSpPr>
            <p:cNvPr id="30" name="Rectangle 29"/>
            <p:cNvSpPr/>
            <p:nvPr/>
          </p:nvSpPr>
          <p:spPr>
            <a:xfrm>
              <a:off x="7011893" y="1659369"/>
              <a:ext cx="4614265" cy="1038667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1071737" y="1882038"/>
              <a:ext cx="474373" cy="52803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299801" y="2962792"/>
            <a:ext cx="1490490" cy="1694845"/>
            <a:chOff x="9197338" y="2897651"/>
            <a:chExt cx="984014" cy="1464932"/>
          </a:xfrm>
        </p:grpSpPr>
        <p:sp>
          <p:nvSpPr>
            <p:cNvPr id="18" name="Rectangle 17"/>
            <p:cNvSpPr/>
            <p:nvPr/>
          </p:nvSpPr>
          <p:spPr>
            <a:xfrm>
              <a:off x="9197339" y="2897651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endParaRPr lang="ar-KW" dirty="0" smtClean="0"/>
            </a:p>
            <a:p>
              <a:pPr algn="ctr"/>
              <a:r>
                <a:rPr lang="ar-KW" sz="4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كهر</a:t>
              </a:r>
              <a:endParaRPr lang="en-US" sz="4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9197338" y="3638598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53" name="Rectangle 7"/>
          <p:cNvSpPr/>
          <p:nvPr/>
        </p:nvSpPr>
        <p:spPr>
          <a:xfrm>
            <a:off x="8338641" y="1602733"/>
            <a:ext cx="1058668" cy="5280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7"/>
          <p:cNvSpPr/>
          <p:nvPr/>
        </p:nvSpPr>
        <p:spPr>
          <a:xfrm>
            <a:off x="6388620" y="1612699"/>
            <a:ext cx="1058668" cy="52803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7"/>
          <p:cNvSpPr/>
          <p:nvPr/>
        </p:nvSpPr>
        <p:spPr>
          <a:xfrm>
            <a:off x="4438600" y="1553990"/>
            <a:ext cx="1058668" cy="528034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7"/>
          <p:cNvSpPr/>
          <p:nvPr/>
        </p:nvSpPr>
        <p:spPr>
          <a:xfrm>
            <a:off x="2386002" y="1553990"/>
            <a:ext cx="1058668" cy="52803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45"/>
          <p:cNvGrpSpPr/>
          <p:nvPr/>
        </p:nvGrpSpPr>
        <p:grpSpPr>
          <a:xfrm>
            <a:off x="2231022" y="2972601"/>
            <a:ext cx="1490490" cy="1694845"/>
            <a:chOff x="9197338" y="2897651"/>
            <a:chExt cx="984014" cy="1464932"/>
          </a:xfrm>
        </p:grpSpPr>
        <p:sp>
          <p:nvSpPr>
            <p:cNvPr id="75" name="Rectangle 17"/>
            <p:cNvSpPr/>
            <p:nvPr/>
          </p:nvSpPr>
          <p:spPr>
            <a:xfrm>
              <a:off x="9197339" y="2897651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endParaRPr lang="ar-KW" dirty="0" smtClean="0"/>
            </a:p>
            <a:p>
              <a:pPr algn="ctr"/>
              <a:r>
                <a:rPr lang="ar-KW" sz="4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طيس</a:t>
              </a:r>
              <a:endParaRPr lang="en-US" sz="4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6" name="Straight Connector 25"/>
            <p:cNvCxnSpPr/>
            <p:nvPr/>
          </p:nvCxnSpPr>
          <p:spPr>
            <a:xfrm>
              <a:off x="9197338" y="3638598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77" name="Group 45"/>
          <p:cNvGrpSpPr/>
          <p:nvPr/>
        </p:nvGrpSpPr>
        <p:grpSpPr>
          <a:xfrm>
            <a:off x="4173366" y="2972602"/>
            <a:ext cx="1490490" cy="1694845"/>
            <a:chOff x="9197338" y="2897651"/>
            <a:chExt cx="984014" cy="1464932"/>
          </a:xfrm>
        </p:grpSpPr>
        <p:sp>
          <p:nvSpPr>
            <p:cNvPr id="78" name="Rectangle 17"/>
            <p:cNvSpPr/>
            <p:nvPr/>
          </p:nvSpPr>
          <p:spPr>
            <a:xfrm>
              <a:off x="9197339" y="2897651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endParaRPr lang="ar-KW" dirty="0" smtClean="0"/>
            </a:p>
            <a:p>
              <a:pPr algn="ctr"/>
              <a:r>
                <a:rPr lang="ar-KW" sz="44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با</a:t>
              </a:r>
              <a:endParaRPr lang="en-US" sz="4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9" name="Straight Connector 25"/>
            <p:cNvCxnSpPr/>
            <p:nvPr/>
          </p:nvCxnSpPr>
          <p:spPr>
            <a:xfrm>
              <a:off x="9197338" y="3638598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80" name="Group 45"/>
          <p:cNvGrpSpPr/>
          <p:nvPr/>
        </p:nvGrpSpPr>
        <p:grpSpPr>
          <a:xfrm>
            <a:off x="6187872" y="2972603"/>
            <a:ext cx="1490490" cy="1694845"/>
            <a:chOff x="9197338" y="2897651"/>
            <a:chExt cx="984014" cy="1464932"/>
          </a:xfrm>
        </p:grpSpPr>
        <p:sp>
          <p:nvSpPr>
            <p:cNvPr id="81" name="Rectangle 17"/>
            <p:cNvSpPr/>
            <p:nvPr/>
          </p:nvSpPr>
          <p:spPr>
            <a:xfrm>
              <a:off x="9197339" y="2897651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endParaRPr lang="ar-KW" dirty="0" smtClean="0"/>
            </a:p>
            <a:p>
              <a:pPr algn="ctr"/>
              <a:r>
                <a:rPr lang="ar-KW" sz="44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نا</a:t>
              </a:r>
              <a:endParaRPr lang="en-US" sz="4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2" name="Straight Connector 25"/>
            <p:cNvCxnSpPr/>
            <p:nvPr/>
          </p:nvCxnSpPr>
          <p:spPr>
            <a:xfrm>
              <a:off x="9197338" y="3638598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83" name="Group 45"/>
          <p:cNvGrpSpPr/>
          <p:nvPr/>
        </p:nvGrpSpPr>
        <p:grpSpPr>
          <a:xfrm>
            <a:off x="8202382" y="2972604"/>
            <a:ext cx="1490490" cy="1694845"/>
            <a:chOff x="9197338" y="2897651"/>
            <a:chExt cx="984014" cy="1464932"/>
          </a:xfrm>
        </p:grpSpPr>
        <p:sp>
          <p:nvSpPr>
            <p:cNvPr id="84" name="Rectangle 17"/>
            <p:cNvSpPr/>
            <p:nvPr/>
          </p:nvSpPr>
          <p:spPr>
            <a:xfrm>
              <a:off x="9197339" y="2897651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endParaRPr lang="ar-KW" dirty="0" smtClean="0"/>
            </a:p>
            <a:p>
              <a:pPr algn="ctr"/>
              <a:r>
                <a:rPr lang="ar-KW" sz="44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مغ</a:t>
              </a:r>
              <a:endParaRPr lang="en-US" sz="4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5" name="Straight Connector 25"/>
            <p:cNvCxnSpPr/>
            <p:nvPr/>
          </p:nvCxnSpPr>
          <p:spPr>
            <a:xfrm>
              <a:off x="9197338" y="3638598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86" name="Group 45"/>
          <p:cNvGrpSpPr/>
          <p:nvPr/>
        </p:nvGrpSpPr>
        <p:grpSpPr>
          <a:xfrm>
            <a:off x="380003" y="2972600"/>
            <a:ext cx="1490490" cy="1694845"/>
            <a:chOff x="9197338" y="2897651"/>
            <a:chExt cx="984014" cy="1464932"/>
          </a:xfrm>
        </p:grpSpPr>
        <p:sp>
          <p:nvSpPr>
            <p:cNvPr id="87" name="Rectangle 17"/>
            <p:cNvSpPr/>
            <p:nvPr/>
          </p:nvSpPr>
          <p:spPr>
            <a:xfrm>
              <a:off x="9197339" y="2897651"/>
              <a:ext cx="984013" cy="146493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KW" dirty="0" smtClean="0"/>
            </a:p>
            <a:p>
              <a:pPr algn="ctr"/>
              <a:endParaRPr lang="ar-KW" dirty="0"/>
            </a:p>
            <a:p>
              <a:pPr algn="ctr"/>
              <a:endParaRPr lang="ar-KW" dirty="0" smtClean="0"/>
            </a:p>
            <a:p>
              <a:pPr algn="ctr"/>
              <a:r>
                <a:rPr lang="ar-KW" sz="44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ئي</a:t>
              </a:r>
              <a:endParaRPr lang="en-US" sz="4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8" name="Straight Connector 25"/>
            <p:cNvCxnSpPr/>
            <p:nvPr/>
          </p:nvCxnSpPr>
          <p:spPr>
            <a:xfrm>
              <a:off x="9197338" y="3638598"/>
              <a:ext cx="984013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92" name="Rectangle 7"/>
          <p:cNvSpPr/>
          <p:nvPr/>
        </p:nvSpPr>
        <p:spPr>
          <a:xfrm>
            <a:off x="569159" y="1557132"/>
            <a:ext cx="1163516" cy="52803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7"/>
          <p:cNvSpPr/>
          <p:nvPr/>
        </p:nvSpPr>
        <p:spPr>
          <a:xfrm>
            <a:off x="8338641" y="3137205"/>
            <a:ext cx="1163516" cy="52803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7"/>
          <p:cNvSpPr/>
          <p:nvPr/>
        </p:nvSpPr>
        <p:spPr>
          <a:xfrm>
            <a:off x="6388620" y="3129828"/>
            <a:ext cx="1058668" cy="52803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7"/>
          <p:cNvSpPr/>
          <p:nvPr/>
        </p:nvSpPr>
        <p:spPr>
          <a:xfrm>
            <a:off x="2380049" y="3097706"/>
            <a:ext cx="1058668" cy="52803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7"/>
          <p:cNvSpPr/>
          <p:nvPr/>
        </p:nvSpPr>
        <p:spPr>
          <a:xfrm>
            <a:off x="10526376" y="3095228"/>
            <a:ext cx="1058668" cy="528034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7"/>
          <p:cNvSpPr/>
          <p:nvPr/>
        </p:nvSpPr>
        <p:spPr>
          <a:xfrm>
            <a:off x="4389276" y="3078961"/>
            <a:ext cx="1058668" cy="52803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7"/>
          <p:cNvSpPr/>
          <p:nvPr/>
        </p:nvSpPr>
        <p:spPr>
          <a:xfrm>
            <a:off x="543489" y="3095228"/>
            <a:ext cx="1163516" cy="52803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4035328" y="5367458"/>
            <a:ext cx="42482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54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مغناطيس كهربائي</a:t>
            </a:r>
          </a:p>
        </p:txBody>
      </p:sp>
    </p:spTree>
    <p:extLst>
      <p:ext uri="{BB962C8B-B14F-4D97-AF65-F5344CB8AC3E}">
        <p14:creationId xmlns:p14="http://schemas.microsoft.com/office/powerpoint/2010/main" val="218395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7"/>
          <p:cNvSpPr/>
          <p:nvPr/>
        </p:nvSpPr>
        <p:spPr>
          <a:xfrm>
            <a:off x="6187349" y="396227"/>
            <a:ext cx="550352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5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الأنشطة الإضافية 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9637" y="1422166"/>
            <a:ext cx="4992337" cy="4992337"/>
          </a:xfrm>
          <a:prstGeom prst="rect">
            <a:avLst/>
          </a:prstGeom>
        </p:spPr>
      </p:pic>
      <p:sp>
        <p:nvSpPr>
          <p:cNvPr id="5" name="وسيلة شرح على شكل سحابة 4"/>
          <p:cNvSpPr/>
          <p:nvPr/>
        </p:nvSpPr>
        <p:spPr>
          <a:xfrm flipH="1" flipV="1">
            <a:off x="627797" y="1422166"/>
            <a:ext cx="5667012" cy="3559267"/>
          </a:xfrm>
          <a:prstGeom prst="cloudCallout">
            <a:avLst>
              <a:gd name="adj1" fmla="val -44982"/>
              <a:gd name="adj2" fmla="val 4921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627797" y="2496123"/>
            <a:ext cx="5186149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3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يمكن استخدام هذه الأنشطة لقياس </a:t>
            </a:r>
            <a:endParaRPr lang="ar-KW" sz="3000" b="1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ar-KW" sz="30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مستوى </a:t>
            </a:r>
            <a:r>
              <a:rPr lang="ar-KW" sz="3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الأداء </a:t>
            </a:r>
          </a:p>
          <a:p>
            <a:pPr algn="ctr">
              <a:spcAft>
                <a:spcPts val="1000"/>
              </a:spcAft>
            </a:pPr>
            <a:r>
              <a:rPr lang="ar-KW" sz="3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 الأقل من المعيار والأعلى من المعيار )</a:t>
            </a:r>
          </a:p>
        </p:txBody>
      </p:sp>
    </p:spTree>
    <p:extLst>
      <p:ext uri="{BB962C8B-B14F-4D97-AF65-F5344CB8AC3E}">
        <p14:creationId xmlns:p14="http://schemas.microsoft.com/office/powerpoint/2010/main" val="29468385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5" t="37691" r="22313" b="6007"/>
          <a:stretch/>
        </p:blipFill>
        <p:spPr>
          <a:xfrm>
            <a:off x="968991" y="382138"/>
            <a:ext cx="10249468" cy="60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87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 t="22768" r="30833" b="14041"/>
          <a:stretch/>
        </p:blipFill>
        <p:spPr>
          <a:xfrm>
            <a:off x="2859314" y="1625598"/>
            <a:ext cx="6212116" cy="483325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604242" y="588220"/>
            <a:ext cx="8722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3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حوط الأشياء التي تستخدم في صنع مغناطيس كهربائي ؟</a:t>
            </a:r>
            <a:endParaRPr lang="en-US" sz="36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1419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1668862" y="1406268"/>
            <a:ext cx="8854273" cy="1446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88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آلاتي البسيطة </a:t>
            </a:r>
          </a:p>
        </p:txBody>
      </p:sp>
      <p:sp>
        <p:nvSpPr>
          <p:cNvPr id="6" name="مستطيل 7"/>
          <p:cNvSpPr/>
          <p:nvPr/>
        </p:nvSpPr>
        <p:spPr>
          <a:xfrm>
            <a:off x="3548117" y="482938"/>
            <a:ext cx="5095764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5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الحصة ( 5 من 5 ) </a:t>
            </a:r>
            <a:endParaRPr lang="ar-KW" sz="54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0" y="3184337"/>
            <a:ext cx="5458014" cy="325740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5474" y="3385055"/>
            <a:ext cx="3077554" cy="28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7581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641446" y="2586276"/>
            <a:ext cx="7790339" cy="144655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88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النشاط التحفيزي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610" y="1310184"/>
            <a:ext cx="3643890" cy="364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49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7"/>
          <p:cNvSpPr/>
          <p:nvPr/>
        </p:nvSpPr>
        <p:spPr>
          <a:xfrm>
            <a:off x="6005015" y="2588734"/>
            <a:ext cx="5649277" cy="29392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نوع النشاط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عرض .</a:t>
            </a:r>
          </a:p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المهارات المكتسبة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الملاحظة ، التواصل اللفظي .</a:t>
            </a:r>
          </a:p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المواد المستخدمة في النشاط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مصور .</a:t>
            </a:r>
          </a:p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زمن النشاط المقترح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 دقائق .</a:t>
            </a:r>
            <a:endParaRPr lang="ar-KW" sz="32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70105" y="748922"/>
            <a:ext cx="1162466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48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يشاهد </a:t>
            </a:r>
            <a:r>
              <a:rPr lang="ar-KW" sz="48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المتعلمون الصور التي أمامهم ويربطون بينها </a:t>
            </a:r>
            <a:r>
              <a:rPr lang="ar-KW" sz="48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KW" sz="48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t="38729" r="67649" b="4760"/>
          <a:stretch/>
        </p:blipFill>
        <p:spPr>
          <a:xfrm>
            <a:off x="723331" y="1856095"/>
            <a:ext cx="4080681" cy="44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5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794" y="2895782"/>
            <a:ext cx="9730751" cy="36003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55038" y="408851"/>
            <a:ext cx="3061151" cy="229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0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/>
          <a:srcRect l="-317" t="759" r="317" b="16184"/>
          <a:stretch/>
        </p:blipFill>
        <p:spPr>
          <a:xfrm>
            <a:off x="1867756" y="3579231"/>
            <a:ext cx="8516941" cy="3030970"/>
          </a:xfrm>
          <a:prstGeom prst="rect">
            <a:avLst/>
          </a:prstGeom>
        </p:spPr>
      </p:pic>
      <p:sp>
        <p:nvSpPr>
          <p:cNvPr id="7" name="مستطيل 7"/>
          <p:cNvSpPr/>
          <p:nvPr/>
        </p:nvSpPr>
        <p:spPr>
          <a:xfrm>
            <a:off x="450377" y="468123"/>
            <a:ext cx="11099986" cy="3046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9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أسلوب التعلم النشط:          </a:t>
            </a:r>
            <a:r>
              <a:rPr lang="ar-KW" sz="96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حل المشكلات</a:t>
            </a:r>
          </a:p>
        </p:txBody>
      </p:sp>
    </p:spTree>
    <p:extLst>
      <p:ext uri="{BB962C8B-B14F-4D97-AF65-F5344CB8AC3E}">
        <p14:creationId xmlns:p14="http://schemas.microsoft.com/office/powerpoint/2010/main" val="13003487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7"/>
          <p:cNvSpPr/>
          <p:nvPr/>
        </p:nvSpPr>
        <p:spPr>
          <a:xfrm>
            <a:off x="2674962" y="463730"/>
            <a:ext cx="6937912" cy="18825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5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نشاط مقترح 1 :</a:t>
            </a:r>
          </a:p>
          <a:p>
            <a:pPr algn="ctr">
              <a:spcAft>
                <a:spcPts val="1000"/>
              </a:spcAft>
            </a:pPr>
            <a:r>
              <a:rPr lang="ar-KW" sz="5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فيلم تعليمي</a:t>
            </a:r>
            <a:endParaRPr lang="ar-KW" sz="54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videoplayback (4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95918" y="268268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790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7245374" y="864814"/>
            <a:ext cx="4162566" cy="15747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4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نشاط مقترح 2 : </a:t>
            </a:r>
          </a:p>
          <a:p>
            <a:pPr algn="ctr">
              <a:spcAft>
                <a:spcPts val="1000"/>
              </a:spcAft>
            </a:pPr>
            <a:r>
              <a:rPr lang="ar-KW" sz="4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لعبة </a:t>
            </a:r>
            <a:r>
              <a:rPr lang="ar-KW" sz="4400" b="1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بالآيباد</a:t>
            </a:r>
            <a:r>
              <a:rPr lang="ar-KW" sz="4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KW" sz="44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6" t="9154" r="34279" b="52438"/>
          <a:stretch/>
        </p:blipFill>
        <p:spPr>
          <a:xfrm>
            <a:off x="267287" y="413758"/>
            <a:ext cx="6305265" cy="5878823"/>
          </a:xfrm>
          <a:prstGeom prst="rect">
            <a:avLst/>
          </a:prstGeom>
        </p:spPr>
      </p:pic>
      <p:sp>
        <p:nvSpPr>
          <p:cNvPr id="4" name="مستطيل 7"/>
          <p:cNvSpPr/>
          <p:nvPr/>
        </p:nvSpPr>
        <p:spPr>
          <a:xfrm>
            <a:off x="6354371" y="3684653"/>
            <a:ext cx="5529444" cy="1697901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48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أسلوب التعلم النشط: </a:t>
            </a:r>
          </a:p>
          <a:p>
            <a:pPr algn="ctr">
              <a:spcAft>
                <a:spcPts val="1000"/>
              </a:spcAft>
            </a:pPr>
            <a:r>
              <a:rPr lang="ar-KW" sz="48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التعلم باللعب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4670474" y="864814"/>
            <a:ext cx="1683897" cy="9921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29979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2187334" y="4265908"/>
            <a:ext cx="7842061" cy="1862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115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أنشطة التعلم 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3" y="542685"/>
            <a:ext cx="3482165" cy="34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7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5284070" y="528855"/>
            <a:ext cx="643012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3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النشاط (1) : اصنع بكرة </a:t>
            </a:r>
          </a:p>
        </p:txBody>
      </p:sp>
      <p:sp>
        <p:nvSpPr>
          <p:cNvPr id="11" name="مستطيل 7"/>
          <p:cNvSpPr/>
          <p:nvPr/>
        </p:nvSpPr>
        <p:spPr>
          <a:xfrm>
            <a:off x="5284070" y="1682287"/>
            <a:ext cx="6430122" cy="45448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نوع </a:t>
            </a:r>
            <a:r>
              <a:rPr lang="ar-KW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النشاط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مجموعات ( 3- 5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 .</a:t>
            </a:r>
            <a:endParaRPr lang="ar-KW" sz="3200" b="1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المهارات </a:t>
            </a:r>
            <a:r>
              <a:rPr lang="ar-KW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المكتسبة : </a:t>
            </a:r>
            <a:r>
              <a:rPr lang="ar-KW" sz="32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الملاحظة ،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اتباع السلامة ، تداول الأدوات ، التواصل ، إجراء التجارب .</a:t>
            </a:r>
          </a:p>
          <a:p>
            <a:pPr>
              <a:spcAft>
                <a:spcPts val="1000"/>
              </a:spcAft>
            </a:pPr>
            <a:r>
              <a:rPr lang="ar-KW" sz="32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المواد المستخدمة في النشاط </a:t>
            </a: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1000"/>
              </a:spcAft>
            </a:pP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بكرة ، خيوط قطنية ، كرة من الصلصال ، كوبان بلاستيكيان ، ثقل في أحد الكوبين ، حامل خشبي ، مغناطيس ، بطاريات ، أقلام . </a:t>
            </a:r>
          </a:p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زمن النشاط المقترح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 دقيقة .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648" y="1175186"/>
            <a:ext cx="4263561" cy="523875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 cstate="print"/>
          <a:srcRect b="6386"/>
          <a:stretch/>
        </p:blipFill>
        <p:spPr>
          <a:xfrm>
            <a:off x="1834664" y="1682288"/>
            <a:ext cx="1764879" cy="15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/>
          <a:srcRect l="-317" t="759" r="317" b="16184"/>
          <a:stretch/>
        </p:blipFill>
        <p:spPr>
          <a:xfrm>
            <a:off x="1867756" y="3579231"/>
            <a:ext cx="8516941" cy="3030970"/>
          </a:xfrm>
          <a:prstGeom prst="rect">
            <a:avLst/>
          </a:prstGeom>
        </p:spPr>
      </p:pic>
      <p:sp>
        <p:nvSpPr>
          <p:cNvPr id="7" name="مستطيل 7"/>
          <p:cNvSpPr/>
          <p:nvPr/>
        </p:nvSpPr>
        <p:spPr>
          <a:xfrm>
            <a:off x="576233" y="413531"/>
            <a:ext cx="11099986" cy="3046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9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أسلوب التعلم النشط:          </a:t>
            </a:r>
            <a:r>
              <a:rPr lang="ar-KW" sz="96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تعلم ذاتي + عصف ذهني</a:t>
            </a:r>
          </a:p>
        </p:txBody>
      </p:sp>
    </p:spTree>
    <p:extLst>
      <p:ext uri="{BB962C8B-B14F-4D97-AF65-F5344CB8AC3E}">
        <p14:creationId xmlns:p14="http://schemas.microsoft.com/office/powerpoint/2010/main" val="354922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7"/>
          <p:cNvSpPr/>
          <p:nvPr/>
        </p:nvSpPr>
        <p:spPr>
          <a:xfrm>
            <a:off x="354842" y="373418"/>
            <a:ext cx="11464119" cy="1790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5400" b="1" u="sng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نشاط إضافي مقترح </a:t>
            </a:r>
          </a:p>
          <a:p>
            <a:pPr>
              <a:spcAft>
                <a:spcPts val="1000"/>
              </a:spcAft>
            </a:pPr>
            <a:r>
              <a:rPr lang="ar-KW" sz="4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عرض فيلم تعليمي عن البكرة قبل البدء بالنشاط .</a:t>
            </a:r>
            <a:endParaRPr lang="ar-KW" sz="44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42" y="428526"/>
            <a:ext cx="1680018" cy="1680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847" y="2877970"/>
            <a:ext cx="2619375" cy="2857500"/>
          </a:xfrm>
          <a:prstGeom prst="rect">
            <a:avLst/>
          </a:prstGeom>
        </p:spPr>
      </p:pic>
      <p:pic>
        <p:nvPicPr>
          <p:cNvPr id="2" name="videoplayback (4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616824" y="2592220"/>
            <a:ext cx="614082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4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3026343" y="314139"/>
            <a:ext cx="637397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36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النشاط (2) : </a:t>
            </a:r>
            <a:r>
              <a:rPr lang="ar-KW" sz="3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استخدام الآلة البسيطة </a:t>
            </a:r>
            <a:endParaRPr lang="ar-KW" sz="36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مستطيل 7"/>
          <p:cNvSpPr/>
          <p:nvPr/>
        </p:nvSpPr>
        <p:spPr>
          <a:xfrm>
            <a:off x="533400" y="1114752"/>
            <a:ext cx="11176000" cy="40523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الصق عند كل صورة الأداة المناسبة لها. اعرض أمام المتعلمين عدة صور تحتوي على مشكلة. دع المتعلمين يستكشفون الأدوات البسيطة لحل كل مشكلة موجودة في ورقة العمل في كتاب المتعلم .</a:t>
            </a:r>
          </a:p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نوع </a:t>
            </a: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النشاط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فردي .</a:t>
            </a:r>
            <a:endParaRPr lang="ar-KW" sz="3200" b="1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المهارات المكتسبة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التواصل ، الملاحظة ، التعبير اللفظي ، احترام آراء الآخرين .</a:t>
            </a:r>
          </a:p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المواد المستخدمة في النشاط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كتاب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المتعلم .</a:t>
            </a:r>
            <a:endParaRPr lang="ar-KW" sz="3200" b="1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زمن النشاط المقترح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دقائق .</a:t>
            </a:r>
            <a:endParaRPr lang="ar-KW" sz="3200" b="1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t="10890" r="18843" b="6214"/>
          <a:stretch/>
        </p:blipFill>
        <p:spPr>
          <a:xfrm>
            <a:off x="368300" y="3937219"/>
            <a:ext cx="5206999" cy="27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7"/>
          <p:cNvSpPr/>
          <p:nvPr/>
        </p:nvSpPr>
        <p:spPr>
          <a:xfrm>
            <a:off x="5595582" y="428009"/>
            <a:ext cx="6127845" cy="1790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54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نشاط إضافي مقترح:  </a:t>
            </a:r>
          </a:p>
          <a:p>
            <a:pPr algn="ctr">
              <a:spcAft>
                <a:spcPts val="1000"/>
              </a:spcAft>
            </a:pPr>
            <a:r>
              <a:rPr lang="ar-KW" sz="48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لعبة </a:t>
            </a:r>
            <a:r>
              <a:rPr lang="ar-KW" sz="4800" b="1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الليغو</a:t>
            </a:r>
            <a:endParaRPr lang="ar-KW" sz="48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 descr="C:\Users\Sony\Pictures\٢٠١٦٠٢٠٩_١٠٠١١١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2" r="30000"/>
          <a:stretch/>
        </p:blipFill>
        <p:spPr bwMode="auto">
          <a:xfrm rot="5400000">
            <a:off x="7217101" y="2550275"/>
            <a:ext cx="2884805" cy="416115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Picture 3" descr="C:\Users\Sony\Pictures\٢٠١٦٠٢٠٩_١٠٠٠٠٣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r="19923"/>
          <a:stretch/>
        </p:blipFill>
        <p:spPr bwMode="auto">
          <a:xfrm rot="5400000">
            <a:off x="191220" y="1242099"/>
            <a:ext cx="5138888" cy="4523423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4899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1296538" y="2033484"/>
            <a:ext cx="7129675" cy="317522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9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القيم </a:t>
            </a:r>
          </a:p>
          <a:p>
            <a:pPr algn="ctr">
              <a:spcAft>
                <a:spcPts val="1000"/>
              </a:spcAft>
            </a:pPr>
            <a:r>
              <a:rPr lang="ar-KW" sz="9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والأمن والسلامة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46"/>
          <a:stretch/>
        </p:blipFill>
        <p:spPr>
          <a:xfrm>
            <a:off x="8172165" y="1343446"/>
            <a:ext cx="3373841" cy="504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768" y="228168"/>
            <a:ext cx="3415389" cy="255824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6815" y="2934269"/>
            <a:ext cx="9533552" cy="35221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5964" y="593613"/>
            <a:ext cx="280440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435429" y="444896"/>
            <a:ext cx="11486245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3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استعرض مع المتعلمين السلوكيات الصحيحة والسلوكيات الخاطئة في التعامل مع الأدوات البسيطة .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46417" r="35858" b="10577"/>
          <a:stretch/>
        </p:blipFill>
        <p:spPr>
          <a:xfrm>
            <a:off x="1830369" y="2413440"/>
            <a:ext cx="9689911" cy="4178775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966" y="1943677"/>
            <a:ext cx="1695034" cy="7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800760" y="2716470"/>
            <a:ext cx="10793679" cy="36988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7"/>
          <p:cNvSpPr/>
          <p:nvPr/>
        </p:nvSpPr>
        <p:spPr>
          <a:xfrm>
            <a:off x="800760" y="480252"/>
            <a:ext cx="1079368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3600" b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الحرص على تنبيه المتعلمين إلى عدم حمل حقيبة ثقيلة وإلى استخدام عربة عند نقل الأغراض الثقيلة . </a:t>
            </a:r>
          </a:p>
        </p:txBody>
      </p:sp>
      <p:sp>
        <p:nvSpPr>
          <p:cNvPr id="6" name="مستطيل 7"/>
          <p:cNvSpPr/>
          <p:nvPr/>
        </p:nvSpPr>
        <p:spPr>
          <a:xfrm>
            <a:off x="800760" y="1875360"/>
            <a:ext cx="321315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3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ورقة عمل </a:t>
            </a:r>
            <a:endParaRPr lang="ar-KW" sz="36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2075543" y="3944896"/>
            <a:ext cx="3521848" cy="211310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biLevel thresh="50000"/>
          </a:blip>
          <a:stretch>
            <a:fillRect/>
          </a:stretch>
        </p:blipFill>
        <p:spPr>
          <a:xfrm>
            <a:off x="8175172" y="4066987"/>
            <a:ext cx="2768601" cy="1991018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5127172" y="28780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KW" sz="36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لون التصرف الصحيح ؟ 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419416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4401824" y="543339"/>
            <a:ext cx="6978897" cy="3631763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115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الكلمات الجديدة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1" y="1901371"/>
            <a:ext cx="3920762" cy="448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647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بيضاوي 6"/>
          <p:cNvSpPr/>
          <p:nvPr/>
        </p:nvSpPr>
        <p:spPr>
          <a:xfrm>
            <a:off x="4857350" y="2366076"/>
            <a:ext cx="2646842" cy="2150176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149078" y="3215349"/>
            <a:ext cx="20633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الآلات البسيطة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شكل حر 9"/>
          <p:cNvSpPr/>
          <p:nvPr/>
        </p:nvSpPr>
        <p:spPr>
          <a:xfrm>
            <a:off x="7457802" y="2384878"/>
            <a:ext cx="2982736" cy="910473"/>
          </a:xfrm>
          <a:custGeom>
            <a:avLst/>
            <a:gdLst>
              <a:gd name="connsiteX0" fmla="*/ 0 w 3817257"/>
              <a:gd name="connsiteY0" fmla="*/ 827315 h 1105496"/>
              <a:gd name="connsiteX1" fmla="*/ 595085 w 3817257"/>
              <a:gd name="connsiteY1" fmla="*/ 798286 h 1105496"/>
              <a:gd name="connsiteX2" fmla="*/ 1001485 w 3817257"/>
              <a:gd name="connsiteY2" fmla="*/ 1103086 h 1105496"/>
              <a:gd name="connsiteX3" fmla="*/ 2104571 w 3817257"/>
              <a:gd name="connsiteY3" fmla="*/ 885372 h 1105496"/>
              <a:gd name="connsiteX4" fmla="*/ 3817257 w 3817257"/>
              <a:gd name="connsiteY4" fmla="*/ 0 h 1105496"/>
              <a:gd name="connsiteX5" fmla="*/ 3817257 w 3817257"/>
              <a:gd name="connsiteY5" fmla="*/ 0 h 110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7257" h="1105496">
                <a:moveTo>
                  <a:pt x="0" y="827315"/>
                </a:moveTo>
                <a:cubicBezTo>
                  <a:pt x="214085" y="789819"/>
                  <a:pt x="428171" y="752324"/>
                  <a:pt x="595085" y="798286"/>
                </a:cubicBezTo>
                <a:cubicBezTo>
                  <a:pt x="761999" y="844248"/>
                  <a:pt x="749904" y="1088572"/>
                  <a:pt x="1001485" y="1103086"/>
                </a:cubicBezTo>
                <a:cubicBezTo>
                  <a:pt x="1253066" y="1117600"/>
                  <a:pt x="1635276" y="1069220"/>
                  <a:pt x="2104571" y="885372"/>
                </a:cubicBezTo>
                <a:cubicBezTo>
                  <a:pt x="2573866" y="701524"/>
                  <a:pt x="3817257" y="0"/>
                  <a:pt x="3817257" y="0"/>
                </a:cubicBezTo>
                <a:lnTo>
                  <a:pt x="3817257" y="0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حر 14"/>
          <p:cNvSpPr/>
          <p:nvPr/>
        </p:nvSpPr>
        <p:spPr>
          <a:xfrm>
            <a:off x="6781127" y="4460166"/>
            <a:ext cx="3797921" cy="1407375"/>
          </a:xfrm>
          <a:custGeom>
            <a:avLst/>
            <a:gdLst>
              <a:gd name="connsiteX0" fmla="*/ 0 w 3785383"/>
              <a:gd name="connsiteY0" fmla="*/ 0 h 1374471"/>
              <a:gd name="connsiteX1" fmla="*/ 391885 w 3785383"/>
              <a:gd name="connsiteY1" fmla="*/ 391886 h 1374471"/>
              <a:gd name="connsiteX2" fmla="*/ 1262743 w 3785383"/>
              <a:gd name="connsiteY2" fmla="*/ 493486 h 1374471"/>
              <a:gd name="connsiteX3" fmla="*/ 3497943 w 3785383"/>
              <a:gd name="connsiteY3" fmla="*/ 1277257 h 1374471"/>
              <a:gd name="connsiteX4" fmla="*/ 3686628 w 3785383"/>
              <a:gd name="connsiteY4" fmla="*/ 1335314 h 137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383" h="1374471">
                <a:moveTo>
                  <a:pt x="0" y="0"/>
                </a:moveTo>
                <a:cubicBezTo>
                  <a:pt x="90714" y="154819"/>
                  <a:pt x="181428" y="309638"/>
                  <a:pt x="391885" y="391886"/>
                </a:cubicBezTo>
                <a:cubicBezTo>
                  <a:pt x="602342" y="474134"/>
                  <a:pt x="745067" y="345924"/>
                  <a:pt x="1262743" y="493486"/>
                </a:cubicBezTo>
                <a:cubicBezTo>
                  <a:pt x="1780419" y="641048"/>
                  <a:pt x="3093962" y="1136952"/>
                  <a:pt x="3497943" y="1277257"/>
                </a:cubicBezTo>
                <a:cubicBezTo>
                  <a:pt x="3901924" y="1417562"/>
                  <a:pt x="3794276" y="1376438"/>
                  <a:pt x="3686628" y="1335314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678675" y="2056563"/>
            <a:ext cx="3305276" cy="1311781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678675" y="4384867"/>
            <a:ext cx="3828620" cy="1426588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5798">
            <a:off x="1664329" y="4070835"/>
            <a:ext cx="1216032" cy="121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ستطيل 4"/>
          <p:cNvSpPr/>
          <p:nvPr/>
        </p:nvSpPr>
        <p:spPr>
          <a:xfrm>
            <a:off x="10336305" y="1124272"/>
            <a:ext cx="1514901" cy="1260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مستوى </a:t>
            </a:r>
            <a:endParaRPr lang="ar-KW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KW" dirty="0" smtClean="0"/>
              <a:t>..................</a:t>
            </a:r>
            <a:endParaRPr lang="ar-SA" dirty="0"/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548577">
            <a:off x="2234169" y="1721585"/>
            <a:ext cx="1669769" cy="1026212"/>
          </a:xfrm>
          <a:prstGeom prst="rect">
            <a:avLst/>
          </a:prstGeom>
        </p:spPr>
      </p:pic>
      <p:sp>
        <p:nvSpPr>
          <p:cNvPr id="18" name="مستطيل 17"/>
          <p:cNvSpPr/>
          <p:nvPr/>
        </p:nvSpPr>
        <p:spPr>
          <a:xfrm>
            <a:off x="317227" y="974085"/>
            <a:ext cx="1514901" cy="1260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 smtClean="0"/>
              <a:t>....</a:t>
            </a:r>
            <a:r>
              <a:rPr lang="ar-KW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جلة</a:t>
            </a:r>
            <a:endParaRPr lang="ar-S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80087" y="4027422"/>
            <a:ext cx="1569145" cy="1142913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7" cstate="print"/>
          <a:srcRect t="-1" r="6913" b="22378"/>
          <a:stretch/>
        </p:blipFill>
        <p:spPr>
          <a:xfrm rot="21217188">
            <a:off x="7886808" y="1323218"/>
            <a:ext cx="2117779" cy="1391249"/>
          </a:xfrm>
          <a:prstGeom prst="rect">
            <a:avLst/>
          </a:prstGeom>
        </p:spPr>
      </p:pic>
      <p:sp>
        <p:nvSpPr>
          <p:cNvPr id="23" name="مستطيل 22"/>
          <p:cNvSpPr/>
          <p:nvPr/>
        </p:nvSpPr>
        <p:spPr>
          <a:xfrm>
            <a:off x="317226" y="4897046"/>
            <a:ext cx="1514901" cy="1260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....كرة</a:t>
            </a:r>
            <a:endParaRPr lang="ar-S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10337123" y="5133885"/>
            <a:ext cx="1514901" cy="1260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....ربة</a:t>
            </a:r>
            <a:endParaRPr lang="ar-SA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077727" y="277726"/>
            <a:ext cx="82060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KW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KW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كمل </a:t>
            </a:r>
            <a:r>
              <a:rPr lang="ar-KW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الناقص لتحصل على الكلمة الصحيحة ؟</a:t>
            </a:r>
            <a:endParaRPr lang="ar-SA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7"/>
          <p:cNvSpPr/>
          <p:nvPr/>
        </p:nvSpPr>
        <p:spPr>
          <a:xfrm>
            <a:off x="6187349" y="396227"/>
            <a:ext cx="550352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5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الأنشطة الإضافية 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9637" y="1422166"/>
            <a:ext cx="4992337" cy="4992337"/>
          </a:xfrm>
          <a:prstGeom prst="rect">
            <a:avLst/>
          </a:prstGeom>
        </p:spPr>
      </p:pic>
      <p:sp>
        <p:nvSpPr>
          <p:cNvPr id="5" name="وسيلة شرح على شكل سحابة 4"/>
          <p:cNvSpPr/>
          <p:nvPr/>
        </p:nvSpPr>
        <p:spPr>
          <a:xfrm flipH="1" flipV="1">
            <a:off x="627797" y="1422166"/>
            <a:ext cx="5667012" cy="3559267"/>
          </a:xfrm>
          <a:prstGeom prst="cloudCallout">
            <a:avLst>
              <a:gd name="adj1" fmla="val -44982"/>
              <a:gd name="adj2" fmla="val 4921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627797" y="2496123"/>
            <a:ext cx="5186149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3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يمكن استخدام هذه الأنشطة لقياس </a:t>
            </a:r>
            <a:endParaRPr lang="ar-KW" sz="3000" b="1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ar-KW" sz="30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مستوى </a:t>
            </a:r>
            <a:r>
              <a:rPr lang="ar-KW" sz="3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الأداء </a:t>
            </a:r>
          </a:p>
          <a:p>
            <a:pPr algn="ctr">
              <a:spcAft>
                <a:spcPts val="1000"/>
              </a:spcAft>
            </a:pPr>
            <a:r>
              <a:rPr lang="ar-KW" sz="3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 الأقل من المعيار والأعلى من المعيار )</a:t>
            </a:r>
          </a:p>
        </p:txBody>
      </p:sp>
    </p:spTree>
    <p:extLst>
      <p:ext uri="{BB962C8B-B14F-4D97-AF65-F5344CB8AC3E}">
        <p14:creationId xmlns:p14="http://schemas.microsoft.com/office/powerpoint/2010/main" val="1957533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8" t="30148" r="29881" b="6086"/>
          <a:stretch/>
        </p:blipFill>
        <p:spPr>
          <a:xfrm>
            <a:off x="2293257" y="319315"/>
            <a:ext cx="7590972" cy="625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87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5" t="28643" r="35119" b="9645"/>
          <a:stretch/>
        </p:blipFill>
        <p:spPr>
          <a:xfrm>
            <a:off x="3933372" y="275771"/>
            <a:ext cx="4644572" cy="634274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407" y="690670"/>
            <a:ext cx="1103472" cy="149974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87985" y="2739646"/>
            <a:ext cx="1225402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51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age result for flowers wallpa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36538"/>
            <a:ext cx="11660187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 descr="Image result for ‫مشبك ملابس‬‎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911">
            <a:off x="2112963" y="1471613"/>
            <a:ext cx="148907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4" descr="Image result for thankyo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9181">
            <a:off x="1677988" y="2170113"/>
            <a:ext cx="31019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348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823" y="313899"/>
            <a:ext cx="6351114" cy="627726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5236" y="1610436"/>
            <a:ext cx="3755843" cy="300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5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7"/>
          <p:cNvSpPr/>
          <p:nvPr/>
        </p:nvSpPr>
        <p:spPr>
          <a:xfrm>
            <a:off x="712631" y="2717595"/>
            <a:ext cx="10766738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ar-KW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</a:rPr>
              <a:t>الكفاية الخاصة:3-2 </a:t>
            </a:r>
            <a:r>
              <a:rPr lang="ar-KW" sz="3200" b="1" dirty="0" smtClean="0">
                <a:solidFill>
                  <a:schemeClr val="dk1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</a:rPr>
              <a:t>يوضح الطريقة التي بها نستخدم التكنولوجيا البسيطة في المنزل والمدرسة .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  <a:ea typeface="Arial Black"/>
              <a:cs typeface="Calibri" panose="020F0502020204030204" pitchFamily="34" charset="0"/>
            </a:endParaRPr>
          </a:p>
        </p:txBody>
      </p:sp>
      <p:sp>
        <p:nvSpPr>
          <p:cNvPr id="11" name="مستطيل 7"/>
          <p:cNvSpPr/>
          <p:nvPr/>
        </p:nvSpPr>
        <p:spPr>
          <a:xfrm>
            <a:off x="712631" y="647773"/>
            <a:ext cx="10766738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lang="ar-KW" sz="3200" b="1" dirty="0">
                <a:solidFill>
                  <a:srgbClr val="FF000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</a:rPr>
              <a:t>الكفاية </a:t>
            </a:r>
            <a:r>
              <a:rPr lang="ar-KW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</a:rPr>
              <a:t>العامة(3) </a:t>
            </a:r>
            <a:r>
              <a:rPr lang="ar-KW" sz="3200" b="1" dirty="0" smtClean="0">
                <a:solidFill>
                  <a:schemeClr val="dk1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</a:rPr>
              <a:t>الربط بين </a:t>
            </a:r>
            <a:r>
              <a:rPr lang="ar-KW" sz="3200" b="1" smtClean="0">
                <a:solidFill>
                  <a:schemeClr val="dk1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</a:rPr>
              <a:t>الأفكارالعلمية</a:t>
            </a:r>
            <a:r>
              <a:rPr lang="ar-KW" sz="3200" b="1" dirty="0" smtClean="0">
                <a:solidFill>
                  <a:schemeClr val="dk1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</a:rPr>
              <a:t> والمحاولات مع العمليات التكنولوجية والمنتجات من أجل حماية ورفع وتعزيز واستدامة البيئة الطبيعية والمجتمعية .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  <a:ea typeface="Arial Black"/>
              <a:cs typeface="Calibri" panose="020F0502020204030204" pitchFamily="34" charset="0"/>
            </a:endParaRPr>
          </a:p>
        </p:txBody>
      </p:sp>
      <p:sp>
        <p:nvSpPr>
          <p:cNvPr id="12" name="مستطيل 7"/>
          <p:cNvSpPr/>
          <p:nvPr/>
        </p:nvSpPr>
        <p:spPr>
          <a:xfrm>
            <a:off x="712631" y="4787418"/>
            <a:ext cx="10766738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ar-KW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</a:rPr>
              <a:t>معيار المنهج:3-2 </a:t>
            </a:r>
            <a:r>
              <a:rPr lang="ar-KW" sz="3200" b="1" dirty="0" smtClean="0">
                <a:solidFill>
                  <a:schemeClr val="dk1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</a:rPr>
              <a:t>يشرح القدرة على تشغيل التكنولوجيا المعروفة بصورة مفيدة ، مثل البطاريات والمغناطيسات والأدوات المنزلية البسيطة .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  <a:ea typeface="Arial Black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4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699160" y="1853020"/>
            <a:ext cx="10793680" cy="1446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88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كيف أستفيد من البطارية ؟</a:t>
            </a:r>
          </a:p>
        </p:txBody>
      </p:sp>
      <p:sp>
        <p:nvSpPr>
          <p:cNvPr id="6" name="مستطيل 7"/>
          <p:cNvSpPr/>
          <p:nvPr/>
        </p:nvSpPr>
        <p:spPr>
          <a:xfrm>
            <a:off x="3548118" y="943349"/>
            <a:ext cx="5095764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5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الحصة ( 4 من 5 ) </a:t>
            </a:r>
            <a:endParaRPr lang="ar-KW" sz="54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3109" y="3860677"/>
            <a:ext cx="3284479" cy="257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7"/>
          <p:cNvSpPr/>
          <p:nvPr/>
        </p:nvSpPr>
        <p:spPr>
          <a:xfrm>
            <a:off x="641446" y="2586276"/>
            <a:ext cx="7790339" cy="144655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KW" sz="88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النشاط التحفيزي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610" y="1310184"/>
            <a:ext cx="3643890" cy="364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7"/>
          <p:cNvSpPr/>
          <p:nvPr/>
        </p:nvSpPr>
        <p:spPr>
          <a:xfrm>
            <a:off x="6005015" y="3130211"/>
            <a:ext cx="5649277" cy="29392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نوع النشاط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عرض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KW" sz="3200" b="1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المهارات المكتسبة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الملاحظة ، التواصل اللفظي .</a:t>
            </a:r>
          </a:p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المواد المستخدمة في النشاط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مصور .</a:t>
            </a:r>
          </a:p>
          <a:p>
            <a:pPr>
              <a:spcAft>
                <a:spcPts val="1000"/>
              </a:spcAft>
            </a:pPr>
            <a:r>
              <a:rPr lang="ar-KW" sz="32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زمن النشاط المقترح : </a:t>
            </a:r>
            <a:r>
              <a:rPr lang="ar-KW" sz="32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 دقائق .</a:t>
            </a:r>
            <a:endParaRPr lang="ar-KW" sz="3200" b="1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صورة 7" descr="C:\Documents and Settings\Acer\My Documents\My Pictures\______________________________________________________-____________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05" y="2841245"/>
            <a:ext cx="5276850" cy="33261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ستطيل 3"/>
          <p:cNvSpPr/>
          <p:nvPr/>
        </p:nvSpPr>
        <p:spPr>
          <a:xfrm>
            <a:off x="370105" y="748922"/>
            <a:ext cx="1162466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Tx/>
              <a:buChar char="-"/>
            </a:pPr>
            <a:r>
              <a:rPr lang="ar-KW" sz="4800" b="1" cap="none" spc="0" dirty="0" smtClean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</a:t>
            </a:r>
            <a:r>
              <a:rPr lang="ar-KW" sz="48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صورة شاحنة تجذب أشياء </a:t>
            </a:r>
            <a:r>
              <a:rPr lang="ar-KW" sz="4800" b="1" cap="none" spc="0" dirty="0" smtClean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مصنوعة من حديد </a:t>
            </a:r>
            <a:r>
              <a:rPr lang="ar-KW" sz="48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 </a:t>
            </a:r>
            <a:r>
              <a:rPr lang="ar-KW" sz="4800" b="1" cap="none" spc="0" dirty="0" smtClean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فيلماً تعليمياً </a:t>
            </a:r>
            <a:r>
              <a:rPr lang="ar-KW" sz="4800" b="1" cap="none" spc="0" dirty="0" smtClean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يعبر المتعلمين من خلالهما عن </a:t>
            </a:r>
            <a:r>
              <a:rPr lang="ar-KW" sz="48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رأيه .</a:t>
            </a:r>
            <a:endParaRPr lang="ar-SA" sz="48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0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046TGp">
  <a:themeElements>
    <a:clrScheme name="حركة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3399"/>
        </a:dk1>
        <a:lt1>
          <a:srgbClr val="FFFFFF"/>
        </a:lt1>
        <a:dk2>
          <a:srgbClr val="0C83B8"/>
        </a:dk2>
        <a:lt2>
          <a:srgbClr val="FFFFCC"/>
        </a:lt2>
        <a:accent1>
          <a:srgbClr val="557FE7"/>
        </a:accent1>
        <a:accent2>
          <a:srgbClr val="38BA7C"/>
        </a:accent2>
        <a:accent3>
          <a:srgbClr val="AAC1D8"/>
        </a:accent3>
        <a:accent4>
          <a:srgbClr val="DADADA"/>
        </a:accent4>
        <a:accent5>
          <a:srgbClr val="B4C0F1"/>
        </a:accent5>
        <a:accent6>
          <a:srgbClr val="32A870"/>
        </a:accent6>
        <a:hlink>
          <a:srgbClr val="9351C9"/>
        </a:hlink>
        <a:folHlink>
          <a:srgbClr val="28C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2">
        <a:dk1>
          <a:srgbClr val="969696"/>
        </a:dk1>
        <a:lt1>
          <a:srgbClr val="FFFFFF"/>
        </a:lt1>
        <a:dk2>
          <a:srgbClr val="843520"/>
        </a:dk2>
        <a:lt2>
          <a:srgbClr val="FFFFCC"/>
        </a:lt2>
        <a:accent1>
          <a:srgbClr val="CFA12D"/>
        </a:accent1>
        <a:accent2>
          <a:srgbClr val="5C8F39"/>
        </a:accent2>
        <a:accent3>
          <a:srgbClr val="C2AEAB"/>
        </a:accent3>
        <a:accent4>
          <a:srgbClr val="DADADA"/>
        </a:accent4>
        <a:accent5>
          <a:srgbClr val="E4CDAD"/>
        </a:accent5>
        <a:accent6>
          <a:srgbClr val="538133"/>
        </a:accent6>
        <a:hlink>
          <a:srgbClr val="4A92E2"/>
        </a:hlink>
        <a:folHlink>
          <a:srgbClr val="4AC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3">
        <a:dk1>
          <a:srgbClr val="969696"/>
        </a:dk1>
        <a:lt1>
          <a:srgbClr val="FFFFFF"/>
        </a:lt1>
        <a:dk2>
          <a:srgbClr val="134B2E"/>
        </a:dk2>
        <a:lt2>
          <a:srgbClr val="DAEEA2"/>
        </a:lt2>
        <a:accent1>
          <a:srgbClr val="C3C03C"/>
        </a:accent1>
        <a:accent2>
          <a:srgbClr val="43A98E"/>
        </a:accent2>
        <a:accent3>
          <a:srgbClr val="AAB1AD"/>
        </a:accent3>
        <a:accent4>
          <a:srgbClr val="DADADA"/>
        </a:accent4>
        <a:accent5>
          <a:srgbClr val="DEDCAF"/>
        </a:accent5>
        <a:accent6>
          <a:srgbClr val="3C9980"/>
        </a:accent6>
        <a:hlink>
          <a:srgbClr val="98C385"/>
        </a:hlink>
        <a:folHlink>
          <a:srgbClr val="D0AA2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الأساس">
  <a:themeElements>
    <a:clrScheme name="الأساس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الأساس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الأساس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719</Words>
  <Application>Microsoft Office PowerPoint</Application>
  <PresentationFormat>Custom</PresentationFormat>
  <Paragraphs>132</Paragraphs>
  <Slides>47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F046TGp</vt:lpstr>
      <vt:lpstr>الأساس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مزنه العازمي</dc:creator>
  <cp:lastModifiedBy>lenovo</cp:lastModifiedBy>
  <cp:revision>98</cp:revision>
  <dcterms:modified xsi:type="dcterms:W3CDTF">2017-02-05T07:43:08Z</dcterms:modified>
</cp:coreProperties>
</file>