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66"/>
  </p:notesMasterIdLst>
  <p:sldIdLst>
    <p:sldId id="432" r:id="rId2"/>
    <p:sldId id="349" r:id="rId3"/>
    <p:sldId id="342" r:id="rId4"/>
    <p:sldId id="368" r:id="rId5"/>
    <p:sldId id="369" r:id="rId6"/>
    <p:sldId id="352" r:id="rId7"/>
    <p:sldId id="341" r:id="rId8"/>
    <p:sldId id="370" r:id="rId9"/>
    <p:sldId id="371" r:id="rId10"/>
    <p:sldId id="361" r:id="rId11"/>
    <p:sldId id="351" r:id="rId12"/>
    <p:sldId id="366" r:id="rId13"/>
    <p:sldId id="343" r:id="rId14"/>
    <p:sldId id="367" r:id="rId15"/>
    <p:sldId id="379" r:id="rId16"/>
    <p:sldId id="372" r:id="rId17"/>
    <p:sldId id="373" r:id="rId18"/>
    <p:sldId id="391" r:id="rId19"/>
    <p:sldId id="374" r:id="rId20"/>
    <p:sldId id="377" r:id="rId21"/>
    <p:sldId id="376" r:id="rId22"/>
    <p:sldId id="392" r:id="rId23"/>
    <p:sldId id="398" r:id="rId24"/>
    <p:sldId id="393" r:id="rId25"/>
    <p:sldId id="375" r:id="rId26"/>
    <p:sldId id="382" r:id="rId27"/>
    <p:sldId id="380" r:id="rId28"/>
    <p:sldId id="394" r:id="rId29"/>
    <p:sldId id="390" r:id="rId30"/>
    <p:sldId id="381" r:id="rId31"/>
    <p:sldId id="383" r:id="rId32"/>
    <p:sldId id="384" r:id="rId33"/>
    <p:sldId id="385" r:id="rId34"/>
    <p:sldId id="386" r:id="rId35"/>
    <p:sldId id="387" r:id="rId36"/>
    <p:sldId id="388" r:id="rId37"/>
    <p:sldId id="389" r:id="rId38"/>
    <p:sldId id="395" r:id="rId39"/>
    <p:sldId id="406" r:id="rId40"/>
    <p:sldId id="396" r:id="rId41"/>
    <p:sldId id="397" r:id="rId42"/>
    <p:sldId id="408" r:id="rId43"/>
    <p:sldId id="409" r:id="rId44"/>
    <p:sldId id="410" r:id="rId45"/>
    <p:sldId id="411" r:id="rId46"/>
    <p:sldId id="412" r:id="rId47"/>
    <p:sldId id="399" r:id="rId48"/>
    <p:sldId id="400" r:id="rId49"/>
    <p:sldId id="401" r:id="rId50"/>
    <p:sldId id="402" r:id="rId51"/>
    <p:sldId id="413" r:id="rId52"/>
    <p:sldId id="403" r:id="rId53"/>
    <p:sldId id="405" r:id="rId54"/>
    <p:sldId id="404" r:id="rId55"/>
    <p:sldId id="414" r:id="rId56"/>
    <p:sldId id="415" r:id="rId57"/>
    <p:sldId id="416" r:id="rId58"/>
    <p:sldId id="425" r:id="rId59"/>
    <p:sldId id="426" r:id="rId60"/>
    <p:sldId id="427" r:id="rId61"/>
    <p:sldId id="428" r:id="rId62"/>
    <p:sldId id="429" r:id="rId63"/>
    <p:sldId id="430" r:id="rId64"/>
    <p:sldId id="418" r:id="rId65"/>
  </p:sldIdLst>
  <p:sldSz cx="12192000" cy="6858000"/>
  <p:notesSz cx="6881813" cy="9661525"/>
  <p:defaultTextStyle>
    <a:defPPr>
      <a:defRPr lang="ar-KW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DA2A"/>
    <a:srgbClr val="E30B96"/>
    <a:srgbClr val="CC00FF"/>
    <a:srgbClr val="9966FF"/>
    <a:srgbClr val="00CC00"/>
    <a:srgbClr val="00FF00"/>
    <a:srgbClr val="0000FF"/>
    <a:srgbClr val="FF6600"/>
    <a:srgbClr val="CCEC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3483" autoAdjust="0"/>
    <p:restoredTop sz="94444" autoAdjust="0"/>
  </p:normalViewPr>
  <p:slideViewPr>
    <p:cSldViewPr snapToGrid="0">
      <p:cViewPr varScale="1">
        <p:scale>
          <a:sx n="69" d="100"/>
          <a:sy n="69" d="100"/>
        </p:scale>
        <p:origin x="-708" y="-10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40" d="100"/>
        <a:sy n="40" d="100"/>
      </p:scale>
      <p:origin x="0" y="4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B1B7C0-3566-4B8D-96EF-E24D65A701F3}" type="doc">
      <dgm:prSet loTypeId="urn:microsoft.com/office/officeart/2005/8/layout/radial5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pPr rtl="1"/>
          <a:endParaRPr lang="ar-KW"/>
        </a:p>
      </dgm:t>
    </dgm:pt>
    <dgm:pt modelId="{CD7B0C78-B967-4048-A182-56F40B8A7A6A}">
      <dgm:prSet phldrT="[Text]" phldr="1"/>
      <dgm:spPr/>
      <dgm:t>
        <a:bodyPr/>
        <a:lstStyle/>
        <a:p>
          <a:pPr rtl="1"/>
          <a:endParaRPr lang="ar-KW" dirty="0"/>
        </a:p>
      </dgm:t>
    </dgm:pt>
    <dgm:pt modelId="{D8AFE020-E9D3-48C2-9EFC-BC786C9BD065}" type="parTrans" cxnId="{4ACB8749-4424-44EF-A0F5-CD965674CF5D}">
      <dgm:prSet/>
      <dgm:spPr/>
      <dgm:t>
        <a:bodyPr/>
        <a:lstStyle/>
        <a:p>
          <a:pPr rtl="1"/>
          <a:endParaRPr lang="ar-KW"/>
        </a:p>
      </dgm:t>
    </dgm:pt>
    <dgm:pt modelId="{351F5A24-B215-4012-98A9-2F3EF786BCCA}" type="sibTrans" cxnId="{4ACB8749-4424-44EF-A0F5-CD965674CF5D}">
      <dgm:prSet/>
      <dgm:spPr/>
      <dgm:t>
        <a:bodyPr/>
        <a:lstStyle/>
        <a:p>
          <a:pPr rtl="1"/>
          <a:endParaRPr lang="ar-KW"/>
        </a:p>
      </dgm:t>
    </dgm:pt>
    <dgm:pt modelId="{9B2C71BE-CB29-468C-935B-297598A42C92}">
      <dgm:prSet phldrT="[Text]" phldr="1"/>
      <dgm:spPr>
        <a:ln w="57150">
          <a:solidFill>
            <a:srgbClr val="18DA2A"/>
          </a:solidFill>
        </a:ln>
      </dgm:spPr>
      <dgm:t>
        <a:bodyPr/>
        <a:lstStyle/>
        <a:p>
          <a:pPr rtl="1"/>
          <a:endParaRPr lang="ar-KW"/>
        </a:p>
      </dgm:t>
    </dgm:pt>
    <dgm:pt modelId="{BBF1BD5A-384F-4B5A-B06E-E02019656962}" type="parTrans" cxnId="{3A8427F3-2D0B-49E2-BF77-867EFE3DAD4E}">
      <dgm:prSet/>
      <dgm:spPr/>
      <dgm:t>
        <a:bodyPr/>
        <a:lstStyle/>
        <a:p>
          <a:pPr rtl="1"/>
          <a:endParaRPr lang="ar-KW"/>
        </a:p>
      </dgm:t>
    </dgm:pt>
    <dgm:pt modelId="{C34EE8B6-35A1-469F-B21A-B07958E52347}" type="sibTrans" cxnId="{3A8427F3-2D0B-49E2-BF77-867EFE3DAD4E}">
      <dgm:prSet/>
      <dgm:spPr/>
      <dgm:t>
        <a:bodyPr/>
        <a:lstStyle/>
        <a:p>
          <a:pPr rtl="1"/>
          <a:endParaRPr lang="ar-KW"/>
        </a:p>
      </dgm:t>
    </dgm:pt>
    <dgm:pt modelId="{5F115E71-A421-4809-B74F-8B00B6B76118}">
      <dgm:prSet phldrT="[Text]" phldr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 w="57150"/>
      </dgm:spPr>
      <dgm:t>
        <a:bodyPr/>
        <a:lstStyle/>
        <a:p>
          <a:pPr rtl="1"/>
          <a:endParaRPr lang="ar-KW"/>
        </a:p>
      </dgm:t>
    </dgm:pt>
    <dgm:pt modelId="{DB02239D-4828-43AD-8B39-42E5280BADA2}" type="parTrans" cxnId="{36120A6D-9D5B-46B3-AFCA-88DFF9D3A674}">
      <dgm:prSet/>
      <dgm:spPr/>
      <dgm:t>
        <a:bodyPr/>
        <a:lstStyle/>
        <a:p>
          <a:pPr rtl="1"/>
          <a:endParaRPr lang="ar-KW"/>
        </a:p>
      </dgm:t>
    </dgm:pt>
    <dgm:pt modelId="{90AA8860-364C-4BCB-B2B2-3CE9F15BB77B}" type="sibTrans" cxnId="{36120A6D-9D5B-46B3-AFCA-88DFF9D3A674}">
      <dgm:prSet/>
      <dgm:spPr/>
      <dgm:t>
        <a:bodyPr/>
        <a:lstStyle/>
        <a:p>
          <a:pPr rtl="1"/>
          <a:endParaRPr lang="ar-KW"/>
        </a:p>
      </dgm:t>
    </dgm:pt>
    <dgm:pt modelId="{05AC7C98-A7B2-4715-A5FE-5E6F9EB68499}">
      <dgm:prSet phldrT="[Text]" phldr="1"/>
      <dgm:spPr>
        <a:ln w="57150">
          <a:solidFill>
            <a:srgbClr val="9966FF"/>
          </a:solidFill>
        </a:ln>
      </dgm:spPr>
      <dgm:t>
        <a:bodyPr/>
        <a:lstStyle/>
        <a:p>
          <a:pPr rtl="1"/>
          <a:endParaRPr lang="ar-KW"/>
        </a:p>
      </dgm:t>
    </dgm:pt>
    <dgm:pt modelId="{10817434-5825-41F8-8A50-FAADC9934003}" type="parTrans" cxnId="{15C76B4B-F599-4661-B2D5-F52C30F01F75}">
      <dgm:prSet/>
      <dgm:spPr/>
      <dgm:t>
        <a:bodyPr/>
        <a:lstStyle/>
        <a:p>
          <a:pPr rtl="1"/>
          <a:endParaRPr lang="ar-KW"/>
        </a:p>
      </dgm:t>
    </dgm:pt>
    <dgm:pt modelId="{3348BB96-911D-43F3-B807-9C4D4373EA61}" type="sibTrans" cxnId="{15C76B4B-F599-4661-B2D5-F52C30F01F75}">
      <dgm:prSet/>
      <dgm:spPr/>
      <dgm:t>
        <a:bodyPr/>
        <a:lstStyle/>
        <a:p>
          <a:pPr rtl="1"/>
          <a:endParaRPr lang="ar-KW"/>
        </a:p>
      </dgm:t>
    </dgm:pt>
    <dgm:pt modelId="{5B02C000-B282-47F8-A275-10EEC1BFCA96}">
      <dgm:prSet phldrT="[Text]" phldr="1"/>
      <dgm:spPr>
        <a:ln w="57150">
          <a:solidFill>
            <a:srgbClr val="E30B96"/>
          </a:solidFill>
        </a:ln>
      </dgm:spPr>
      <dgm:t>
        <a:bodyPr/>
        <a:lstStyle/>
        <a:p>
          <a:pPr rtl="1"/>
          <a:endParaRPr lang="ar-KW"/>
        </a:p>
      </dgm:t>
    </dgm:pt>
    <dgm:pt modelId="{EEA6D865-5209-4CED-81CE-B4AFFE48544B}" type="parTrans" cxnId="{B6AD152A-C45A-4818-AFB2-F8C0CB4FAB53}">
      <dgm:prSet/>
      <dgm:spPr/>
      <dgm:t>
        <a:bodyPr/>
        <a:lstStyle/>
        <a:p>
          <a:pPr rtl="1"/>
          <a:endParaRPr lang="ar-KW"/>
        </a:p>
      </dgm:t>
    </dgm:pt>
    <dgm:pt modelId="{EF0BFD1E-5171-419F-A1DF-B68D7E2D4437}" type="sibTrans" cxnId="{B6AD152A-C45A-4818-AFB2-F8C0CB4FAB53}">
      <dgm:prSet/>
      <dgm:spPr/>
      <dgm:t>
        <a:bodyPr/>
        <a:lstStyle/>
        <a:p>
          <a:pPr rtl="1"/>
          <a:endParaRPr lang="ar-KW"/>
        </a:p>
      </dgm:t>
    </dgm:pt>
    <dgm:pt modelId="{E260B59D-B3AA-4272-B38B-97257AF221F3}" type="pres">
      <dgm:prSet presAssocID="{8EB1B7C0-3566-4B8D-96EF-E24D65A701F3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pPr rtl="1"/>
          <a:endParaRPr lang="ar-KW"/>
        </a:p>
      </dgm:t>
    </dgm:pt>
    <dgm:pt modelId="{EDAAEE88-7AAB-4887-8302-926300707C9C}" type="pres">
      <dgm:prSet presAssocID="{CD7B0C78-B967-4048-A182-56F40B8A7A6A}" presName="centerShape" presStyleLbl="node0" presStyleIdx="0" presStyleCnt="1"/>
      <dgm:spPr/>
      <dgm:t>
        <a:bodyPr/>
        <a:lstStyle/>
        <a:p>
          <a:pPr rtl="1"/>
          <a:endParaRPr lang="ar-KW"/>
        </a:p>
      </dgm:t>
    </dgm:pt>
    <dgm:pt modelId="{4C897B0C-3A81-421B-A236-579567729EE4}" type="pres">
      <dgm:prSet presAssocID="{BBF1BD5A-384F-4B5A-B06E-E02019656962}" presName="parTrans" presStyleLbl="sibTrans2D1" presStyleIdx="0" presStyleCnt="4"/>
      <dgm:spPr/>
      <dgm:t>
        <a:bodyPr/>
        <a:lstStyle/>
        <a:p>
          <a:pPr rtl="1"/>
          <a:endParaRPr lang="ar-KW"/>
        </a:p>
      </dgm:t>
    </dgm:pt>
    <dgm:pt modelId="{6B207B88-7B88-4EFD-A1E8-D52E061C4EE0}" type="pres">
      <dgm:prSet presAssocID="{BBF1BD5A-384F-4B5A-B06E-E02019656962}" presName="connectorText" presStyleLbl="sibTrans2D1" presStyleIdx="0" presStyleCnt="4"/>
      <dgm:spPr/>
      <dgm:t>
        <a:bodyPr/>
        <a:lstStyle/>
        <a:p>
          <a:pPr rtl="1"/>
          <a:endParaRPr lang="ar-KW"/>
        </a:p>
      </dgm:t>
    </dgm:pt>
    <dgm:pt modelId="{EC96780D-4C67-4130-8D35-57DB45C11B2A}" type="pres">
      <dgm:prSet presAssocID="{9B2C71BE-CB29-468C-935B-297598A42C92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ar-KW"/>
        </a:p>
      </dgm:t>
    </dgm:pt>
    <dgm:pt modelId="{14868F8F-45E7-47D8-B9D3-89FA8BD45A9C}" type="pres">
      <dgm:prSet presAssocID="{DB02239D-4828-43AD-8B39-42E5280BADA2}" presName="parTrans" presStyleLbl="sibTrans2D1" presStyleIdx="1" presStyleCnt="4"/>
      <dgm:spPr/>
      <dgm:t>
        <a:bodyPr/>
        <a:lstStyle/>
        <a:p>
          <a:pPr rtl="1"/>
          <a:endParaRPr lang="ar-KW"/>
        </a:p>
      </dgm:t>
    </dgm:pt>
    <dgm:pt modelId="{B6F3AEAE-B6FA-4B80-BF17-6A7FC7A4E26C}" type="pres">
      <dgm:prSet presAssocID="{DB02239D-4828-43AD-8B39-42E5280BADA2}" presName="connectorText" presStyleLbl="sibTrans2D1" presStyleIdx="1" presStyleCnt="4"/>
      <dgm:spPr/>
      <dgm:t>
        <a:bodyPr/>
        <a:lstStyle/>
        <a:p>
          <a:pPr rtl="1"/>
          <a:endParaRPr lang="ar-KW"/>
        </a:p>
      </dgm:t>
    </dgm:pt>
    <dgm:pt modelId="{9FCD5FC6-2E14-439B-861F-F72DDBEF00F7}" type="pres">
      <dgm:prSet presAssocID="{5F115E71-A421-4809-B74F-8B00B6B76118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ar-KW"/>
        </a:p>
      </dgm:t>
    </dgm:pt>
    <dgm:pt modelId="{84971974-91AE-442A-B4F6-F58C3002ED25}" type="pres">
      <dgm:prSet presAssocID="{10817434-5825-41F8-8A50-FAADC9934003}" presName="parTrans" presStyleLbl="sibTrans2D1" presStyleIdx="2" presStyleCnt="4"/>
      <dgm:spPr/>
      <dgm:t>
        <a:bodyPr/>
        <a:lstStyle/>
        <a:p>
          <a:pPr rtl="1"/>
          <a:endParaRPr lang="ar-KW"/>
        </a:p>
      </dgm:t>
    </dgm:pt>
    <dgm:pt modelId="{9F9954D3-9B5D-47A8-AA79-9BA5AC03C111}" type="pres">
      <dgm:prSet presAssocID="{10817434-5825-41F8-8A50-FAADC9934003}" presName="connectorText" presStyleLbl="sibTrans2D1" presStyleIdx="2" presStyleCnt="4"/>
      <dgm:spPr/>
      <dgm:t>
        <a:bodyPr/>
        <a:lstStyle/>
        <a:p>
          <a:pPr rtl="1"/>
          <a:endParaRPr lang="ar-KW"/>
        </a:p>
      </dgm:t>
    </dgm:pt>
    <dgm:pt modelId="{1313838B-0568-4937-9858-BE094B0D7774}" type="pres">
      <dgm:prSet presAssocID="{05AC7C98-A7B2-4715-A5FE-5E6F9EB68499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ar-KW"/>
        </a:p>
      </dgm:t>
    </dgm:pt>
    <dgm:pt modelId="{E8EB7A12-56EE-468C-B4F8-C7CB8612FCAC}" type="pres">
      <dgm:prSet presAssocID="{EEA6D865-5209-4CED-81CE-B4AFFE48544B}" presName="parTrans" presStyleLbl="sibTrans2D1" presStyleIdx="3" presStyleCnt="4"/>
      <dgm:spPr/>
      <dgm:t>
        <a:bodyPr/>
        <a:lstStyle/>
        <a:p>
          <a:pPr rtl="1"/>
          <a:endParaRPr lang="ar-KW"/>
        </a:p>
      </dgm:t>
    </dgm:pt>
    <dgm:pt modelId="{AC6E84E8-EE78-4510-972B-224DB564E1C0}" type="pres">
      <dgm:prSet presAssocID="{EEA6D865-5209-4CED-81CE-B4AFFE48544B}" presName="connectorText" presStyleLbl="sibTrans2D1" presStyleIdx="3" presStyleCnt="4"/>
      <dgm:spPr/>
      <dgm:t>
        <a:bodyPr/>
        <a:lstStyle/>
        <a:p>
          <a:pPr rtl="1"/>
          <a:endParaRPr lang="ar-KW"/>
        </a:p>
      </dgm:t>
    </dgm:pt>
    <dgm:pt modelId="{8EB31B08-CC66-4764-96A4-74064C76630F}" type="pres">
      <dgm:prSet presAssocID="{5B02C000-B282-47F8-A275-10EEC1BFCA96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ar-KW"/>
        </a:p>
      </dgm:t>
    </dgm:pt>
  </dgm:ptLst>
  <dgm:cxnLst>
    <dgm:cxn modelId="{7A113D2A-2730-4D75-BAE6-1BD9CC80AFFF}" type="presOf" srcId="{5B02C000-B282-47F8-A275-10EEC1BFCA96}" destId="{8EB31B08-CC66-4764-96A4-74064C76630F}" srcOrd="0" destOrd="0" presId="urn:microsoft.com/office/officeart/2005/8/layout/radial5"/>
    <dgm:cxn modelId="{ED15D304-B9B2-4A60-816A-EF2AF4630F59}" type="presOf" srcId="{DB02239D-4828-43AD-8B39-42E5280BADA2}" destId="{B6F3AEAE-B6FA-4B80-BF17-6A7FC7A4E26C}" srcOrd="1" destOrd="0" presId="urn:microsoft.com/office/officeart/2005/8/layout/radial5"/>
    <dgm:cxn modelId="{B6AD152A-C45A-4818-AFB2-F8C0CB4FAB53}" srcId="{CD7B0C78-B967-4048-A182-56F40B8A7A6A}" destId="{5B02C000-B282-47F8-A275-10EEC1BFCA96}" srcOrd="3" destOrd="0" parTransId="{EEA6D865-5209-4CED-81CE-B4AFFE48544B}" sibTransId="{EF0BFD1E-5171-419F-A1DF-B68D7E2D4437}"/>
    <dgm:cxn modelId="{BC4B7FDE-2489-483B-97A5-FCFAEA513127}" type="presOf" srcId="{BBF1BD5A-384F-4B5A-B06E-E02019656962}" destId="{4C897B0C-3A81-421B-A236-579567729EE4}" srcOrd="0" destOrd="0" presId="urn:microsoft.com/office/officeart/2005/8/layout/radial5"/>
    <dgm:cxn modelId="{17E98F44-F971-41A8-BAEF-F1CD9EC9CCED}" type="presOf" srcId="{10817434-5825-41F8-8A50-FAADC9934003}" destId="{9F9954D3-9B5D-47A8-AA79-9BA5AC03C111}" srcOrd="1" destOrd="0" presId="urn:microsoft.com/office/officeart/2005/8/layout/radial5"/>
    <dgm:cxn modelId="{3A8427F3-2D0B-49E2-BF77-867EFE3DAD4E}" srcId="{CD7B0C78-B967-4048-A182-56F40B8A7A6A}" destId="{9B2C71BE-CB29-468C-935B-297598A42C92}" srcOrd="0" destOrd="0" parTransId="{BBF1BD5A-384F-4B5A-B06E-E02019656962}" sibTransId="{C34EE8B6-35A1-469F-B21A-B07958E52347}"/>
    <dgm:cxn modelId="{4F33364E-5D4B-4388-9DAF-A17770DEC0A7}" type="presOf" srcId="{BBF1BD5A-384F-4B5A-B06E-E02019656962}" destId="{6B207B88-7B88-4EFD-A1E8-D52E061C4EE0}" srcOrd="1" destOrd="0" presId="urn:microsoft.com/office/officeart/2005/8/layout/radial5"/>
    <dgm:cxn modelId="{15C76B4B-F599-4661-B2D5-F52C30F01F75}" srcId="{CD7B0C78-B967-4048-A182-56F40B8A7A6A}" destId="{05AC7C98-A7B2-4715-A5FE-5E6F9EB68499}" srcOrd="2" destOrd="0" parTransId="{10817434-5825-41F8-8A50-FAADC9934003}" sibTransId="{3348BB96-911D-43F3-B807-9C4D4373EA61}"/>
    <dgm:cxn modelId="{40320881-5E82-413E-BDE2-F5B062C9F1B0}" type="presOf" srcId="{EEA6D865-5209-4CED-81CE-B4AFFE48544B}" destId="{AC6E84E8-EE78-4510-972B-224DB564E1C0}" srcOrd="1" destOrd="0" presId="urn:microsoft.com/office/officeart/2005/8/layout/radial5"/>
    <dgm:cxn modelId="{4D0D8AD6-590B-49DA-A3F8-B51FB2895F6D}" type="presOf" srcId="{10817434-5825-41F8-8A50-FAADC9934003}" destId="{84971974-91AE-442A-B4F6-F58C3002ED25}" srcOrd="0" destOrd="0" presId="urn:microsoft.com/office/officeart/2005/8/layout/radial5"/>
    <dgm:cxn modelId="{4ACB8749-4424-44EF-A0F5-CD965674CF5D}" srcId="{8EB1B7C0-3566-4B8D-96EF-E24D65A701F3}" destId="{CD7B0C78-B967-4048-A182-56F40B8A7A6A}" srcOrd="0" destOrd="0" parTransId="{D8AFE020-E9D3-48C2-9EFC-BC786C9BD065}" sibTransId="{351F5A24-B215-4012-98A9-2F3EF786BCCA}"/>
    <dgm:cxn modelId="{F25F941E-F884-4FC7-AA45-6B0B1D973507}" type="presOf" srcId="{9B2C71BE-CB29-468C-935B-297598A42C92}" destId="{EC96780D-4C67-4130-8D35-57DB45C11B2A}" srcOrd="0" destOrd="0" presId="urn:microsoft.com/office/officeart/2005/8/layout/radial5"/>
    <dgm:cxn modelId="{7C1C8D1D-BAE7-4447-9060-F66B80A26728}" type="presOf" srcId="{5F115E71-A421-4809-B74F-8B00B6B76118}" destId="{9FCD5FC6-2E14-439B-861F-F72DDBEF00F7}" srcOrd="0" destOrd="0" presId="urn:microsoft.com/office/officeart/2005/8/layout/radial5"/>
    <dgm:cxn modelId="{F8716EEA-FDED-4C13-AD1E-5A08D2669B01}" type="presOf" srcId="{DB02239D-4828-43AD-8B39-42E5280BADA2}" destId="{14868F8F-45E7-47D8-B9D3-89FA8BD45A9C}" srcOrd="0" destOrd="0" presId="urn:microsoft.com/office/officeart/2005/8/layout/radial5"/>
    <dgm:cxn modelId="{36120A6D-9D5B-46B3-AFCA-88DFF9D3A674}" srcId="{CD7B0C78-B967-4048-A182-56F40B8A7A6A}" destId="{5F115E71-A421-4809-B74F-8B00B6B76118}" srcOrd="1" destOrd="0" parTransId="{DB02239D-4828-43AD-8B39-42E5280BADA2}" sibTransId="{90AA8860-364C-4BCB-B2B2-3CE9F15BB77B}"/>
    <dgm:cxn modelId="{A9AFB8C0-AECA-4698-9448-B122A2F9A1F4}" type="presOf" srcId="{CD7B0C78-B967-4048-A182-56F40B8A7A6A}" destId="{EDAAEE88-7AAB-4887-8302-926300707C9C}" srcOrd="0" destOrd="0" presId="urn:microsoft.com/office/officeart/2005/8/layout/radial5"/>
    <dgm:cxn modelId="{85901A3B-F950-4ECE-BA48-DABDB47793EF}" type="presOf" srcId="{EEA6D865-5209-4CED-81CE-B4AFFE48544B}" destId="{E8EB7A12-56EE-468C-B4F8-C7CB8612FCAC}" srcOrd="0" destOrd="0" presId="urn:microsoft.com/office/officeart/2005/8/layout/radial5"/>
    <dgm:cxn modelId="{43DB9BB7-1D0E-48B4-B8EC-29FC310E2B5E}" type="presOf" srcId="{8EB1B7C0-3566-4B8D-96EF-E24D65A701F3}" destId="{E260B59D-B3AA-4272-B38B-97257AF221F3}" srcOrd="0" destOrd="0" presId="urn:microsoft.com/office/officeart/2005/8/layout/radial5"/>
    <dgm:cxn modelId="{953290A1-156F-43B0-8F75-83FA105F0F43}" type="presOf" srcId="{05AC7C98-A7B2-4715-A5FE-5E6F9EB68499}" destId="{1313838B-0568-4937-9858-BE094B0D7774}" srcOrd="0" destOrd="0" presId="urn:microsoft.com/office/officeart/2005/8/layout/radial5"/>
    <dgm:cxn modelId="{34812B97-2D0A-45ED-AF8B-9CA14A404E3A}" type="presParOf" srcId="{E260B59D-B3AA-4272-B38B-97257AF221F3}" destId="{EDAAEE88-7AAB-4887-8302-926300707C9C}" srcOrd="0" destOrd="0" presId="urn:microsoft.com/office/officeart/2005/8/layout/radial5"/>
    <dgm:cxn modelId="{D53DD3C1-0ECE-404C-8E77-20FD9CD66696}" type="presParOf" srcId="{E260B59D-B3AA-4272-B38B-97257AF221F3}" destId="{4C897B0C-3A81-421B-A236-579567729EE4}" srcOrd="1" destOrd="0" presId="urn:microsoft.com/office/officeart/2005/8/layout/radial5"/>
    <dgm:cxn modelId="{1ED1CCED-2014-4B45-9119-D6811130218A}" type="presParOf" srcId="{4C897B0C-3A81-421B-A236-579567729EE4}" destId="{6B207B88-7B88-4EFD-A1E8-D52E061C4EE0}" srcOrd="0" destOrd="0" presId="urn:microsoft.com/office/officeart/2005/8/layout/radial5"/>
    <dgm:cxn modelId="{951E60E6-0DAC-417E-9F03-F5C14112ED5F}" type="presParOf" srcId="{E260B59D-B3AA-4272-B38B-97257AF221F3}" destId="{EC96780D-4C67-4130-8D35-57DB45C11B2A}" srcOrd="2" destOrd="0" presId="urn:microsoft.com/office/officeart/2005/8/layout/radial5"/>
    <dgm:cxn modelId="{49A0F4D1-FDD9-4D28-A32A-15FAE156B11C}" type="presParOf" srcId="{E260B59D-B3AA-4272-B38B-97257AF221F3}" destId="{14868F8F-45E7-47D8-B9D3-89FA8BD45A9C}" srcOrd="3" destOrd="0" presId="urn:microsoft.com/office/officeart/2005/8/layout/radial5"/>
    <dgm:cxn modelId="{3F327F20-FDBC-4C60-B732-90C8793FF92D}" type="presParOf" srcId="{14868F8F-45E7-47D8-B9D3-89FA8BD45A9C}" destId="{B6F3AEAE-B6FA-4B80-BF17-6A7FC7A4E26C}" srcOrd="0" destOrd="0" presId="urn:microsoft.com/office/officeart/2005/8/layout/radial5"/>
    <dgm:cxn modelId="{E92A39C8-ED7C-4FC1-AAB1-9D06868208E8}" type="presParOf" srcId="{E260B59D-B3AA-4272-B38B-97257AF221F3}" destId="{9FCD5FC6-2E14-439B-861F-F72DDBEF00F7}" srcOrd="4" destOrd="0" presId="urn:microsoft.com/office/officeart/2005/8/layout/radial5"/>
    <dgm:cxn modelId="{F55A5C19-AEC4-47FB-BD62-2D4DF6EDA5B3}" type="presParOf" srcId="{E260B59D-B3AA-4272-B38B-97257AF221F3}" destId="{84971974-91AE-442A-B4F6-F58C3002ED25}" srcOrd="5" destOrd="0" presId="urn:microsoft.com/office/officeart/2005/8/layout/radial5"/>
    <dgm:cxn modelId="{AFA46255-9BB0-44C5-8D45-39F62F685F04}" type="presParOf" srcId="{84971974-91AE-442A-B4F6-F58C3002ED25}" destId="{9F9954D3-9B5D-47A8-AA79-9BA5AC03C111}" srcOrd="0" destOrd="0" presId="urn:microsoft.com/office/officeart/2005/8/layout/radial5"/>
    <dgm:cxn modelId="{26AE8092-DB06-4715-B261-EF04CB9CB7FA}" type="presParOf" srcId="{E260B59D-B3AA-4272-B38B-97257AF221F3}" destId="{1313838B-0568-4937-9858-BE094B0D7774}" srcOrd="6" destOrd="0" presId="urn:microsoft.com/office/officeart/2005/8/layout/radial5"/>
    <dgm:cxn modelId="{462B6791-4716-43E0-B598-97F77FD54A56}" type="presParOf" srcId="{E260B59D-B3AA-4272-B38B-97257AF221F3}" destId="{E8EB7A12-56EE-468C-B4F8-C7CB8612FCAC}" srcOrd="7" destOrd="0" presId="urn:microsoft.com/office/officeart/2005/8/layout/radial5"/>
    <dgm:cxn modelId="{07971BCA-16A1-49C6-9A95-C9D79E466CFE}" type="presParOf" srcId="{E8EB7A12-56EE-468C-B4F8-C7CB8612FCAC}" destId="{AC6E84E8-EE78-4510-972B-224DB564E1C0}" srcOrd="0" destOrd="0" presId="urn:microsoft.com/office/officeart/2005/8/layout/radial5"/>
    <dgm:cxn modelId="{230ABE7C-BF3C-4456-93CF-5EEA9C180CFB}" type="presParOf" srcId="{E260B59D-B3AA-4272-B38B-97257AF221F3}" destId="{8EB31B08-CC66-4764-96A4-74064C76630F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99694" y="0"/>
            <a:ext cx="2982119" cy="484754"/>
          </a:xfrm>
          <a:prstGeom prst="rect">
            <a:avLst/>
          </a:prstGeom>
        </p:spPr>
        <p:txBody>
          <a:bodyPr vert="horz" lIns="94531" tIns="47265" rIns="94531" bIns="47265" rtlCol="1"/>
          <a:lstStyle>
            <a:lvl1pPr algn="r">
              <a:defRPr sz="1200"/>
            </a:lvl1pPr>
          </a:lstStyle>
          <a:p>
            <a:endParaRPr lang="ar-KW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93" y="0"/>
            <a:ext cx="2982119" cy="484754"/>
          </a:xfrm>
          <a:prstGeom prst="rect">
            <a:avLst/>
          </a:prstGeom>
        </p:spPr>
        <p:txBody>
          <a:bodyPr vert="horz" lIns="94531" tIns="47265" rIns="94531" bIns="47265" rtlCol="1"/>
          <a:lstStyle>
            <a:lvl1pPr algn="l">
              <a:defRPr sz="1200"/>
            </a:lvl1pPr>
          </a:lstStyle>
          <a:p>
            <a:fld id="{33073346-8C66-4AE2-96D2-222FD87678E9}" type="datetimeFigureOut">
              <a:rPr lang="ar-KW" smtClean="0"/>
              <a:pPr/>
              <a:t>12/05/1438</a:t>
            </a:fld>
            <a:endParaRPr lang="ar-KW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544513" y="1208088"/>
            <a:ext cx="5794375" cy="3260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531" tIns="47265" rIns="94531" bIns="47265" rtlCol="1" anchor="ctr"/>
          <a:lstStyle/>
          <a:p>
            <a:endParaRPr lang="ar-KW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8182" y="4649609"/>
            <a:ext cx="5505450" cy="3804225"/>
          </a:xfrm>
          <a:prstGeom prst="rect">
            <a:avLst/>
          </a:prstGeom>
        </p:spPr>
        <p:txBody>
          <a:bodyPr vert="horz" lIns="94531" tIns="47265" rIns="94531" bIns="47265" rtlCol="1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KW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99694" y="9176772"/>
            <a:ext cx="2982119" cy="484753"/>
          </a:xfrm>
          <a:prstGeom prst="rect">
            <a:avLst/>
          </a:prstGeom>
        </p:spPr>
        <p:txBody>
          <a:bodyPr vert="horz" lIns="94531" tIns="47265" rIns="94531" bIns="47265" rtlCol="1" anchor="b"/>
          <a:lstStyle>
            <a:lvl1pPr algn="r">
              <a:defRPr sz="1200"/>
            </a:lvl1pPr>
          </a:lstStyle>
          <a:p>
            <a:endParaRPr lang="ar-KW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93" y="9176772"/>
            <a:ext cx="2982119" cy="484753"/>
          </a:xfrm>
          <a:prstGeom prst="rect">
            <a:avLst/>
          </a:prstGeom>
        </p:spPr>
        <p:txBody>
          <a:bodyPr vert="horz" lIns="94531" tIns="47265" rIns="94531" bIns="47265" rtlCol="1" anchor="b"/>
          <a:lstStyle>
            <a:lvl1pPr algn="l">
              <a:defRPr sz="1200"/>
            </a:lvl1pPr>
          </a:lstStyle>
          <a:p>
            <a:fld id="{AA4CA029-2F8F-4E7D-A499-E9F114E4E596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801707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63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o-RO" altLang="ro-RO" smtClean="0"/>
          </a:p>
        </p:txBody>
      </p:sp>
      <p:sp>
        <p:nvSpPr>
          <p:cNvPr id="186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68062" indent="-295408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81633" indent="-236327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54287" indent="-236327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126940" indent="-236327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99593" indent="-2363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3072247" indent="-2363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544900" indent="-2363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4017554" indent="-2363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fld id="{6B13F1F8-C2AA-48A2-A034-6C5E4D52AC14}" type="slidenum">
              <a:rPr lang="ro-RO" altLang="ro-RO">
                <a:latin typeface="Calibri" panose="020F0502020204030204" pitchFamily="34" charset="0"/>
              </a:rPr>
              <a:pPr/>
              <a:t>15</a:t>
            </a:fld>
            <a:endParaRPr lang="ro-RO" altLang="ro-RO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65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63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o-RO" altLang="ro-RO" smtClean="0"/>
          </a:p>
        </p:txBody>
      </p:sp>
      <p:sp>
        <p:nvSpPr>
          <p:cNvPr id="186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68062" indent="-295408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81633" indent="-236327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54287" indent="-236327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126940" indent="-236327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99593" indent="-2363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3072247" indent="-2363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544900" indent="-2363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4017554" indent="-23632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fld id="{6B13F1F8-C2AA-48A2-A034-6C5E4D52AC14}" type="slidenum">
              <a:rPr lang="ro-RO" altLang="ro-RO">
                <a:latin typeface="Calibri" panose="020F0502020204030204" pitchFamily="34" charset="0"/>
              </a:rPr>
              <a:pPr/>
              <a:t>46</a:t>
            </a:fld>
            <a:endParaRPr lang="ro-RO" altLang="ro-RO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65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ar-KW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5EAD9-E5C3-4F24-805A-F2B78490662E}" type="datetimeFigureOut">
              <a:rPr lang="ar-KW" smtClean="0"/>
              <a:pPr/>
              <a:t>12/05/1438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6793B-E92A-4B8C-B182-9356CB743050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653678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5EAD9-E5C3-4F24-805A-F2B78490662E}" type="datetimeFigureOut">
              <a:rPr lang="ar-KW" smtClean="0"/>
              <a:pPr/>
              <a:t>12/05/1438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6793B-E92A-4B8C-B182-9356CB743050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158097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5EAD9-E5C3-4F24-805A-F2B78490662E}" type="datetimeFigureOut">
              <a:rPr lang="ar-KW" smtClean="0"/>
              <a:pPr/>
              <a:t>12/05/1438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6793B-E92A-4B8C-B182-9356CB743050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160963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5EAD9-E5C3-4F24-805A-F2B78490662E}" type="datetimeFigureOut">
              <a:rPr lang="ar-KW" smtClean="0"/>
              <a:pPr/>
              <a:t>12/05/1438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6793B-E92A-4B8C-B182-9356CB743050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625556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5EAD9-E5C3-4F24-805A-F2B78490662E}" type="datetimeFigureOut">
              <a:rPr lang="ar-KW" smtClean="0"/>
              <a:pPr/>
              <a:t>12/05/1438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6793B-E92A-4B8C-B182-9356CB743050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657701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KW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KW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5EAD9-E5C3-4F24-805A-F2B78490662E}" type="datetimeFigureOut">
              <a:rPr lang="ar-KW" smtClean="0"/>
              <a:pPr/>
              <a:t>12/05/1438</a:t>
            </a:fld>
            <a:endParaRPr lang="ar-KW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6793B-E92A-4B8C-B182-9356CB743050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805670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KW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KW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5EAD9-E5C3-4F24-805A-F2B78490662E}" type="datetimeFigureOut">
              <a:rPr lang="ar-KW" smtClean="0"/>
              <a:pPr/>
              <a:t>12/05/1438</a:t>
            </a:fld>
            <a:endParaRPr lang="ar-KW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6793B-E92A-4B8C-B182-9356CB743050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843099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5EAD9-E5C3-4F24-805A-F2B78490662E}" type="datetimeFigureOut">
              <a:rPr lang="ar-KW" smtClean="0"/>
              <a:pPr/>
              <a:t>12/05/1438</a:t>
            </a:fld>
            <a:endParaRPr lang="ar-KW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6793B-E92A-4B8C-B182-9356CB743050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826210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5EAD9-E5C3-4F24-805A-F2B78490662E}" type="datetimeFigureOut">
              <a:rPr lang="ar-KW" smtClean="0"/>
              <a:pPr/>
              <a:t>12/05/1438</a:t>
            </a:fld>
            <a:endParaRPr lang="ar-KW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6793B-E92A-4B8C-B182-9356CB743050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668318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KW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5EAD9-E5C3-4F24-805A-F2B78490662E}" type="datetimeFigureOut">
              <a:rPr lang="ar-KW" smtClean="0"/>
              <a:pPr/>
              <a:t>12/05/1438</a:t>
            </a:fld>
            <a:endParaRPr lang="ar-KW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6793B-E92A-4B8C-B182-9356CB743050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123392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5EAD9-E5C3-4F24-805A-F2B78490662E}" type="datetimeFigureOut">
              <a:rPr lang="ar-KW" smtClean="0"/>
              <a:pPr/>
              <a:t>12/05/1438</a:t>
            </a:fld>
            <a:endParaRPr lang="ar-KW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6793B-E92A-4B8C-B182-9356CB743050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661927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95EAD9-E5C3-4F24-805A-F2B78490662E}" type="datetimeFigureOut">
              <a:rPr lang="ar-KW" smtClean="0"/>
              <a:pPr/>
              <a:t>12/05/1438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6793B-E92A-4B8C-B182-9356CB743050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245224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s://www.google.com.kw/url?sa=i&amp;rct=j&amp;q=&amp;esrc=s&amp;source=images&amp;cd=&amp;cad=rja&amp;uact=8&amp;ved=0ahUKEwiBjeuo-vbRAhWHRhQKHZnOBlEQjRwIBw&amp;url=http://www.growthmax.com/how-exactly-does-growthmax-plus-make-you-grow-taller/&amp;psig=AFQjCNFr2beyHQBTJEL-N4xP4aJR-7XtSQ&amp;ust=1486315328719099" TargetMode="Externa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www.google.com.kw/url?sa=i&amp;rct=j&amp;q=&amp;esrc=s&amp;source=images&amp;cd=&amp;cad=rja&amp;uact=8&amp;ved=0ahUKEwj2qem1m_fRAhVLPBQKHeZMCU0QjRwIBw&amp;url=https://clever.com/schools/partners&amp;bvm=bv.146094739,d.ZGg&amp;psig=AFQjCNFQf-Hh3RlpxJ2sOKVLljPo_IwrSg&amp;ust=1486324096783396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hyperlink" Target="https://www.google.com.kw/url?sa=i&amp;rct=j&amp;q=&amp;esrc=s&amp;source=images&amp;cd=&amp;cad=rja&amp;uact=8&amp;ved=0ahUKEwicyYPbnPfRAhXCVxQKHWzVAlEQjRwIBw&amp;url=http://www.sadlier.com/school/core-literacy/5-printable-close-reading-lessons-you-dont-want-to-miss&amp;bvm=bv.146094739,d.ZGg&amp;psig=AFQjCNHEY4tQ0BNlkwAM_ppTYCg0HkKUaQ&amp;ust=1486324310309023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diagramLayout" Target="../diagrams/layout1.xml"/><Relationship Id="rId7" Type="http://schemas.openxmlformats.org/officeDocument/2006/relationships/hyperlink" Target="https://www.google.com.kw/url?sa=i&amp;rct=j&amp;q=&amp;esrc=s&amp;source=images&amp;cd=&amp;cad=rja&amp;uact=8&amp;ved=0ahUKEwimhpioicbRAhXD1hoKHVbJCj4QjRwIBw&amp;url=http://www.roro44.net/news/75984/&amp;psig=AFQjCNHFWlHMH9-5bBbVTp4PRxRmKvEczA&amp;ust=1484635699167980" TargetMode="Externa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s://www.google.com.kw/url?sa=i&amp;rct=j&amp;q=&amp;esrc=s&amp;source=images&amp;cd=&amp;cad=rja&amp;uact=8&amp;ved=0ahUKEwiCxcbuksbRAhWJnRoKHYqZAP4QjRwIBw&amp;url=http://www.sayidaty.net/node/69322&amp;psig=AFQjCNHK8s_vcJPjtNblGXXfsqlEt7TwQg&amp;ust=1484638316718490" TargetMode="Externa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.kw/url?sa=i&amp;rct=j&amp;q=&amp;esrc=s&amp;source=images&amp;cd=&amp;cad=rja&amp;uact=8&amp;ved=0ahUKEwjlltTRvsTRAhUBWxQKHRbqAxMQjRwIBw&amp;url=http://www.nabulsi.com/blue/ar/art.php?art=12881&amp;id=189&amp;sid=800&amp;ssid=862&amp;sssid=1654&amp;bvm=bv.144224172,d.d2s&amp;psig=AFQjCNF8CcjhgxYmkqTeZqTNRNZy67FI2Q&amp;ust=1484581343854156" TargetMode="External"/><Relationship Id="rId2" Type="http://schemas.openxmlformats.org/officeDocument/2006/relationships/hyperlink" Target="https://www.google.com.kw/url?sa=i&amp;rct=j&amp;q=&amp;esrc=s&amp;source=images&amp;cd=&amp;cad=rja&amp;uact=8&amp;ved=0ahUKEwjr8rGhvcTRAhWJExoKHTUSAzAQjRwIBw&amp;url=http://isslamwe.blogspot.com/2014/02/workinislam.html&amp;psig=AFQjCNHGSREqUcvDqchplp97LLc7nmMHvA&amp;ust=1484580890399297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s://www.google.com.kw/url?sa=i&amp;rct=j&amp;q=&amp;esrc=s&amp;source=images&amp;cd=&amp;cad=rja&amp;uact=8&amp;ved=0ahUKEwjYlqWQq_bPAhVEWRoKHTYuCLIQjRwIBw&amp;url=https://pt.dreamstime.com/ilustrao-stock-palavra-ativa-alinha-os-povos-que-exercitam-aptido-da-atividade-fsica-image41985298&amp;bvm=bv.136593572,d.bGg&amp;psig=AFQjCNGDc8WmRW0GuI7HWFCmkW43tcQy3g&amp;ust=1477498001469457" TargetMode="Externa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www.google.com.kw/url?sa=i&amp;rct=j&amp;q=&amp;esrc=s&amp;source=images&amp;cd=&amp;cad=rja&amp;uact=8&amp;ved=0ahUKEwj4orDF_fbRAhWMWBQKHTmzD1AQjRwIBw&amp;url=http://www.clipartlord.com/2014/10/24/free-colorful-stars-clip-art/&amp;bvm=bv.146094739,d.ZGg&amp;psig=AFQjCNHUIhtQsScPk5CXr-g-ThgUOT-8sA&amp;ust=1486316204987602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hyperlink" Target="https://www.google.com.kw/url?sa=i&amp;rct=j&amp;q=&amp;esrc=s&amp;source=images&amp;cd=&amp;cad=rja&amp;uact=8&amp;ved=0ahUKEwiXlqz0mvfRAhVDWxQKHX2eDlUQjRwIBw&amp;url=https://itunes.apple.com/sg/app/my-children-activity-book/id862976307?mt=8&amp;bvm=bv.146094739,d.ZGg&amp;psig=AFQjCNFQf-Hh3RlpxJ2sOKVLljPo_IwrSg&amp;ust=1486324096783396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.kw/url?sa=i&amp;rct=j&amp;q=&amp;esrc=s&amp;source=images&amp;cd=&amp;cad=rja&amp;uact=8&amp;ved=0ahUKEwjQ9dmugffRAhWDUhQKHcRkClIQjRwIBw&amp;url=http://retentionpanel.com/&amp;bvm=bv.146094739,d.ZGg&amp;psig=AFQjCNEk7sOIE9q3-FTNSTv6wszYkzb2lw&amp;ust=1486317224536027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s://www.google.com.kw/url?sa=i&amp;rct=j&amp;q=&amp;esrc=s&amp;source=images&amp;cd=&amp;cad=rja&amp;uact=8&amp;ved=0ahUKEwjJ6P_ag_fRAhWKaRQKHdlMAlEQjRwIBw&amp;url=http://www.alghad.com/articles/610760-%D8%B3%D8%A8%D9%84-%D8%A7%D9%84%D9%88%D9%82%D8%A7%D9%8A%D8%A9-%D9%85%D9%86-%D8%A3%D8%B4%D8%B9%D8%A9-%D8%A7%D9%84%D8%B4%D9%85%D8%B3-%D8%A7%D9%84%D8%B6%D8%A7%D8%B1%D8%A9&amp;bvm=bv.146094739,d.ZGg&amp;psig=AFQjCNHt2QIp6AXDPX16KZzVBb8wChzdSw&amp;ust=1486317838435060" TargetMode="Externa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s://www.google.com.kw/url?sa=i&amp;rct=j&amp;q=&amp;esrc=s&amp;source=images&amp;cd=&amp;cad=rja&amp;uact=8&amp;ved=0ahUKEwiImqbYhPfRAhUFPxQKHYOyDk8QjRwIBw&amp;url=http://preryvanie-beremennosti.ru/abort-tabletkami/otzyvy_na_farmabort.html&amp;bvm=bv.146094739,d.ZGg&amp;psig=AFQjCNE2FAdq8t-VKD1JNAzhDZ3qNdb7-g&amp;ust=1486318049420513" TargetMode="Externa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s://www.google.com.kw/url?sa=i&amp;rct=j&amp;q=&amp;esrc=s&amp;source=images&amp;cd=&amp;ved=0ahUKEwjd2POlhffRAhXDQBQKHRT-DVQQjRwIBw&amp;url=http://preciuostreasures.blogspot.com/2013/08/blog-post_8297.html&amp;bvm=bv.146094739,d.ZGg&amp;psig=AFQjCNGn7WziLwLeQLGz7ARD6PbNUmbAVA&amp;ust=1486318300838345&amp;cad=rjt" TargetMode="Externa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s://www.google.com.kw/url?sa=i&amp;rct=j&amp;q=&amp;esrc=s&amp;source=images&amp;cd=&amp;cad=rja&amp;uact=8&amp;ved=0ahUKEwirhIjLh_fRAhWBWxQKHUPJAk4QjRwIBw&amp;url=http://www.123rf.com/photo_16720760_abstract-word-cloud-for-scientific-literacy-with-related-tags-and-terms.html&amp;bvm=bv.146094739,d.ZGg&amp;psig=AFQjCNF492SNAOxvmZoPSOQ2G1yafzdsUg&amp;ust=1486318883771124" TargetMode="Externa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s://www.google.com.kw/url?sa=i&amp;rct=j&amp;q=&amp;esrc=s&amp;source=images&amp;cd=&amp;cad=rja&amp;uact=8&amp;ved=0ahUKEwiXqa7Ii_fRAhWGwxQKHR_GDlIQjRwIBw&amp;url=http://www.iqrashop.com/Lettres-et-mots-cahier-d-ecriture-avec-autocollants-Livre-livres-Apprentissage-arabe-p2029-.html&amp;bvm=bv.146094739,d.ZGg&amp;psig=AFQjCNEd4R9BoVsAsDmHn1M9P2poEfUEPw&amp;ust=1486319918622344" TargetMode="Externa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https://www.google.com.kw/url?sa=i&amp;rct=j&amp;q=&amp;esrc=s&amp;source=images&amp;cd=&amp;cad=rja&amp;uact=8&amp;ved=0ahUKEwi0sIOEkvfRAhVNkRQKHc_MDlAQjRwIBw&amp;url=https://www.pinterest.com/pin/215469163399087945/&amp;bvm=bv.146094739,d.ZGg&amp;psig=AFQjCNF8McPMpAnnW9aYrIJNTroerbUVcw&amp;ust=1486320962568179" TargetMode="Externa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google.com.kw/url?sa=i&amp;rct=j&amp;q=&amp;esrc=s&amp;source=images&amp;cd=&amp;cad=rja&amp;uact=8&amp;ved=0ahUKEwjR6LOkz-7PAhWGPxQKHT1iAvkQjRwIBw&amp;url=http://energy.gov/cio/training&amp;psig=AFQjCNF-vjSehmJSBJ1ZtgBl8TBNpAjSIA&amp;ust=1477232543814929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hyperlink" Target="https://www.google.com.kw/url?sa=i&amp;rct=j&amp;q=&amp;esrc=s&amp;source=images&amp;cd=&amp;cad=rja&amp;uact=8&amp;ved=0ahUKEwimssnY1-7PAhVIvxQKHW2qAeYQjRwIBw&amp;url=http://5alfa.com/training-and-development-on-the-gears/&amp;bvm=bv.136593572,d.ZGg&amp;psig=AFQjCNGKl97QZpgu8qhg2o2SqJgjV5pUGg&amp;ust=1477234290413470" TargetMode="Externa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hyperlink" Target="https://www.google.com.kw/url?sa=i&amp;rct=j&amp;q=&amp;esrc=s&amp;source=images&amp;cd=&amp;cad=rja&amp;uact=8&amp;ved=0ahUKEwjVl-6bl_fRAhUGRhQKHYvXBlQQjRwIBw&amp;url=http://fatakat.com/thread/2623685&amp;bvm=bv.146094739,d.ZGg&amp;psig=AFQjCNE-IgUGk_wxJwo7VeWMu-qb9XObjw&amp;ust=1486323090152694" TargetMode="Externa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www.google.com.kw/url?sa=i&amp;rct=j&amp;q=&amp;esrc=s&amp;source=images&amp;cd=&amp;cad=rja&amp;uact=8&amp;ved=0ahUKEwjg6orxmPfRAhWEXBQKHc_VBE4QjRwIBw&amp;url=https://www.tes.com/lessons/JM0bPZfMSJYh0w/relationships&amp;bvm=bv.146094739,d.ZGg&amp;psig=AFQjCNFMo3rQTLLAsuj-AR804GEJnHY31w&amp;ust=1486323551458338" TargetMode="Externa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www.google.com.kw/url?sa=i&amp;rct=j&amp;q=&amp;esrc=s&amp;source=images&amp;cd=&amp;cad=rja&amp;uact=8&amp;ved=0ahUKEwjG7oqxmffRAhUEuBQKHUuWB08QjRwIBw&amp;url=http://moard1111.blogspot.com/2016/05/blog-post.html&amp;bvm=bv.146094739,d.ZGg&amp;psig=AFQjCNGYOpsudEPcM6zPTzq5_pFmUWtK6g&amp;ust=1486323682399344" TargetMode="Externa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s://www.google.com.kw/url?sa=i&amp;rct=j&amp;q=&amp;esrc=s&amp;source=images&amp;cd=&amp;cad=rja&amp;uact=8&amp;ved=0ahUKEwjI_q2_nvfRAhULaxQKHfGJBlIQjRwIBw&amp;url=http://www.arabscoach.com/?p=629&amp;bvm=bv.146094739,d.ZGg&amp;psig=AFQjCNH3mHJo0m8gEjDlzaJxyh8LHKj78A&amp;ust=1486325048826560" TargetMode="Externa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s://www.google.com.kw/url?sa=i&amp;rct=j&amp;q=&amp;esrc=s&amp;source=images&amp;cd=&amp;cad=rja&amp;uact=8&amp;ved=0ahUKEwioh7KkovfRAhVL1hQKHSx7A04QjRwIBw&amp;url=http://izr3.com/articles/fertilizer/%D8%B7%D8%B1%D9%82-%D8%A7%D9%84%D8%B1%D9%8A-%D8%B9%D9%86-%D8%B7%D8%B1%D9%8A%D9%82-%D8%A7%D9%84%D8%B1%D8%B4&amp;psig=AFQjCNH6yYON-BsTJRTHmWUUQvRHoQeB9g&amp;ust=1486326076395964" TargetMode="Externa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.kw/url?sa=i&amp;rct=j&amp;q=&amp;esrc=s&amp;source=images&amp;cd=&amp;cad=rja&amp;uact=8&amp;ved=0ahUKEwi805T30PbPAhWBNxQKHTd4DX8QjRwIBw&amp;url=https://we9al.wordpress.com/2009/12/11/%D8%AE%D9%84%D9%91%D9%83-%D8%A5%D9%8A%D8%AC%D9%80%D9%80%D9%80%D8%A7%D8%A8%D9%80%D9%80%D9%80%D9%8A/&amp;bvm=bv.136593572,d.ZGg&amp;psig=AFQjCNFbpddiDDDmd7cHBsjTqlK4ewyG_A&amp;ust=1477508145556660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www.google.com.kw/url?sa=i&amp;rct=j&amp;q=&amp;esrc=s&amp;source=images&amp;cd=&amp;cad=rja&amp;uact=8&amp;ved=0ahUKEwj2qem1m_fRAhVLPBQKHeZMCU0QjRwIBw&amp;url=https://clever.com/schools/partners&amp;bvm=bv.146094739,d.ZGg&amp;psig=AFQjCNFQf-Hh3RlpxJ2sOKVLljPo_IwrSg&amp;ust=1486324096783396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hyperlink" Target="https://www.google.com.kw/url?sa=i&amp;rct=j&amp;q=&amp;esrc=s&amp;source=images&amp;cd=&amp;cad=rja&amp;uact=8&amp;ved=0ahUKEwicyYPbnPfRAhXCVxQKHWzVAlEQjRwIBw&amp;url=http://www.sadlier.com/school/core-literacy/5-printable-close-reading-lessons-you-dont-want-to-miss&amp;bvm=bv.146094739,d.ZGg&amp;psig=AFQjCNHEY4tQ0BNlkwAM_ppTYCg0HkKUaQ&amp;ust=1486324310309023" TargetMode="Externa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.kw/url?sa=i&amp;rct=j&amp;q=&amp;esrc=s&amp;source=images&amp;cd=&amp;cad=rja&amp;uact=8&amp;ved=0ahUKEwjhisOy0PnRAhXF6xoKHa7aC8EQjRwIBw&amp;url=http://www.gouyetlouvet.com/the-best-way-to-increase-youtube-views/&amp;psig=AFQjCNErL8m6gzkMPHhh44Y1M91vzWwYVA&amp;ust=1486407104074808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hyperlink" Target="https://www.google.com.kw/url?sa=i&amp;rct=j&amp;q=&amp;esrc=s&amp;source=images&amp;cd=&amp;cad=rja&amp;uact=8&amp;ved=0ahUKEwiXlsyh1_nRAhWODBoKHdxICsgQjRwIBw&amp;url=http://loadplus.net/Dphoto.aspx?m=1&amp;g=2AC44F63788047FF87C1C9DF3D3CD485&amp;bvm=bv.146094739,d.cGc&amp;psig=AFQjCNGa1RDPildfDziHq9Nu-VXPvFrA_w&amp;ust=1486408982197925" TargetMode="Externa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s://www.google.com.kw/url?sa=i&amp;rct=j&amp;q=&amp;esrc=s&amp;source=images&amp;cd=&amp;cad=rja&amp;uact=8&amp;ved=0ahUKEwiwhom82PnRAhXEAxoKHWilC8AQjRwIBw&amp;url=http://www.eastside-online.org/opinions/why-science-literacy-should-play-an-important-role-in-society/&amp;bvm=bv.146094739,d.cGc&amp;psig=AFQjCNGfTQvrXEZ49dtf_PMjnu7YhAp4hA&amp;ust=1486409282890963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&#1571;&#1601;&#1604;&#1575;&#1605;%20&#1604;&#1608;&#1585;&#1588;%20&#1575;&#1604;&#1593;&#1605;&#1604;/fc7fa4ca679474e76a0b3f4bb6785436.mp4" TargetMode="Externa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s://www.google.com.kw/url?sa=i&amp;rct=j&amp;q=&amp;esrc=s&amp;source=images&amp;cd=&amp;cad=rja&amp;uact=8&amp;ved=0ahUKEwj__fiS2fnRAhVD1RoKHRoNDKsQjRwIBw&amp;url=http://www.shablol.com/ch/forums/posts.aspx?TopicID=233332&amp;pNum=1&amp;bvm=bv.146094739,d.cGc&amp;psig=AFQjCNEn1fmixor7cMPL_8mjtDKOJQ5FUg&amp;ust=1486409405372957" TargetMode="Externa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hyperlink" Target="https://www.google.com.kw/url?sa=i&amp;rct=j&amp;q=&amp;esrc=s&amp;source=images&amp;cd=&amp;cad=rja&amp;uact=8&amp;ved=0ahUKEwiLzePv2fnRAhUJPRoKHUUYDcwQjRwIBw&amp;url=https://www.pinterest.com/mmaqara2tt/%D8%A7%D9%84%D8%AA%D8%B9%D9%84%D9%8A%D9%85-%D8%A7%D9%84%D9%85%D9%86%D8%B2%D9%84%D9%8A/&amp;bvm=bv.146094739,d.cGc&amp;psig=AFQjCNGP4yEtSjHXcL1JtjeqEGNBQ--Ylw&amp;ust=1486409712151272" TargetMode="Externa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https://www.google.com.kw/url?sa=i&amp;rct=j&amp;q=&amp;esrc=s&amp;source=images&amp;cd=&amp;cad=rja&amp;uact=8&amp;ved=0ahUKEwizqM_b3vnRAhUJQBoKHYm_CL4QjRwIBw&amp;url=http://hdwplan.com/thank-you.html&amp;bvm=bv.146094739,d.cGc&amp;psig=AFQjCNF2tFUrh0nBVNdp8AuPWyTvTWzY-A&amp;ust=1486410965866709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www.google.com.kw/url?sa=i&amp;rct=j&amp;q=&amp;esrc=s&amp;source=images&amp;cd=&amp;cad=rja&amp;uact=8&amp;ved=0ahUKEwj7iNSX3bjLAhWEApoKHeA-DQsQjRwIBw&amp;url=http://tuvantamly.com.vn/dao-tao-ung-dung-tam-ly-hoc/&amp;bvm=bv.116573086,d.bGs&amp;psig=AFQjCNGCnfIm5T0sn2AgCOIR6y92s9KrdQ&amp;ust=1457788893308782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www.google.com.kw/url?sa=i&amp;rct=j&amp;q=&amp;esrc=s&amp;source=images&amp;cd=&amp;cad=rja&amp;uact=8&amp;ved=0ahUKEwjt8My61-7PAhWI0RQKHS6HAZAQjRwIBw&amp;url=https://www.teamgantt.com/blog/how-to-absolutely-dominate-all-your-new-years-goals/&amp;bvm=bv.136593572,d.ZGg&amp;psig=AFQjCNGz_s7iA8kvF-hWG2uKev65QEMd3g&amp;ust=1477234940723558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www.google.com.kw/url?sa=i&amp;rct=j&amp;q=&amp;esrc=s&amp;source=images&amp;cd=&amp;cad=rja&amp;uact=8&amp;ved=0ahUKEwiJgsnp4e7PAhWGbRQKHdgtCqkQjRwIBw&amp;url=http://quotesgram.com/goal-quotes/&amp;psig=AFQjCNFQGd7m6fUcpq2x7t2jM794BvosxA&amp;ust=1477237802936451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/>
          <p:cNvSpPr txBox="1"/>
          <p:nvPr/>
        </p:nvSpPr>
        <p:spPr>
          <a:xfrm>
            <a:off x="6672066" y="957037"/>
            <a:ext cx="5493748" cy="1200329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KW" sz="2400" b="1" spc="50" dirty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وزارة التربية</a:t>
            </a:r>
          </a:p>
          <a:p>
            <a:pPr algn="ctr"/>
            <a:r>
              <a:rPr lang="ar-KW" sz="2400" b="1" spc="50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التوجيه الفني العام للعلوم</a:t>
            </a:r>
          </a:p>
          <a:p>
            <a:pPr algn="ctr"/>
            <a:r>
              <a:rPr lang="ar-KW" sz="2400" b="1" spc="50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اللجنة الفنية المشتركة للمرحلة الابتدائية</a:t>
            </a:r>
            <a:endParaRPr lang="ar-KW" sz="2400" b="1" spc="50" dirty="0">
              <a:ln w="11430"/>
              <a:solidFill>
                <a:schemeClr val="accent1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1114388" y="2780930"/>
            <a:ext cx="9889099" cy="1569660"/>
          </a:xfrm>
          <a:prstGeom prst="rect">
            <a:avLst/>
          </a:prstGeom>
          <a:solidFill>
            <a:srgbClr val="8FFFFF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KW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خطة توطين التدريب للمنهج الوطني القائم على الكفايات </a:t>
            </a:r>
          </a:p>
          <a:p>
            <a:pPr algn="ctr"/>
            <a:r>
              <a:rPr lang="ar-KW" sz="3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الأسبوع </a:t>
            </a:r>
            <a:r>
              <a:rPr lang="ar-KW" sz="3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الرابع </a:t>
            </a:r>
            <a:r>
              <a:rPr lang="ar-KW" sz="3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للصف الثاني الابتدائي </a:t>
            </a:r>
          </a:p>
          <a:p>
            <a:pPr algn="ctr"/>
            <a:r>
              <a:rPr lang="ar-KW" sz="3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الفصل الدراسي الثاني العام الدراسي 2016-2017</a:t>
            </a:r>
            <a:endParaRPr lang="ar-S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122" name="Picture 2" descr="C:\صور\خلفيات 2010\تزيين\ku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7254" y="128364"/>
            <a:ext cx="742951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 5"/>
          <p:cNvSpPr/>
          <p:nvPr/>
        </p:nvSpPr>
        <p:spPr>
          <a:xfrm>
            <a:off x="3131195" y="5013179"/>
            <a:ext cx="585548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KW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33CC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إعداد</a:t>
            </a:r>
          </a:p>
          <a:p>
            <a:pPr algn="ctr"/>
            <a:r>
              <a:rPr lang="ar-KW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33CC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منطقة </a:t>
            </a:r>
            <a:r>
              <a:rPr lang="ar-KW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33CC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حولي</a:t>
            </a:r>
            <a:r>
              <a:rPr lang="ar-KW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33CC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ar-KW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33CC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التعليمية</a:t>
            </a:r>
            <a:endParaRPr lang="ar-SA" sz="36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0033CC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3077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إطار 3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436"/>
            </a:avLst>
          </a:prstGeom>
          <a:solidFill>
            <a:srgbClr val="0033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4749" y="537731"/>
            <a:ext cx="11079804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KW" sz="5400" b="1" dirty="0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 الكفاية العامة (2) </a:t>
            </a:r>
          </a:p>
          <a:p>
            <a:endParaRPr lang="ar-KW" b="1" dirty="0" smtClean="0">
              <a:solidFill>
                <a:sysClr val="windowText" lastClr="000000"/>
              </a:solidFill>
            </a:endParaRPr>
          </a:p>
          <a:p>
            <a:r>
              <a:rPr lang="ar-KW" sz="3600" b="1" dirty="0" smtClean="0">
                <a:solidFill>
                  <a:sysClr val="windowText" lastClr="000000"/>
                </a:solidFill>
              </a:rPr>
              <a:t>البحث عن الظواهر </a:t>
            </a:r>
            <a:r>
              <a:rPr lang="ar-KW" sz="3600" b="1" dirty="0" err="1" smtClean="0">
                <a:solidFill>
                  <a:sysClr val="windowText" lastClr="000000"/>
                </a:solidFill>
              </a:rPr>
              <a:t>و</a:t>
            </a:r>
            <a:r>
              <a:rPr lang="ar-KW" sz="3600" b="1" dirty="0" smtClean="0">
                <a:solidFill>
                  <a:sysClr val="windowText" lastClr="000000"/>
                </a:solidFill>
              </a:rPr>
              <a:t> الطرق </a:t>
            </a:r>
            <a:r>
              <a:rPr lang="ar-KW" sz="3600" b="1" dirty="0" err="1" smtClean="0">
                <a:solidFill>
                  <a:sysClr val="windowText" lastClr="000000"/>
                </a:solidFill>
              </a:rPr>
              <a:t>و</a:t>
            </a:r>
            <a:r>
              <a:rPr lang="ar-KW" sz="3600" b="1" dirty="0" smtClean="0">
                <a:solidFill>
                  <a:sysClr val="windowText" lastClr="000000"/>
                </a:solidFill>
              </a:rPr>
              <a:t> التغيير في الكائنات الحية </a:t>
            </a:r>
            <a:r>
              <a:rPr lang="ar-KW" sz="3600" b="1" dirty="0" err="1" smtClean="0">
                <a:solidFill>
                  <a:sysClr val="windowText" lastClr="000000"/>
                </a:solidFill>
              </a:rPr>
              <a:t>و</a:t>
            </a:r>
            <a:r>
              <a:rPr lang="ar-KW" sz="3600" b="1" dirty="0" smtClean="0">
                <a:solidFill>
                  <a:sysClr val="windowText" lastClr="000000"/>
                </a:solidFill>
              </a:rPr>
              <a:t> الأشياء غير الحية باستخدام الأدوات المناسبة </a:t>
            </a:r>
            <a:r>
              <a:rPr lang="ar-KW" sz="3600" b="1" dirty="0" err="1" smtClean="0">
                <a:solidFill>
                  <a:sysClr val="windowText" lastClr="000000"/>
                </a:solidFill>
              </a:rPr>
              <a:t>و</a:t>
            </a:r>
            <a:r>
              <a:rPr lang="ar-KW" sz="3600" b="1" dirty="0" smtClean="0">
                <a:solidFill>
                  <a:sysClr val="windowText" lastClr="000000"/>
                </a:solidFill>
              </a:rPr>
              <a:t> النماذج </a:t>
            </a:r>
            <a:r>
              <a:rPr lang="ar-KW" sz="3600" b="1" dirty="0" err="1" smtClean="0">
                <a:solidFill>
                  <a:sysClr val="windowText" lastClr="000000"/>
                </a:solidFill>
              </a:rPr>
              <a:t>و</a:t>
            </a:r>
            <a:r>
              <a:rPr lang="ar-KW" sz="3600" b="1" dirty="0" smtClean="0">
                <a:solidFill>
                  <a:sysClr val="windowText" lastClr="000000"/>
                </a:solidFill>
              </a:rPr>
              <a:t> المحاكاة </a:t>
            </a:r>
            <a:r>
              <a:rPr lang="ar-KW" sz="3600" b="1" dirty="0" err="1" smtClean="0">
                <a:solidFill>
                  <a:sysClr val="windowText" lastClr="000000"/>
                </a:solidFill>
              </a:rPr>
              <a:t>و</a:t>
            </a:r>
            <a:r>
              <a:rPr lang="ar-KW" sz="3600" b="1" dirty="0" smtClean="0">
                <a:solidFill>
                  <a:sysClr val="windowText" lastClr="000000"/>
                </a:solidFill>
              </a:rPr>
              <a:t> العرض . </a:t>
            </a:r>
          </a:p>
        </p:txBody>
      </p:sp>
      <p:sp>
        <p:nvSpPr>
          <p:cNvPr id="7" name="Rectangle 6"/>
          <p:cNvSpPr/>
          <p:nvPr/>
        </p:nvSpPr>
        <p:spPr>
          <a:xfrm>
            <a:off x="612844" y="4146731"/>
            <a:ext cx="11128442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KW" sz="5400" b="1" dirty="0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الكفاية الخاصة (2-4 )    عدد الحصص (5)</a:t>
            </a:r>
          </a:p>
          <a:p>
            <a:endParaRPr lang="ar-KW" sz="2000" b="1" dirty="0" smtClean="0">
              <a:solidFill>
                <a:sysClr val="windowText" lastClr="000000"/>
              </a:solidFill>
            </a:endParaRPr>
          </a:p>
          <a:p>
            <a:r>
              <a:rPr lang="ar-KW" sz="3600" b="1" dirty="0" smtClean="0">
                <a:solidFill>
                  <a:sysClr val="windowText" lastClr="000000"/>
                </a:solidFill>
              </a:rPr>
              <a:t> تقدير الإجراءات التي لابد من اتخاذها لحماية أنفسنا من الشمس , </a:t>
            </a:r>
          </a:p>
          <a:p>
            <a:r>
              <a:rPr lang="ar-KW" sz="3600" b="1" dirty="0" smtClean="0">
                <a:solidFill>
                  <a:sysClr val="windowText" lastClr="000000"/>
                </a:solidFill>
              </a:rPr>
              <a:t>و استخدام إعادة التدوير للمحافظة على البيئة .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8789" y="2762652"/>
            <a:ext cx="5003602" cy="2616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إطار 3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436"/>
            </a:avLst>
          </a:prstGeom>
          <a:solidFill>
            <a:srgbClr val="0033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schemeClr val="tx1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96111" y="505810"/>
          <a:ext cx="11177080" cy="5922794"/>
        </p:xfrm>
        <a:graphic>
          <a:graphicData uri="http://schemas.openxmlformats.org/drawingml/2006/table">
            <a:tbl>
              <a:tblPr rtl="1"/>
              <a:tblGrid>
                <a:gridCol w="4161242"/>
                <a:gridCol w="1426509"/>
                <a:gridCol w="4162820"/>
                <a:gridCol w="1426509"/>
              </a:tblGrid>
              <a:tr h="234045">
                <a:tc gridSpan="2"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KW" sz="1600" b="1" dirty="0">
                          <a:latin typeface="Times New Roman"/>
                          <a:ea typeface="Times New Roman"/>
                          <a:cs typeface="Arial"/>
                        </a:rPr>
                        <a:t>الفصل الدراسي </a:t>
                      </a:r>
                      <a:r>
                        <a:rPr lang="ar-KW" sz="1600" b="1" dirty="0" smtClean="0">
                          <a:latin typeface="Times New Roman"/>
                          <a:ea typeface="Times New Roman"/>
                          <a:cs typeface="Arial"/>
                        </a:rPr>
                        <a:t>الأول</a:t>
                      </a:r>
                    </a:p>
                    <a:p>
                      <a:pPr algn="ctr" rtl="1">
                        <a:spcAft>
                          <a:spcPts val="0"/>
                        </a:spcAft>
                      </a:pPr>
                      <a:endParaRPr lang="en-US" sz="11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1932" marR="61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KW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KW" sz="1600" b="1">
                          <a:latin typeface="Times New Roman"/>
                          <a:ea typeface="Times New Roman"/>
                          <a:cs typeface="Arial"/>
                        </a:rPr>
                        <a:t>الفصل الدراسي الثاني</a:t>
                      </a:r>
                      <a:endParaRPr lang="en-US" sz="20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1932" marR="61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KW"/>
                    </a:p>
                  </a:txBody>
                  <a:tcPr/>
                </a:tc>
              </a:tr>
              <a:tr h="234045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KW" sz="1600" b="1" dirty="0" err="1">
                          <a:latin typeface="Times New Roman"/>
                          <a:ea typeface="Times New Roman"/>
                          <a:cs typeface="Arial"/>
                        </a:rPr>
                        <a:t>الكفايات</a:t>
                      </a:r>
                      <a:r>
                        <a:rPr lang="ar-KW" sz="1600" b="1" dirty="0">
                          <a:latin typeface="Times New Roman"/>
                          <a:ea typeface="Times New Roman"/>
                          <a:cs typeface="Arial"/>
                        </a:rPr>
                        <a:t> الخاصة</a:t>
                      </a:r>
                      <a:endParaRPr lang="en-US" sz="20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1932" marR="61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KW" sz="1600" b="1" dirty="0">
                          <a:latin typeface="Times New Roman"/>
                          <a:ea typeface="Times New Roman"/>
                          <a:cs typeface="Arial"/>
                        </a:rPr>
                        <a:t>عدد الحصص</a:t>
                      </a:r>
                      <a:endParaRPr lang="en-US" sz="20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1932" marR="61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KW" sz="1600" b="1" dirty="0" err="1">
                          <a:latin typeface="Times New Roman"/>
                          <a:ea typeface="Times New Roman"/>
                          <a:cs typeface="Arial"/>
                        </a:rPr>
                        <a:t>الكفايات</a:t>
                      </a:r>
                      <a:r>
                        <a:rPr lang="ar-KW" sz="1600" b="1" dirty="0">
                          <a:latin typeface="Times New Roman"/>
                          <a:ea typeface="Times New Roman"/>
                          <a:cs typeface="Arial"/>
                        </a:rPr>
                        <a:t> الخاصة</a:t>
                      </a:r>
                      <a:endParaRPr lang="en-US" sz="20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1932" marR="61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KW" sz="1600" b="1">
                          <a:latin typeface="Times New Roman"/>
                          <a:ea typeface="Times New Roman"/>
                          <a:cs typeface="Arial"/>
                        </a:rPr>
                        <a:t>عدد الحصص</a:t>
                      </a:r>
                      <a:endParaRPr lang="en-US" sz="20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1932" marR="61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526601"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ar-KW" sz="1600" b="1" dirty="0">
                          <a:latin typeface="Times New Roman"/>
                          <a:ea typeface="Times New Roman"/>
                          <a:cs typeface="Arial"/>
                        </a:rPr>
                        <a:t>1-1 التعرف </a:t>
                      </a:r>
                      <a:r>
                        <a:rPr lang="ar-KW" sz="1600" b="1" dirty="0" err="1">
                          <a:latin typeface="Times New Roman"/>
                          <a:ea typeface="Times New Roman"/>
                          <a:cs typeface="Arial"/>
                        </a:rPr>
                        <a:t>و</a:t>
                      </a:r>
                      <a:r>
                        <a:rPr lang="ar-KW" sz="1600" b="1" dirty="0">
                          <a:latin typeface="Times New Roman"/>
                          <a:ea typeface="Times New Roman"/>
                          <a:cs typeface="Arial"/>
                        </a:rPr>
                        <a:t> المقارنة بين الكائنات الحية والأشياء غير الحية</a:t>
                      </a:r>
                      <a:r>
                        <a:rPr lang="ar-KW" sz="2000" b="1" dirty="0">
                          <a:latin typeface="Times New Roman"/>
                          <a:ea typeface="Times New Roman"/>
                          <a:cs typeface="Arial"/>
                        </a:rPr>
                        <a:t>.</a:t>
                      </a:r>
                      <a:endParaRPr lang="en-US" sz="20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1932" marR="61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KW" sz="2400" b="1" dirty="0">
                          <a:latin typeface="Times New Roman"/>
                          <a:ea typeface="Times New Roman"/>
                          <a:cs typeface="Arial"/>
                        </a:rPr>
                        <a:t>1</a:t>
                      </a:r>
                      <a:endParaRPr lang="en-US" sz="24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1932" marR="61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ar-KW" sz="1600" b="1" dirty="0">
                          <a:latin typeface="Times New Roman"/>
                          <a:ea typeface="Times New Roman"/>
                          <a:cs typeface="Arial"/>
                        </a:rPr>
                        <a:t>2-2 ملاحظة وتصميم نماذج ,وتفسير وجود وغياب الضوء على حدوث النهار والليل والظلال .</a:t>
                      </a:r>
                      <a:endParaRPr lang="en-US" sz="20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1932" marR="61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KW" sz="2400" b="1" dirty="0">
                          <a:latin typeface="Times New Roman"/>
                          <a:ea typeface="Times New Roman"/>
                          <a:cs typeface="Arial"/>
                        </a:rPr>
                        <a:t>6</a:t>
                      </a:r>
                      <a:endParaRPr lang="en-US" sz="32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1932" marR="61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</a:tr>
              <a:tr h="468090"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ar-KW" sz="1600" b="1">
                          <a:latin typeface="Times New Roman"/>
                          <a:ea typeface="Times New Roman"/>
                          <a:cs typeface="Arial"/>
                        </a:rPr>
                        <a:t>1-2 التعرف على خصائص النباتات ويحدد وظيفتها .</a:t>
                      </a:r>
                      <a:endParaRPr lang="en-US" sz="20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1932" marR="61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KW" sz="2400" b="1" dirty="0">
                          <a:latin typeface="Times New Roman"/>
                          <a:ea typeface="Times New Roman"/>
                          <a:cs typeface="Arial"/>
                        </a:rPr>
                        <a:t>7</a:t>
                      </a:r>
                      <a:endParaRPr lang="en-US" sz="24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1932" marR="61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ar-KW" sz="1600" b="1" dirty="0">
                          <a:latin typeface="Times New Roman"/>
                          <a:ea typeface="Times New Roman"/>
                          <a:cs typeface="Arial"/>
                        </a:rPr>
                        <a:t>2-4 تقدير الإجراءات التي لا بد من اتخاذها لحماية أنفسنا من الشمس واستخدام إعادة التدوير للمحافظة على البيئة.</a:t>
                      </a:r>
                      <a:endParaRPr lang="en-US" sz="20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1932" marR="61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KW" sz="2400" b="1" dirty="0">
                          <a:latin typeface="Times New Roman"/>
                          <a:ea typeface="Times New Roman"/>
                          <a:cs typeface="Arial"/>
                        </a:rPr>
                        <a:t>4</a:t>
                      </a:r>
                      <a:endParaRPr lang="en-US" sz="32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1932" marR="61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</a:tr>
              <a:tr h="702135"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ar-KW" sz="1600" b="1">
                          <a:latin typeface="Times New Roman"/>
                          <a:ea typeface="Times New Roman"/>
                          <a:cs typeface="Arial"/>
                        </a:rPr>
                        <a:t>2-1 التمييز بين الحيوانات من خلال تصنيفها بناء على طريقة الحركة ونوع التكاثر ونوع الغذاء ووجود الهيكل العظمي</a:t>
                      </a:r>
                      <a:endParaRPr lang="en-US" sz="20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1932" marR="61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KW" sz="2400" b="1" dirty="0">
                          <a:latin typeface="Times New Roman"/>
                          <a:ea typeface="Times New Roman"/>
                          <a:cs typeface="Arial"/>
                        </a:rPr>
                        <a:t>7</a:t>
                      </a:r>
                      <a:endParaRPr lang="en-US" sz="24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1932" marR="61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ar-SA" sz="2000" b="1" dirty="0">
                          <a:latin typeface="Calibri"/>
                          <a:ea typeface="Calibri"/>
                          <a:cs typeface="Arial"/>
                        </a:rPr>
                        <a:t>2-5 التعبير عن العلوم من حولنا من خلال استخدام المعرفة والمهارات المكتسبة خلال تعلم المواد الدراسية الأخرى.</a:t>
                      </a:r>
                      <a:endParaRPr lang="en-US" sz="2400" dirty="0"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1932" marR="619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KW" sz="2400" b="1" dirty="0">
                          <a:latin typeface="Times New Roman"/>
                          <a:ea typeface="Times New Roman"/>
                          <a:cs typeface="Arial"/>
                        </a:rPr>
                        <a:t>2</a:t>
                      </a:r>
                      <a:endParaRPr lang="en-US" sz="32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1932" marR="61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</a:tr>
              <a:tr h="341551"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ar-KW" sz="1600" b="1">
                          <a:latin typeface="Times New Roman"/>
                          <a:ea typeface="Times New Roman"/>
                          <a:cs typeface="Arial"/>
                        </a:rPr>
                        <a:t>2-3 ملاحظة ومعرفة خصائص النباتات وحاجتها للبقاء.</a:t>
                      </a:r>
                      <a:endParaRPr lang="en-US" sz="20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1932" marR="61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8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KW" sz="2400" b="1" dirty="0">
                          <a:latin typeface="Times New Roman"/>
                          <a:ea typeface="Times New Roman"/>
                          <a:cs typeface="Arial"/>
                        </a:rPr>
                        <a:t>1</a:t>
                      </a:r>
                      <a:endParaRPr lang="en-US" sz="24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1932" marR="61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8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endParaRPr lang="en-US" sz="2000" dirty="0"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1932" marR="619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18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1932" marR="61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</a:tr>
              <a:tr h="468090"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ar-KW" sz="1600" b="1">
                          <a:latin typeface="Times New Roman"/>
                          <a:ea typeface="Times New Roman"/>
                          <a:cs typeface="Arial"/>
                        </a:rPr>
                        <a:t>1-3 توضيح كيفية العناية بالنباتات والحيوانات والبيئة حولنا</a:t>
                      </a:r>
                      <a:endParaRPr lang="en-US" sz="2000">
                        <a:latin typeface="Times New Roman"/>
                        <a:ea typeface="Times New Roman"/>
                        <a:cs typeface="Arial"/>
                      </a:endParaRPr>
                    </a:p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ar-KW" sz="1600" b="1">
                          <a:latin typeface="Times New Roman"/>
                          <a:ea typeface="Times New Roman"/>
                          <a:cs typeface="Arial"/>
                        </a:rPr>
                        <a:t>.</a:t>
                      </a:r>
                      <a:endParaRPr lang="en-US" sz="20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1932" marR="61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KW" sz="2400" b="1" dirty="0">
                          <a:latin typeface="Times New Roman"/>
                          <a:ea typeface="Times New Roman"/>
                          <a:cs typeface="Arial"/>
                        </a:rPr>
                        <a:t>2</a:t>
                      </a:r>
                      <a:endParaRPr lang="en-US" sz="24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1932" marR="61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ar-KW" sz="1600" b="1" dirty="0">
                          <a:latin typeface="Times New Roman"/>
                          <a:ea typeface="Times New Roman"/>
                          <a:cs typeface="Arial"/>
                        </a:rPr>
                        <a:t>3-1 إدراك وتصنيف منتجات التكنولوجيا في متاجر الحي السكني الخاص </a:t>
                      </a:r>
                      <a:r>
                        <a:rPr lang="ar-KW" sz="1600" b="1" dirty="0" err="1">
                          <a:latin typeface="Times New Roman"/>
                          <a:ea typeface="Times New Roman"/>
                          <a:cs typeface="Arial"/>
                        </a:rPr>
                        <a:t>به</a:t>
                      </a:r>
                      <a:r>
                        <a:rPr lang="ar-KW" sz="1600" b="1" dirty="0">
                          <a:latin typeface="Times New Roman"/>
                          <a:ea typeface="Times New Roman"/>
                          <a:cs typeface="Arial"/>
                        </a:rPr>
                        <a:t>.</a:t>
                      </a:r>
                      <a:endParaRPr lang="en-US" sz="20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1932" marR="619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KW" sz="2400" b="1" dirty="0">
                          <a:latin typeface="Times New Roman"/>
                          <a:ea typeface="Times New Roman"/>
                          <a:cs typeface="Arial"/>
                        </a:rPr>
                        <a:t>1</a:t>
                      </a:r>
                      <a:endParaRPr lang="en-US" sz="32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1932" marR="61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585112">
                <a:tc rowSpan="2"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ar-KW" sz="1600" b="1" dirty="0">
                          <a:latin typeface="Times New Roman"/>
                          <a:ea typeface="Times New Roman"/>
                          <a:cs typeface="Arial"/>
                        </a:rPr>
                        <a:t>1-4 التعبير عن المعلومات حول الكائنات الحية من خلال استخدام المعرفة والمهارات المكتسبة من تعلم المواد الدراسية الأخرى.</a:t>
                      </a:r>
                      <a:endParaRPr lang="en-US" sz="20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1932" marR="61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6C0A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  <a:tabLst>
                          <a:tab pos="468630" algn="l"/>
                          <a:tab pos="505460" algn="ctr"/>
                        </a:tabLst>
                      </a:pPr>
                      <a:r>
                        <a:rPr lang="ar-KW" sz="2400" b="1" dirty="0" smtClean="0">
                          <a:latin typeface="Times New Roman"/>
                          <a:ea typeface="Times New Roman"/>
                          <a:cs typeface="Arial"/>
                        </a:rPr>
                        <a:t>4</a:t>
                      </a:r>
                      <a:endParaRPr lang="en-US" sz="24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1932" marR="61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6C0A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ar-SA" sz="2000" b="1" dirty="0">
                          <a:latin typeface="Calibri"/>
                          <a:ea typeface="Calibri"/>
                          <a:cs typeface="Arial"/>
                        </a:rPr>
                        <a:t>3-3 تكوين الممارسات الآمنة والاستخدام المناسب للتكنولوجيا</a:t>
                      </a:r>
                      <a:endParaRPr lang="en-US" sz="2400" dirty="0"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1932" marR="619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KW" sz="2400" b="1" dirty="0">
                          <a:latin typeface="Times New Roman"/>
                          <a:ea typeface="Times New Roman"/>
                          <a:cs typeface="Arial"/>
                        </a:rPr>
                        <a:t>4</a:t>
                      </a:r>
                      <a:endParaRPr lang="en-US" sz="32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1932" marR="61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702135">
                <a:tc vMerge="1"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endParaRPr lang="en-US" sz="18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1932" marR="61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18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1932" marR="61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ar-KW" sz="1600" b="1" dirty="0" smtClean="0">
                          <a:latin typeface="Times New Roman"/>
                          <a:ea typeface="Times New Roman"/>
                          <a:cs typeface="Arial"/>
                        </a:rPr>
                        <a:t>3-4 </a:t>
                      </a:r>
                      <a:r>
                        <a:rPr lang="ar-KW" sz="1600" b="1" dirty="0">
                          <a:latin typeface="Times New Roman"/>
                          <a:ea typeface="Times New Roman"/>
                          <a:cs typeface="Arial"/>
                        </a:rPr>
                        <a:t>التعبير عن طرق ربط العلوم والتكنولوجيا حولنا باستخدام المعرفة والمهارات المكتسبة خلال تعلم المواد الدراسية.</a:t>
                      </a:r>
                      <a:endParaRPr lang="en-US" sz="20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1932" marR="61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6C0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KW" sz="2400" b="1" dirty="0">
                          <a:latin typeface="Times New Roman"/>
                          <a:ea typeface="Times New Roman"/>
                          <a:cs typeface="Arial"/>
                        </a:rPr>
                        <a:t>2</a:t>
                      </a:r>
                      <a:endParaRPr lang="en-US" sz="32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1932" marR="61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6C0A"/>
                    </a:solidFill>
                  </a:tcPr>
                </a:tc>
              </a:tr>
              <a:tr h="468090"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ar-KW" sz="1600" b="1" dirty="0">
                          <a:latin typeface="Times New Roman"/>
                          <a:ea typeface="Times New Roman"/>
                          <a:cs typeface="Arial"/>
                        </a:rPr>
                        <a:t>2-3 ملاحظة ومعرفة خصائص النباتات وحاجتها للبقاء</a:t>
                      </a:r>
                      <a:r>
                        <a:rPr lang="ar-KW" sz="2000" b="1" dirty="0">
                          <a:latin typeface="Times New Roman"/>
                          <a:ea typeface="Times New Roman"/>
                          <a:cs typeface="Arial"/>
                        </a:rPr>
                        <a:t>.</a:t>
                      </a:r>
                      <a:endParaRPr lang="en-US" sz="20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1932" marR="61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KW" sz="2400" b="1" dirty="0">
                          <a:latin typeface="Times New Roman"/>
                          <a:ea typeface="Times New Roman"/>
                          <a:cs typeface="Arial"/>
                        </a:rPr>
                        <a:t>4</a:t>
                      </a:r>
                      <a:endParaRPr lang="en-US" sz="24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1932" marR="61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ar-KW" sz="1600" b="1">
                          <a:latin typeface="Times New Roman"/>
                          <a:ea typeface="Times New Roman"/>
                          <a:cs typeface="Arial"/>
                        </a:rPr>
                        <a:t>3-2 توضيح خصائص وطرق استخدام التكنولوجيا المعرفة في الحي السكني. </a:t>
                      </a:r>
                      <a:endParaRPr lang="en-US" sz="20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1932" marR="61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KW" sz="2400" b="1" dirty="0">
                          <a:latin typeface="Times New Roman"/>
                          <a:ea typeface="Times New Roman"/>
                          <a:cs typeface="Arial"/>
                        </a:rPr>
                        <a:t>5</a:t>
                      </a:r>
                      <a:endParaRPr lang="en-US" sz="32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1932" marR="61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</a:tr>
              <a:tr h="292556"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ar-SA" sz="2000" b="1">
                          <a:latin typeface="Times New Roman"/>
                          <a:ea typeface="Calibri"/>
                          <a:cs typeface="Arial"/>
                        </a:rPr>
                        <a:t>مجموع عدد الحصص</a:t>
                      </a:r>
                      <a:endParaRPr lang="en-US" sz="2400"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1932" marR="61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KW" sz="2000" b="1" dirty="0">
                          <a:latin typeface="Times New Roman"/>
                          <a:ea typeface="Times New Roman"/>
                          <a:cs typeface="Arial"/>
                        </a:rPr>
                        <a:t>26</a:t>
                      </a:r>
                      <a:endParaRPr lang="en-US" sz="20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1932" marR="61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ar-KW" sz="1600" b="1">
                          <a:latin typeface="Times New Roman"/>
                          <a:ea typeface="Times New Roman"/>
                          <a:cs typeface="Arial"/>
                        </a:rPr>
                        <a:t>مجموع عدد الحصص</a:t>
                      </a:r>
                      <a:endParaRPr lang="en-US" sz="20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1932" marR="61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KW" sz="2000" b="1" dirty="0">
                          <a:latin typeface="Times New Roman"/>
                          <a:ea typeface="Times New Roman"/>
                          <a:cs typeface="Arial"/>
                        </a:rPr>
                        <a:t>24</a:t>
                      </a:r>
                      <a:endParaRPr lang="en-US" sz="28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1932" marR="61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512594"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ar-SA" sz="2000" b="1" dirty="0">
                          <a:latin typeface="Times New Roman"/>
                          <a:ea typeface="Calibri"/>
                          <a:cs typeface="Arial"/>
                        </a:rPr>
                        <a:t>إجمالي عدد الحصص</a:t>
                      </a:r>
                      <a:endParaRPr lang="en-US" sz="2400" dirty="0"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1932" marR="61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KW" sz="2000" b="1" dirty="0">
                          <a:latin typeface="Times New Roman"/>
                          <a:ea typeface="Times New Roman"/>
                          <a:cs typeface="Arial"/>
                        </a:rPr>
                        <a:t>5</a:t>
                      </a:r>
                      <a:r>
                        <a:rPr lang="ar-KW" sz="2800" b="1" dirty="0">
                          <a:latin typeface="Times New Roman"/>
                          <a:ea typeface="Times New Roman"/>
                          <a:cs typeface="Arial"/>
                        </a:rPr>
                        <a:t>0</a:t>
                      </a:r>
                      <a:endParaRPr lang="en-US" sz="28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1932" marR="61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KW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KW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486383" y="1702340"/>
            <a:ext cx="5622587" cy="49611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إطار 3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436"/>
            </a:avLst>
          </a:prstGeom>
          <a:solidFill>
            <a:srgbClr val="0033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3126" y="676354"/>
            <a:ext cx="11001983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ar-KW" sz="6600" b="1" dirty="0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معيار المنهج (2-4 )</a:t>
            </a:r>
          </a:p>
          <a:p>
            <a:pPr algn="just"/>
            <a:endParaRPr lang="ar-KW" sz="1600" b="1" dirty="0" smtClean="0">
              <a:solidFill>
                <a:sysClr val="windowText" lastClr="000000"/>
              </a:solidFill>
            </a:endParaRPr>
          </a:p>
          <a:p>
            <a:pPr algn="just"/>
            <a:r>
              <a:rPr lang="ar-KW" sz="3600" b="1" dirty="0" smtClean="0">
                <a:solidFill>
                  <a:sysClr val="windowText" lastClr="000000"/>
                </a:solidFill>
              </a:rPr>
              <a:t>يحدد من خلال التمثيل أو الرسم طرق ضمان بيئة نظيفة مثل التجميع الدقيق – التخلص من الفضلات – ومن خلال إعادة تدوير المادة </a:t>
            </a:r>
            <a:endParaRPr lang="en-US" sz="3600" b="1" dirty="0" smtClean="0">
              <a:solidFill>
                <a:sysClr val="windowText" lastClr="000000"/>
              </a:solidFill>
            </a:endParaRPr>
          </a:p>
          <a:p>
            <a:pPr algn="just"/>
            <a:r>
              <a:rPr lang="ar-KW" sz="3600" b="1" dirty="0" smtClean="0">
                <a:solidFill>
                  <a:sysClr val="windowText" lastClr="000000"/>
                </a:solidFill>
              </a:rPr>
              <a:t>و الاحتياطات من ظاهرتي ضوء الشمس و الظلال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3999" y="3115340"/>
            <a:ext cx="5987172" cy="3470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إطار 3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436"/>
            </a:avLst>
          </a:prstGeom>
          <a:solidFill>
            <a:srgbClr val="0033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015591" y="700786"/>
            <a:ext cx="36186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KW" sz="7200" b="1" dirty="0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الحصة الأولى :  </a:t>
            </a:r>
          </a:p>
        </p:txBody>
      </p:sp>
      <p:sp>
        <p:nvSpPr>
          <p:cNvPr id="8" name="Rectangle 7"/>
          <p:cNvSpPr/>
          <p:nvPr/>
        </p:nvSpPr>
        <p:spPr>
          <a:xfrm>
            <a:off x="6619041" y="1162629"/>
            <a:ext cx="26581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KW" sz="3600" b="1" dirty="0" smtClean="0">
                <a:solidFill>
                  <a:sysClr val="windowText" lastClr="000000"/>
                </a:solidFill>
              </a:rPr>
              <a:t>الحصة 1 من 5 </a:t>
            </a:r>
            <a:endParaRPr lang="ar-KW" sz="3600" dirty="0"/>
          </a:p>
        </p:txBody>
      </p:sp>
      <p:sp>
        <p:nvSpPr>
          <p:cNvPr id="9" name="Rectangle 8"/>
          <p:cNvSpPr/>
          <p:nvPr/>
        </p:nvSpPr>
        <p:spPr>
          <a:xfrm>
            <a:off x="3638145" y="4003074"/>
            <a:ext cx="80372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KW" sz="7200" b="1" dirty="0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عنوان الدرس : </a:t>
            </a:r>
          </a:p>
          <a:p>
            <a:endParaRPr lang="ar-KW" sz="2800" b="1" dirty="0" smtClean="0">
              <a:solidFill>
                <a:srgbClr val="FF0000"/>
              </a:solidFill>
            </a:endParaRPr>
          </a:p>
          <a:p>
            <a:r>
              <a:rPr lang="ar-KW" sz="4400" b="1" dirty="0" smtClean="0">
                <a:solidFill>
                  <a:sysClr val="windowText" lastClr="000000"/>
                </a:solidFill>
              </a:rPr>
              <a:t>كيف تحمي نفسك من أشعة الشمس  ؟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 b="11064"/>
          <a:stretch>
            <a:fillRect/>
          </a:stretch>
        </p:blipFill>
        <p:spPr bwMode="auto">
          <a:xfrm>
            <a:off x="524483" y="522051"/>
            <a:ext cx="4205583" cy="2493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4433" y="4648270"/>
            <a:ext cx="1498600" cy="153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إطار 3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436"/>
            </a:avLst>
          </a:prstGeom>
          <a:solidFill>
            <a:srgbClr val="0033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9921" y="2288695"/>
            <a:ext cx="11420273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KW" sz="7200" b="1" dirty="0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المفاهيم العلمية : </a:t>
            </a:r>
          </a:p>
          <a:p>
            <a:endParaRPr lang="ar-KW" sz="4000" b="1" dirty="0" smtClean="0">
              <a:solidFill>
                <a:srgbClr val="FF0000"/>
              </a:solidFill>
            </a:endParaRPr>
          </a:p>
          <a:p>
            <a:pPr marL="285750" indent="-285750"/>
            <a:r>
              <a:rPr lang="ar-KW" sz="4000" b="1" dirty="0" smtClean="0">
                <a:solidFill>
                  <a:sysClr val="windowText" lastClr="000000"/>
                </a:solidFill>
              </a:rPr>
              <a:t>الاحتياطات الواجب اتخاذها للحماية من أشعة ضوء الشمس المباشرة </a:t>
            </a:r>
          </a:p>
        </p:txBody>
      </p:sp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2" cstate="print"/>
          <a:srcRect b="15888"/>
          <a:stretch>
            <a:fillRect/>
          </a:stretch>
        </p:blipFill>
        <p:spPr bwMode="auto">
          <a:xfrm>
            <a:off x="425246" y="447877"/>
            <a:ext cx="3631188" cy="229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1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3556000" y="6356351"/>
            <a:ext cx="44704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l"/>
            <a:fld id="{4E9DA738-EB94-4D47-B3E7-1250F473E87B}" type="slidenum">
              <a:rPr lang="en-US" altLang="ro-RO">
                <a:solidFill>
                  <a:srgbClr val="000000"/>
                </a:solidFill>
              </a:rPr>
              <a:pPr algn="l"/>
              <a:t>15</a:t>
            </a:fld>
            <a:endParaRPr lang="en-US" altLang="ro-RO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3947" y="745587"/>
            <a:ext cx="1155156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LB" altLang="ro-RO" sz="4800" b="1" u="sng" cap="none" spc="0" dirty="0" smtClean="0">
                <a:ln w="1905"/>
                <a:solidFill>
                  <a:srgbClr val="CC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Traditional Arabic"/>
              </a:rPr>
              <a:t>لائحة بالطرائق الناشطة التفاعلية</a:t>
            </a:r>
            <a:r>
              <a:rPr lang="ar-KW" altLang="ro-RO" sz="4800" b="1" u="sng" cap="none" spc="0" dirty="0" smtClean="0">
                <a:ln w="1905"/>
                <a:solidFill>
                  <a:srgbClr val="CC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Traditional Arabic"/>
              </a:rPr>
              <a:t> التي من الممكن تطبيقها</a:t>
            </a:r>
            <a:endParaRPr lang="ar-KW" sz="4800" b="1" u="sng" cap="none" spc="0" dirty="0">
              <a:ln w="1905"/>
              <a:solidFill>
                <a:srgbClr val="CC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6879376" y="1778472"/>
          <a:ext cx="4439684" cy="4516120"/>
        </p:xfrm>
        <a:graphic>
          <a:graphicData uri="http://schemas.openxmlformats.org/drawingml/2006/table">
            <a:tbl>
              <a:tblPr rtl="1" firstRow="1" bandRow="1">
                <a:tableStyleId>{10A1B5D5-9B99-4C35-A422-299274C87663}</a:tableStyleId>
              </a:tblPr>
              <a:tblGrid>
                <a:gridCol w="356315"/>
                <a:gridCol w="2863774"/>
                <a:gridCol w="1219595"/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KW" dirty="0" smtClean="0"/>
                        <a:t>م</a:t>
                      </a:r>
                      <a:endParaRPr lang="ar-KW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KW" dirty="0" smtClean="0"/>
                        <a:t>الطريقة</a:t>
                      </a:r>
                      <a:endParaRPr lang="ar-KW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KW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ar-KW" sz="1400" dirty="0" smtClean="0"/>
                        <a:t>1</a:t>
                      </a:r>
                      <a:endParaRPr lang="ar-KW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 KWL </a:t>
                      </a:r>
                      <a:r>
                        <a:rPr lang="ar-LB" sz="1400" i="1" dirty="0" smtClean="0">
                          <a:solidFill>
                            <a:schemeClr val="tx1"/>
                          </a:solidFill>
                        </a:rPr>
                        <a:t>ماذا نعرف وماذا نريد أن نعرف وماذا تعلمنا</a:t>
                      </a:r>
                      <a:endParaRPr lang="ar-KW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KW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ar-KW" sz="1400" dirty="0" smtClean="0"/>
                        <a:t>2</a:t>
                      </a:r>
                      <a:endParaRPr lang="ar-KW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Mind mapping</a:t>
                      </a:r>
                      <a:r>
                        <a:rPr lang="ar-KW" sz="1400" b="1" dirty="0" smtClean="0">
                          <a:solidFill>
                            <a:schemeClr val="tx1"/>
                          </a:solidFill>
                        </a:rPr>
                        <a:t>الخريطة الذهنية </a:t>
                      </a:r>
                      <a:endParaRPr lang="en-US" sz="14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r" rtl="1"/>
                      <a:endParaRPr lang="ar-KW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KW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ar-KW" sz="1400" dirty="0" smtClean="0"/>
                        <a:t>3</a:t>
                      </a:r>
                      <a:endParaRPr lang="ar-KW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LB" sz="1400" b="1" dirty="0" smtClean="0">
                          <a:solidFill>
                            <a:schemeClr val="tx1"/>
                          </a:solidFill>
                        </a:rPr>
                        <a:t>النقاش الجماعي</a:t>
                      </a:r>
                      <a:endParaRPr lang="en-US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r" rtl="1"/>
                      <a:endParaRPr lang="ar-KW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KW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ar-KW" sz="1400" dirty="0" smtClean="0"/>
                        <a:t>4</a:t>
                      </a:r>
                      <a:endParaRPr lang="ar-KW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LB" sz="1400" b="1" dirty="0" smtClean="0">
                          <a:solidFill>
                            <a:schemeClr val="tx1"/>
                          </a:solidFill>
                        </a:rPr>
                        <a:t>خرائط النقاش</a:t>
                      </a:r>
                      <a:r>
                        <a:rPr lang="ar-KW" sz="1400" b="1" dirty="0" smtClean="0">
                          <a:solidFill>
                            <a:schemeClr val="tx1"/>
                          </a:solidFill>
                        </a:rPr>
                        <a:t> ( الخريطة الذهنية )</a:t>
                      </a:r>
                      <a:endParaRPr lang="en-US" sz="14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r" rtl="1"/>
                      <a:endParaRPr lang="ar-KW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KW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ar-KW" sz="1400" dirty="0" smtClean="0"/>
                        <a:t>5</a:t>
                      </a:r>
                      <a:endParaRPr lang="ar-KW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LB" sz="1400" b="1" dirty="0" smtClean="0">
                          <a:solidFill>
                            <a:schemeClr val="tx1"/>
                          </a:solidFill>
                        </a:rPr>
                        <a:t>حل المشكلات</a:t>
                      </a:r>
                      <a:endParaRPr lang="en-US" sz="14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r" rtl="1"/>
                      <a:endParaRPr lang="ar-KW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KW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ar-KW" sz="1400" dirty="0" smtClean="0"/>
                        <a:t>6</a:t>
                      </a:r>
                      <a:endParaRPr lang="ar-KW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LB" sz="1400" b="1" dirty="0" smtClean="0">
                          <a:solidFill>
                            <a:schemeClr val="tx1"/>
                          </a:solidFill>
                        </a:rPr>
                        <a:t>المشاريع</a:t>
                      </a:r>
                      <a:endParaRPr lang="en-US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r" rtl="1"/>
                      <a:endParaRPr lang="ar-KW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KW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ar-KW" sz="1400" dirty="0" smtClean="0"/>
                        <a:t>7</a:t>
                      </a:r>
                      <a:endParaRPr lang="ar-KW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LB" sz="1400" b="1" dirty="0" smtClean="0">
                          <a:solidFill>
                            <a:schemeClr val="tx1"/>
                          </a:solidFill>
                        </a:rPr>
                        <a:t>لعب الأدوار</a:t>
                      </a:r>
                      <a:endParaRPr lang="ru-RU" sz="14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r" rtl="1"/>
                      <a:endParaRPr lang="ar-KW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KW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ar-KW" sz="1400" dirty="0" smtClean="0"/>
                        <a:t>8</a:t>
                      </a:r>
                      <a:endParaRPr lang="ar-KW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LB" sz="1400" b="1" dirty="0" smtClean="0">
                          <a:solidFill>
                            <a:schemeClr val="tx1"/>
                          </a:solidFill>
                        </a:rPr>
                        <a:t>استراتجيات السؤال</a:t>
                      </a:r>
                      <a:endParaRPr lang="en-US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r" rtl="1"/>
                      <a:endParaRPr lang="ar-KW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KW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1236780" y="1770733"/>
          <a:ext cx="4439684" cy="4516120"/>
        </p:xfrm>
        <a:graphic>
          <a:graphicData uri="http://schemas.openxmlformats.org/drawingml/2006/table">
            <a:tbl>
              <a:tblPr rtl="1" firstRow="1" bandRow="1">
                <a:tableStyleId>{10A1B5D5-9B99-4C35-A422-299274C87663}</a:tableStyleId>
              </a:tblPr>
              <a:tblGrid>
                <a:gridCol w="370958"/>
                <a:gridCol w="2844265"/>
                <a:gridCol w="1224461"/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KW" dirty="0" smtClean="0"/>
                        <a:t>م</a:t>
                      </a:r>
                      <a:endParaRPr lang="ar-KW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KW" dirty="0" smtClean="0"/>
                        <a:t>الطريقة</a:t>
                      </a:r>
                      <a:endParaRPr lang="ar-KW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KW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ar-KW" sz="1400" dirty="0" smtClean="0"/>
                        <a:t>9</a:t>
                      </a:r>
                      <a:endParaRPr lang="ar-KW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KW" sz="1400" b="1" dirty="0" smtClean="0">
                          <a:solidFill>
                            <a:schemeClr val="tx1"/>
                          </a:solidFill>
                        </a:rPr>
                        <a:t>الربط </a:t>
                      </a:r>
                      <a:endParaRPr lang="en-US" sz="14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r" rtl="1"/>
                      <a:endParaRPr lang="ar-KW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KW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ar-KW" sz="1400" dirty="0" smtClean="0"/>
                        <a:t>10</a:t>
                      </a:r>
                      <a:endParaRPr lang="ar-KW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KW" sz="1400" b="1" dirty="0" smtClean="0">
                          <a:solidFill>
                            <a:schemeClr val="tx1"/>
                          </a:solidFill>
                        </a:rPr>
                        <a:t>المزاد</a:t>
                      </a:r>
                      <a:r>
                        <a:rPr lang="ar-KW" sz="1400" b="1" baseline="0" dirty="0" smtClean="0">
                          <a:solidFill>
                            <a:schemeClr val="tx1"/>
                          </a:solidFill>
                        </a:rPr>
                        <a:t> العلني   ,   العصف الذهني</a:t>
                      </a:r>
                      <a:endParaRPr lang="en-US" sz="14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r" rtl="1"/>
                      <a:endParaRPr lang="ar-KW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KW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ar-KW" sz="1400" dirty="0" smtClean="0"/>
                        <a:t>11</a:t>
                      </a:r>
                      <a:endParaRPr lang="ar-KW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KW" sz="1400" b="1" dirty="0" smtClean="0">
                          <a:solidFill>
                            <a:schemeClr val="tx1"/>
                          </a:solidFill>
                        </a:rPr>
                        <a:t>المجموعات</a:t>
                      </a:r>
                      <a:endParaRPr lang="en-US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r" rtl="1"/>
                      <a:endParaRPr lang="ar-KW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KW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ar-KW" sz="1400" dirty="0" smtClean="0"/>
                        <a:t>12</a:t>
                      </a:r>
                      <a:endParaRPr lang="ar-KW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KW" sz="1400" b="1" dirty="0" smtClean="0">
                          <a:solidFill>
                            <a:schemeClr val="tx1"/>
                          </a:solidFill>
                        </a:rPr>
                        <a:t>دراسة الحالة</a:t>
                      </a:r>
                      <a:endParaRPr lang="en-US" sz="14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r" rtl="1"/>
                      <a:endParaRPr lang="ar-KW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KW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ar-KW" sz="1400" dirty="0" smtClean="0"/>
                        <a:t>13</a:t>
                      </a:r>
                      <a:endParaRPr lang="ar-KW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KW" sz="1400" b="1" dirty="0" smtClean="0">
                          <a:solidFill>
                            <a:schemeClr val="tx1"/>
                          </a:solidFill>
                        </a:rPr>
                        <a:t>إظهار </a:t>
                      </a:r>
                      <a:r>
                        <a:rPr lang="ar-KW" sz="1400" b="1" dirty="0" err="1" smtClean="0">
                          <a:solidFill>
                            <a:schemeClr val="tx1"/>
                          </a:solidFill>
                        </a:rPr>
                        <a:t>و</a:t>
                      </a:r>
                      <a:r>
                        <a:rPr lang="ar-KW" sz="1400" b="1" dirty="0" smtClean="0">
                          <a:solidFill>
                            <a:schemeClr val="tx1"/>
                          </a:solidFill>
                        </a:rPr>
                        <a:t> شرح </a:t>
                      </a:r>
                      <a:endParaRPr lang="en-US" sz="14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r" rtl="1"/>
                      <a:endParaRPr lang="ar-KW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KW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ar-KW" sz="1400" dirty="0" smtClean="0"/>
                        <a:t>14</a:t>
                      </a:r>
                      <a:endParaRPr lang="ar-KW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KW" sz="1400" b="1" dirty="0" err="1" smtClean="0">
                          <a:solidFill>
                            <a:schemeClr val="tx1"/>
                          </a:solidFill>
                        </a:rPr>
                        <a:t>الكيوب</a:t>
                      </a:r>
                      <a:endParaRPr lang="en-US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r" rtl="1"/>
                      <a:endParaRPr lang="ar-KW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KW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ar-KW" sz="1400" dirty="0" smtClean="0"/>
                        <a:t>15</a:t>
                      </a:r>
                      <a:endParaRPr lang="ar-KW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KW" sz="1400" b="1" dirty="0" smtClean="0">
                          <a:solidFill>
                            <a:schemeClr val="tx1"/>
                          </a:solidFill>
                        </a:rPr>
                        <a:t>الزيارات الميدانية </a:t>
                      </a:r>
                      <a:r>
                        <a:rPr lang="ar-KW" sz="1400" b="1" dirty="0" err="1" smtClean="0">
                          <a:solidFill>
                            <a:schemeClr val="tx1"/>
                          </a:solidFill>
                        </a:rPr>
                        <a:t>و</a:t>
                      </a:r>
                      <a:r>
                        <a:rPr lang="ar-KW" sz="1400" b="1" dirty="0" smtClean="0">
                          <a:solidFill>
                            <a:schemeClr val="tx1"/>
                          </a:solidFill>
                        </a:rPr>
                        <a:t> الجولات </a:t>
                      </a:r>
                      <a:endParaRPr lang="ru-RU" sz="14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r" rtl="1"/>
                      <a:endParaRPr lang="ar-KW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KW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ar-KW" sz="1400" dirty="0" smtClean="0"/>
                        <a:t>16</a:t>
                      </a:r>
                      <a:endParaRPr lang="ar-KW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KW" sz="1400" b="1" dirty="0" smtClean="0">
                          <a:solidFill>
                            <a:schemeClr val="tx1"/>
                          </a:solidFill>
                        </a:rPr>
                        <a:t>دائرة فن </a:t>
                      </a:r>
                      <a:endParaRPr lang="en-US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r" rtl="1"/>
                      <a:endParaRPr lang="ar-KW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KW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0" name="إطار 3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436"/>
            </a:avLst>
          </a:prstGeom>
          <a:solidFill>
            <a:srgbClr val="0033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schemeClr val="tx1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7224765" y="3235570"/>
            <a:ext cx="422031" cy="40193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22" name="Oval 21"/>
          <p:cNvSpPr/>
          <p:nvPr/>
        </p:nvSpPr>
        <p:spPr>
          <a:xfrm>
            <a:off x="7216392" y="4262141"/>
            <a:ext cx="422031" cy="40193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23" name="Oval 22"/>
          <p:cNvSpPr/>
          <p:nvPr/>
        </p:nvSpPr>
        <p:spPr>
          <a:xfrm>
            <a:off x="7198931" y="4805768"/>
            <a:ext cx="422031" cy="40193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24" name="Oval 23"/>
          <p:cNvSpPr/>
          <p:nvPr/>
        </p:nvSpPr>
        <p:spPr>
          <a:xfrm>
            <a:off x="1582616" y="2215608"/>
            <a:ext cx="422031" cy="40193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25" name="Oval 24"/>
          <p:cNvSpPr/>
          <p:nvPr/>
        </p:nvSpPr>
        <p:spPr>
          <a:xfrm>
            <a:off x="1564195" y="3241574"/>
            <a:ext cx="422031" cy="40193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26" name="Oval 25"/>
          <p:cNvSpPr/>
          <p:nvPr/>
        </p:nvSpPr>
        <p:spPr>
          <a:xfrm>
            <a:off x="1584290" y="4277195"/>
            <a:ext cx="422031" cy="40193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27" name="Oval 26"/>
          <p:cNvSpPr/>
          <p:nvPr/>
        </p:nvSpPr>
        <p:spPr>
          <a:xfrm>
            <a:off x="1564515" y="2719060"/>
            <a:ext cx="422031" cy="40193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39839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إطار 3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436"/>
            </a:avLst>
          </a:prstGeom>
          <a:solidFill>
            <a:srgbClr val="0033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schemeClr val="tx1"/>
              </a:solidFill>
            </a:endParaRP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6649" y="1110196"/>
            <a:ext cx="8128000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إطار 3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436"/>
            </a:avLst>
          </a:prstGeom>
          <a:solidFill>
            <a:srgbClr val="0033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247868" y="627367"/>
            <a:ext cx="5426550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KW" sz="4400" b="1" dirty="0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النشاط التحفيزي الوارد في دليل المعلم : </a:t>
            </a:r>
          </a:p>
          <a:p>
            <a:endParaRPr lang="ar-KW" sz="4400" b="1" u="sng" dirty="0" smtClean="0">
              <a:solidFill>
                <a:srgbClr val="FF0000"/>
              </a:solidFill>
              <a:latin typeface="Aldhabi" pitchFamily="2" charset="-78"/>
              <a:cs typeface="Aldhabi" pitchFamily="2" charset="-78"/>
            </a:endParaRPr>
          </a:p>
          <a:p>
            <a:r>
              <a:rPr lang="ar-KW" sz="4000" b="1" u="sng" dirty="0" smtClean="0">
                <a:solidFill>
                  <a:srgbClr val="CC00FF"/>
                </a:solidFill>
                <a:latin typeface="Arabic Typesetting" pitchFamily="66" charset="-78"/>
                <a:cs typeface="Arabic Typesetting" pitchFamily="66" charset="-78"/>
              </a:rPr>
              <a:t>(  </a:t>
            </a:r>
            <a:r>
              <a:rPr lang="ar-KW" sz="4000" b="1" u="sng" dirty="0">
                <a:solidFill>
                  <a:srgbClr val="CC00FF"/>
                </a:solidFill>
                <a:latin typeface="Arabic Typesetting" pitchFamily="66" charset="-78"/>
                <a:cs typeface="Arabic Typesetting" pitchFamily="66" charset="-78"/>
              </a:rPr>
              <a:t>ا</a:t>
            </a:r>
            <a:r>
              <a:rPr lang="ar-KW" sz="4000" b="1" u="sng" dirty="0" smtClean="0">
                <a:solidFill>
                  <a:srgbClr val="CC00FF"/>
                </a:solidFill>
                <a:latin typeface="Arabic Typesetting" pitchFamily="66" charset="-78"/>
                <a:cs typeface="Arabic Typesetting" pitchFamily="66" charset="-78"/>
              </a:rPr>
              <a:t>ستراتيجية العصف الذهني فردي أو جماعي )</a:t>
            </a:r>
            <a:r>
              <a:rPr lang="ar-KW" sz="4000" b="1" dirty="0" smtClean="0">
                <a:solidFill>
                  <a:srgbClr val="CC00FF"/>
                </a:solidFill>
                <a:latin typeface="Aldhabi" pitchFamily="2" charset="-78"/>
                <a:cs typeface="Aldhabi" pitchFamily="2" charset="-78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482764" y="3212061"/>
            <a:ext cx="11118714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ar-KW" sz="3600" dirty="0" smtClean="0"/>
              <a:t>عرض صورة لآثار حروق الشمس على طفل و اسأل المتعلمين عن </a:t>
            </a:r>
            <a:r>
              <a:rPr lang="ar-KW" sz="3600" dirty="0" smtClean="0">
                <a:solidFill>
                  <a:srgbClr val="FF0000"/>
                </a:solidFill>
              </a:rPr>
              <a:t>سبب هذه الآثار</a:t>
            </a:r>
            <a:r>
              <a:rPr lang="ar-KW" sz="3600" dirty="0" smtClean="0"/>
              <a:t> من دون ذكر كلمة حرق.</a:t>
            </a:r>
            <a:endParaRPr lang="en-US" sz="4000" dirty="0">
              <a:ea typeface="Calibri"/>
              <a:cs typeface="Arial"/>
            </a:endParaRP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9118" y="406694"/>
            <a:ext cx="3445212" cy="1047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5663" y="4158486"/>
            <a:ext cx="3942945" cy="2908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إطار 3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436"/>
            </a:avLst>
          </a:prstGeom>
          <a:solidFill>
            <a:srgbClr val="0033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schemeClr val="tx1"/>
              </a:solidFill>
            </a:endParaRPr>
          </a:p>
        </p:txBody>
      </p:sp>
      <p:pic>
        <p:nvPicPr>
          <p:cNvPr id="3379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4662" y="807179"/>
            <a:ext cx="7280919" cy="3892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2591536" y="4998701"/>
            <a:ext cx="72266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KW" sz="4000" b="1" dirty="0" smtClean="0">
                <a:solidFill>
                  <a:srgbClr val="FF0000"/>
                </a:solidFill>
              </a:rPr>
              <a:t>ما سبب </a:t>
            </a:r>
            <a:r>
              <a:rPr lang="ar-KW" sz="4000" b="1" dirty="0" smtClean="0">
                <a:solidFill>
                  <a:srgbClr val="CC00FF"/>
                </a:solidFill>
              </a:rPr>
              <a:t>الآثار الموجودة على جسم الطفل ؟</a:t>
            </a:r>
            <a:endParaRPr lang="ar-KW" sz="4000" b="1" dirty="0">
              <a:solidFill>
                <a:srgbClr val="CC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إطار 3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436"/>
            </a:avLst>
          </a:prstGeom>
          <a:solidFill>
            <a:srgbClr val="0033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49129" y="840017"/>
            <a:ext cx="83359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KW" sz="4800" b="1" dirty="0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النشاط التحفيزي المقترح (1): </a:t>
            </a:r>
            <a:r>
              <a:rPr lang="ar-KW" sz="4400" b="1" u="sng" dirty="0" smtClean="0">
                <a:solidFill>
                  <a:srgbClr val="CC00FF"/>
                </a:solidFill>
                <a:latin typeface="Arabic Typesetting" pitchFamily="66" charset="-78"/>
                <a:cs typeface="Arabic Typesetting" pitchFamily="66" charset="-78"/>
              </a:rPr>
              <a:t>(  الربط , العصف الذهني , تعاوني )</a:t>
            </a:r>
            <a:r>
              <a:rPr lang="ar-KW" sz="4400" b="1" dirty="0" smtClean="0">
                <a:solidFill>
                  <a:srgbClr val="CC00FF"/>
                </a:solidFill>
                <a:latin typeface="Aldhabi" pitchFamily="2" charset="-78"/>
                <a:cs typeface="Aldhabi" pitchFamily="2" charset="-78"/>
              </a:rPr>
              <a:t> 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9118" y="629987"/>
            <a:ext cx="3445212" cy="1047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648585" y="2596483"/>
            <a:ext cx="10962167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ar-KW" sz="3600" dirty="0" smtClean="0"/>
              <a:t>عرض صورة لولد على شاطئ البحر و صورة أخرى لأشعة الشمس </a:t>
            </a:r>
          </a:p>
          <a:p>
            <a:pPr algn="just">
              <a:lnSpc>
                <a:spcPct val="115000"/>
              </a:lnSpc>
            </a:pPr>
            <a:r>
              <a:rPr lang="ar-KW" sz="3600" dirty="0" smtClean="0"/>
              <a:t>و تكليف المتعلمين </a:t>
            </a:r>
            <a:r>
              <a:rPr lang="ar-KW" sz="3600" dirty="0" smtClean="0">
                <a:solidFill>
                  <a:srgbClr val="FF0000"/>
                </a:solidFill>
              </a:rPr>
              <a:t>بالربط </a:t>
            </a:r>
            <a:r>
              <a:rPr lang="ar-KW" sz="3600" dirty="0" smtClean="0"/>
              <a:t>بين الجملتين و توضيح العلاقة بينهما </a:t>
            </a:r>
          </a:p>
          <a:p>
            <a:pPr algn="just">
              <a:lnSpc>
                <a:spcPct val="115000"/>
              </a:lnSpc>
            </a:pPr>
            <a:r>
              <a:rPr lang="ar-KW" sz="3600" dirty="0" smtClean="0">
                <a:solidFill>
                  <a:srgbClr val="FF0000"/>
                </a:solidFill>
              </a:rPr>
              <a:t>أو</a:t>
            </a:r>
          </a:p>
          <a:p>
            <a:pPr algn="just">
              <a:lnSpc>
                <a:spcPct val="115000"/>
              </a:lnSpc>
            </a:pPr>
            <a:r>
              <a:rPr lang="ar-KW" sz="3600" dirty="0" smtClean="0"/>
              <a:t> </a:t>
            </a:r>
            <a:r>
              <a:rPr lang="ar-KW" sz="3600" dirty="0" smtClean="0">
                <a:solidFill>
                  <a:srgbClr val="FF0000"/>
                </a:solidFill>
              </a:rPr>
              <a:t>ماذا تتوقع أن يحدث </a:t>
            </a:r>
            <a:r>
              <a:rPr lang="ar-KW" sz="3600" dirty="0" smtClean="0"/>
              <a:t>عن تعرض الولد لفترة طويلة جداً لأشعة الشمس في فصل الصيف ؟</a:t>
            </a:r>
            <a:endParaRPr lang="en-US" sz="3600" dirty="0" smtClean="0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4905" y="4360505"/>
            <a:ext cx="3942945" cy="2908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إطار 3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436"/>
            </a:avLst>
          </a:prstGeom>
          <a:solidFill>
            <a:srgbClr val="0033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733575" y="924024"/>
            <a:ext cx="6853188" cy="3317235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lvl="0" algn="ctr" defTabSz="19558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KW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ورشة عمل </a:t>
            </a:r>
            <a:r>
              <a:rPr lang="ar-KW" sz="32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 4 )</a:t>
            </a:r>
            <a:r>
              <a:rPr lang="ar-KW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KW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من خطة توطين التدريب </a:t>
            </a:r>
          </a:p>
          <a:p>
            <a:pPr lvl="0" algn="ctr" defTabSz="19558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KW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تطبيق أساليب التعلم النشط في أنشطة التعلم </a:t>
            </a:r>
          </a:p>
          <a:p>
            <a:pPr lvl="0" algn="ctr" defTabSz="19558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KW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للكفاية الخاصة   </a:t>
            </a:r>
            <a:r>
              <a:rPr lang="ar-KW" sz="28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( 2 – 4 )</a:t>
            </a:r>
            <a:r>
              <a:rPr lang="ar-KW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ar-KW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للصف الثاني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/>
          <a:srcRect l="23156" t="16508" r="21251" b="4889"/>
          <a:stretch/>
        </p:blipFill>
        <p:spPr>
          <a:xfrm>
            <a:off x="336543" y="4419448"/>
            <a:ext cx="3576114" cy="2126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/>
          <a:srcRect l="23075" t="17766" r="21357" b="5397"/>
          <a:stretch/>
        </p:blipFill>
        <p:spPr>
          <a:xfrm>
            <a:off x="8254284" y="4375459"/>
            <a:ext cx="3575257" cy="2086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19385" y="221051"/>
            <a:ext cx="2406316" cy="124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 cstate="print"/>
          <a:srcRect l="12405" t="24749" r="6293" b="29055"/>
          <a:stretch>
            <a:fillRect/>
          </a:stretch>
        </p:blipFill>
        <p:spPr bwMode="auto">
          <a:xfrm>
            <a:off x="356135" y="356137"/>
            <a:ext cx="2271563" cy="11550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إطار 3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436"/>
            </a:avLst>
          </a:prstGeom>
          <a:solidFill>
            <a:srgbClr val="0033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schemeClr val="tx1"/>
              </a:solidFill>
            </a:endParaRP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42385" y="1468131"/>
            <a:ext cx="3795823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4254" y="1410298"/>
            <a:ext cx="3498112" cy="2757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4" cstate="print"/>
          <a:srcRect l="47611"/>
          <a:stretch>
            <a:fillRect/>
          </a:stretch>
        </p:blipFill>
        <p:spPr bwMode="auto">
          <a:xfrm>
            <a:off x="8048842" y="1412547"/>
            <a:ext cx="3508744" cy="273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95334" y="4857601"/>
            <a:ext cx="2760675" cy="118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إطار 3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436"/>
            </a:avLst>
          </a:prstGeom>
          <a:solidFill>
            <a:srgbClr val="0033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schemeClr val="tx1"/>
              </a:solidFill>
            </a:endParaRP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 cstate="print"/>
          <a:srcRect r="23038"/>
          <a:stretch>
            <a:fillRect/>
          </a:stretch>
        </p:blipFill>
        <p:spPr bwMode="auto">
          <a:xfrm>
            <a:off x="1841485" y="3317351"/>
            <a:ext cx="9035641" cy="2913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7678507" y="680522"/>
            <a:ext cx="3953390" cy="22467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KW" sz="4800" b="1" dirty="0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النشاط التحفيزي المقترح (2) : </a:t>
            </a:r>
          </a:p>
          <a:p>
            <a:endParaRPr lang="ar-KW" sz="4800" b="1" u="sng" dirty="0" smtClean="0">
              <a:solidFill>
                <a:srgbClr val="FF0000"/>
              </a:solidFill>
              <a:latin typeface="Aldhabi" pitchFamily="2" charset="-78"/>
              <a:cs typeface="Aldhabi" pitchFamily="2" charset="-78"/>
            </a:endParaRPr>
          </a:p>
          <a:p>
            <a:r>
              <a:rPr lang="ar-KW" sz="4400" b="1" u="sng" dirty="0" smtClean="0">
                <a:solidFill>
                  <a:srgbClr val="CC00FF"/>
                </a:solidFill>
                <a:latin typeface="Arabic Typesetting" pitchFamily="66" charset="-78"/>
                <a:cs typeface="Arabic Typesetting" pitchFamily="66" charset="-78"/>
              </a:rPr>
              <a:t>(  الربط , العصف الذهني )</a:t>
            </a:r>
            <a:r>
              <a:rPr lang="ar-KW" sz="4400" b="1" dirty="0" smtClean="0">
                <a:solidFill>
                  <a:srgbClr val="CC00FF"/>
                </a:solidFill>
                <a:latin typeface="Aldhabi" pitchFamily="2" charset="-78"/>
                <a:cs typeface="Aldhabi" pitchFamily="2" charset="-78"/>
              </a:rPr>
              <a:t> 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9118" y="629987"/>
            <a:ext cx="3445212" cy="1047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إطار 3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436"/>
            </a:avLst>
          </a:prstGeom>
          <a:solidFill>
            <a:srgbClr val="0033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7315" y="3362043"/>
            <a:ext cx="11036595" cy="2863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ar-KW" sz="4000" dirty="0" smtClean="0"/>
              <a:t>عرض الصورة الموضحة </a:t>
            </a:r>
            <a:r>
              <a:rPr lang="ar-KW" sz="4000" dirty="0" err="1" smtClean="0"/>
              <a:t>و</a:t>
            </a:r>
            <a:r>
              <a:rPr lang="ar-KW" sz="4000" dirty="0" smtClean="0"/>
              <a:t> إتاحة الفرصة للمتعلمين باستنتاج النتيجة </a:t>
            </a:r>
            <a:r>
              <a:rPr lang="ar-KW" sz="4000" dirty="0" err="1" smtClean="0"/>
              <a:t>و</a:t>
            </a:r>
            <a:r>
              <a:rPr lang="ar-KW" sz="4000" dirty="0" smtClean="0"/>
              <a:t> إتاحة الفرصة للمناقشة التفاعلية </a:t>
            </a:r>
            <a:r>
              <a:rPr lang="ar-KW" sz="4000" dirty="0" err="1" smtClean="0"/>
              <a:t>و</a:t>
            </a:r>
            <a:r>
              <a:rPr lang="ar-KW" sz="4000" dirty="0" smtClean="0"/>
              <a:t> طرح الأسئلة ذات الإجابات المفتوحة بالإضافة لإتاحة الفرصة للمتعلمين بإبداء الرأي بالإجابات المطروحة .</a:t>
            </a:r>
          </a:p>
        </p:txBody>
      </p:sp>
      <p:pic>
        <p:nvPicPr>
          <p:cNvPr id="15362" name="Picture 2" descr="Image result for how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734" y="553741"/>
            <a:ext cx="7030484" cy="25241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إطار 3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436"/>
            </a:avLst>
          </a:prstGeom>
          <a:solidFill>
            <a:srgbClr val="0033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schemeClr val="tx1"/>
              </a:solidFill>
            </a:endParaRPr>
          </a:p>
        </p:txBody>
      </p:sp>
      <p:pic>
        <p:nvPicPr>
          <p:cNvPr id="58372" name="Picture 4" descr="Image result for class activity icon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88240" y="564205"/>
            <a:ext cx="1905000" cy="1905000"/>
          </a:xfrm>
          <a:prstGeom prst="rect">
            <a:avLst/>
          </a:prstGeom>
          <a:noFill/>
        </p:spPr>
      </p:pic>
      <p:pic>
        <p:nvPicPr>
          <p:cNvPr id="58374" name="Picture 6" descr="Image result for class activity time icon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68107" y="1042730"/>
            <a:ext cx="7334655" cy="52121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/>
        </p:nvGraphicFramePr>
        <p:xfrm>
          <a:off x="-307184" y="475125"/>
          <a:ext cx="6218865" cy="4787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إطار 3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436"/>
            </a:avLst>
          </a:prstGeom>
          <a:solidFill>
            <a:srgbClr val="0033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0488" y="3594670"/>
            <a:ext cx="1101533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KW" sz="3600" u="sng" dirty="0" smtClean="0">
                <a:solidFill>
                  <a:srgbClr val="00CC00"/>
                </a:solidFill>
              </a:rPr>
              <a:t>أنا أحمي نفسي من أشعة الشمس :</a:t>
            </a:r>
          </a:p>
          <a:p>
            <a:endParaRPr lang="ar-KW" sz="3600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ar-KW" sz="3600" dirty="0" smtClean="0"/>
              <a:t> كتابة كلمة ( </a:t>
            </a:r>
            <a:r>
              <a:rPr lang="ar-KW" sz="3600" dirty="0" smtClean="0">
                <a:solidFill>
                  <a:srgbClr val="FF0000"/>
                </a:solidFill>
              </a:rPr>
              <a:t>شمس</a:t>
            </a:r>
            <a:r>
              <a:rPr lang="ar-KW" sz="3600" dirty="0" smtClean="0"/>
              <a:t> على السبورة )</a:t>
            </a:r>
          </a:p>
          <a:p>
            <a:pPr>
              <a:lnSpc>
                <a:spcPct val="150000"/>
              </a:lnSpc>
            </a:pPr>
            <a:r>
              <a:rPr lang="ar-KW" sz="3600" dirty="0" smtClean="0"/>
              <a:t>تكليف المتعلمين بالبحث عنها في كتابهم </a:t>
            </a:r>
            <a:r>
              <a:rPr lang="ar-KW" sz="3600" dirty="0" err="1" smtClean="0"/>
              <a:t>و</a:t>
            </a:r>
            <a:r>
              <a:rPr lang="ar-KW" sz="3600" dirty="0" smtClean="0"/>
              <a:t> التعرف على معناها </a:t>
            </a:r>
          </a:p>
        </p:txBody>
      </p:sp>
      <p:sp>
        <p:nvSpPr>
          <p:cNvPr id="6" name="Rectangle 5"/>
          <p:cNvSpPr/>
          <p:nvPr/>
        </p:nvSpPr>
        <p:spPr>
          <a:xfrm>
            <a:off x="6336406" y="596812"/>
            <a:ext cx="5189306" cy="24929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KW" sz="5400" b="1" dirty="0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النشاط </a:t>
            </a:r>
            <a:r>
              <a:rPr lang="ar-KW" sz="5400" b="1" dirty="0" err="1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التعلمي</a:t>
            </a:r>
            <a:r>
              <a:rPr lang="ar-KW" sz="5400" b="1" dirty="0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 (1) : </a:t>
            </a:r>
          </a:p>
          <a:p>
            <a:endParaRPr lang="ar-KW" sz="5400" b="1" u="sng" dirty="0" smtClean="0">
              <a:solidFill>
                <a:srgbClr val="FF0000"/>
              </a:solidFill>
              <a:latin typeface="Aldhabi" pitchFamily="2" charset="-78"/>
              <a:cs typeface="Aldhabi" pitchFamily="2" charset="-78"/>
            </a:endParaRPr>
          </a:p>
          <a:p>
            <a:r>
              <a:rPr lang="ar-KW" sz="4800" b="1" u="sng" dirty="0" smtClean="0">
                <a:solidFill>
                  <a:srgbClr val="CC00FF"/>
                </a:solidFill>
                <a:latin typeface="Arabic Typesetting" pitchFamily="66" charset="-78"/>
                <a:cs typeface="Arabic Typesetting" pitchFamily="66" charset="-78"/>
              </a:rPr>
              <a:t>( التعلم التعاوني , المناقشة التفاعلية  )</a:t>
            </a:r>
            <a:r>
              <a:rPr lang="ar-KW" sz="4800" b="1" dirty="0" smtClean="0">
                <a:solidFill>
                  <a:srgbClr val="CC00FF"/>
                </a:solidFill>
                <a:latin typeface="Aldhabi" pitchFamily="2" charset="-78"/>
                <a:cs typeface="Aldhabi" pitchFamily="2" charset="-78"/>
              </a:rPr>
              <a:t> </a:t>
            </a:r>
          </a:p>
        </p:txBody>
      </p:sp>
      <p:pic>
        <p:nvPicPr>
          <p:cNvPr id="1026" name="Picture 2" descr="Image result for ‫الشمس‬‎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72041" y="2062722"/>
            <a:ext cx="1621764" cy="16480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إطار 3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436"/>
            </a:avLst>
          </a:prstGeom>
          <a:solidFill>
            <a:srgbClr val="0033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schemeClr val="tx1"/>
              </a:solidFill>
            </a:endParaRPr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2" cstate="print"/>
          <a:srcRect l="21984" t="19586" r="21929" b="23946"/>
          <a:stretch>
            <a:fillRect/>
          </a:stretch>
        </p:blipFill>
        <p:spPr bwMode="auto">
          <a:xfrm>
            <a:off x="3115330" y="659228"/>
            <a:ext cx="6125217" cy="4625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712638" y="5429191"/>
            <a:ext cx="10807767" cy="8206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ar-KW" sz="3600" b="1" dirty="0" smtClean="0"/>
              <a:t>عرض مجموعة كريمات  ليقوم المتعلم باختيار كريم الحماية من الشمس</a:t>
            </a:r>
            <a:endParaRPr lang="ar-KW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إطار 3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436"/>
            </a:avLst>
          </a:prstGeom>
          <a:solidFill>
            <a:srgbClr val="0033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37952" y="576680"/>
            <a:ext cx="10685721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lnSpc>
                <a:spcPct val="115000"/>
              </a:lnSpc>
            </a:pPr>
            <a:r>
              <a:rPr lang="ar-KW" sz="4000" b="1" u="sng" dirty="0" smtClean="0">
                <a:solidFill>
                  <a:srgbClr val="FF0000"/>
                </a:solidFill>
              </a:rPr>
              <a:t>طرح سؤال :</a:t>
            </a:r>
          </a:p>
          <a:p>
            <a:pPr marL="228600">
              <a:lnSpc>
                <a:spcPct val="150000"/>
              </a:lnSpc>
            </a:pPr>
            <a:r>
              <a:rPr lang="ar-KW" sz="4000" b="1" dirty="0" smtClean="0"/>
              <a:t>ما هو </a:t>
            </a:r>
            <a:r>
              <a:rPr lang="ar-KW" sz="6000" b="1" dirty="0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المتوقع</a:t>
            </a:r>
            <a:r>
              <a:rPr lang="ar-KW" sz="4000" b="1" dirty="0" smtClean="0"/>
              <a:t> من استخدام هذا الكريم </a:t>
            </a:r>
            <a:r>
              <a:rPr lang="ar-KW" sz="4000" b="1" dirty="0" err="1" smtClean="0"/>
              <a:t>و</a:t>
            </a:r>
            <a:r>
              <a:rPr lang="ar-KW" sz="4000" b="1" dirty="0" smtClean="0"/>
              <a:t> أناقشهم . </a:t>
            </a:r>
            <a:endParaRPr lang="ar-KW" sz="2000" b="1" dirty="0" smtClean="0"/>
          </a:p>
          <a:p>
            <a:pPr marL="514350" indent="-285750">
              <a:lnSpc>
                <a:spcPct val="150000"/>
              </a:lnSpc>
              <a:buFontTx/>
              <a:buChar char="-"/>
            </a:pPr>
            <a:r>
              <a:rPr lang="ar-KW" sz="4000" b="1" dirty="0" smtClean="0"/>
              <a:t>أناقشهم عن أهمية لبس </a:t>
            </a:r>
            <a:r>
              <a:rPr lang="ar-KW" sz="6000" b="1" dirty="0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النظارة الشمسية .</a:t>
            </a:r>
          </a:p>
          <a:p>
            <a:pPr marL="514350" indent="-285750">
              <a:lnSpc>
                <a:spcPct val="150000"/>
              </a:lnSpc>
              <a:buFontTx/>
              <a:buChar char="-"/>
            </a:pPr>
            <a:r>
              <a:rPr lang="ar-KW" sz="4000" b="1" dirty="0" smtClean="0"/>
              <a:t>ما أهمية ارتداء </a:t>
            </a:r>
            <a:r>
              <a:rPr lang="ar-KW" sz="6000" b="1" dirty="0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القبعة الشمسية </a:t>
            </a:r>
            <a:r>
              <a:rPr lang="ar-KW" sz="4000" b="1" dirty="0" smtClean="0"/>
              <a:t>و ما هو النوع المناسب للوقاية من ضوء الشمس المباشر ؟ .</a:t>
            </a:r>
            <a:endParaRPr lang="en-US" sz="4000" b="1" dirty="0">
              <a:ea typeface="Calibri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إطار 3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436"/>
            </a:avLst>
          </a:prstGeom>
          <a:solidFill>
            <a:srgbClr val="0033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schemeClr val="tx1"/>
              </a:solidFill>
            </a:endParaRPr>
          </a:p>
        </p:txBody>
      </p:sp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6336" y="1689690"/>
            <a:ext cx="5497032" cy="3126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372503" y="660623"/>
            <a:ext cx="1131271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KW" sz="5400" b="1" dirty="0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النشاط </a:t>
            </a:r>
            <a:r>
              <a:rPr lang="ar-KW" sz="5400" b="1" dirty="0" err="1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التعلمي</a:t>
            </a:r>
            <a:r>
              <a:rPr lang="ar-KW" sz="5400" b="1" dirty="0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(1) المقترح  : </a:t>
            </a:r>
            <a:r>
              <a:rPr lang="ar-KW" sz="4800" b="1" u="sng" dirty="0" smtClean="0">
                <a:solidFill>
                  <a:srgbClr val="CC00FF"/>
                </a:solidFill>
                <a:latin typeface="Arabic Typesetting" pitchFamily="66" charset="-78"/>
                <a:cs typeface="Arabic Typesetting" pitchFamily="66" charset="-78"/>
              </a:rPr>
              <a:t>(العصف الذهني , التعلم التعاوني , المناقشة التفاعلية  )</a:t>
            </a:r>
            <a:r>
              <a:rPr lang="ar-KW" sz="4800" b="1" dirty="0" smtClean="0">
                <a:solidFill>
                  <a:srgbClr val="CC00FF"/>
                </a:solidFill>
                <a:latin typeface="Aldhabi" pitchFamily="2" charset="-78"/>
                <a:cs typeface="Aldhabi" pitchFamily="2" charset="-78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1988306" y="4828029"/>
            <a:ext cx="8771861" cy="1578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ar-KW" sz="2800" b="1" u="sng" dirty="0" smtClean="0">
                <a:solidFill>
                  <a:srgbClr val="FF0000"/>
                </a:solidFill>
              </a:rPr>
              <a:t>عرض الصورة الموضحة بعد مناقشة كلمة شمس </a:t>
            </a:r>
          </a:p>
          <a:p>
            <a:pPr>
              <a:lnSpc>
                <a:spcPct val="200000"/>
              </a:lnSpc>
            </a:pPr>
            <a:r>
              <a:rPr lang="ar-KW" sz="2400" b="1" dirty="0" smtClean="0"/>
              <a:t>طرح السؤال التالي : تتوقع ما هو نوع الكريم الذي يستخدمه الولد في الصورة ؟ </a:t>
            </a:r>
            <a:endParaRPr lang="ar-KW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إطار 3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436"/>
            </a:avLst>
          </a:prstGeom>
          <a:solidFill>
            <a:srgbClr val="0033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6057" y="2696881"/>
            <a:ext cx="1101533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ar-KW" sz="3600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ar-KW" sz="3600" dirty="0" smtClean="0"/>
              <a:t>ما هي </a:t>
            </a:r>
            <a:r>
              <a:rPr lang="ar-KW" sz="6000" dirty="0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فائدته </a:t>
            </a:r>
            <a:r>
              <a:rPr lang="ar-KW" sz="3600" dirty="0" smtClean="0"/>
              <a:t>لجسمه ؟ </a:t>
            </a:r>
            <a:r>
              <a:rPr lang="ar-KW" sz="6000" dirty="0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متى</a:t>
            </a:r>
            <a:r>
              <a:rPr lang="ar-KW" sz="3600" dirty="0" smtClean="0"/>
              <a:t> يمكنك استخدامه ؟</a:t>
            </a:r>
          </a:p>
          <a:p>
            <a:pPr>
              <a:lnSpc>
                <a:spcPct val="150000"/>
              </a:lnSpc>
            </a:pPr>
            <a:r>
              <a:rPr lang="ar-KW" sz="3600" dirty="0" smtClean="0"/>
              <a:t>عرض مجموعة كريمات  ليقوم المتعلم </a:t>
            </a:r>
            <a:r>
              <a:rPr lang="ar-KW" sz="6000" dirty="0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باختيار كريم الحماية من الشمس</a:t>
            </a:r>
            <a:endParaRPr lang="ar-KW" sz="6000" dirty="0">
              <a:solidFill>
                <a:srgbClr val="FF0000"/>
              </a:solidFill>
              <a:latin typeface="Aldhabi" pitchFamily="2" charset="-78"/>
              <a:cs typeface="Aldhabi" pitchFamily="2" charset="-78"/>
            </a:endParaRPr>
          </a:p>
        </p:txBody>
      </p:sp>
      <p:pic>
        <p:nvPicPr>
          <p:cNvPr id="50178" name="Picture 2" descr="Image result for ‫أدوات الرحلة البحرية‬‎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89" y="490793"/>
            <a:ext cx="4415280" cy="2943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إطار 3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436"/>
            </a:avLst>
          </a:prstGeom>
          <a:solidFill>
            <a:srgbClr val="0033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3500" y="660623"/>
            <a:ext cx="1142171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KW" sz="5400" b="1" dirty="0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النشاط </a:t>
            </a:r>
            <a:r>
              <a:rPr lang="ar-KW" sz="5400" b="1" dirty="0" err="1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التعلمي</a:t>
            </a:r>
            <a:r>
              <a:rPr lang="ar-KW" sz="5400" b="1" dirty="0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(1) المقترح الثاني : </a:t>
            </a:r>
            <a:r>
              <a:rPr lang="ar-KW" sz="4400" b="1" u="sng" dirty="0" smtClean="0">
                <a:solidFill>
                  <a:srgbClr val="CC00FF"/>
                </a:solidFill>
                <a:latin typeface="Arabic Typesetting" pitchFamily="66" charset="-78"/>
                <a:cs typeface="Arabic Typesetting" pitchFamily="66" charset="-78"/>
              </a:rPr>
              <a:t>( العصف الذهني , التعلم التعاوني , المناقشة التفاعلية )</a:t>
            </a:r>
            <a:r>
              <a:rPr lang="ar-KW" sz="4400" b="1" dirty="0" smtClean="0">
                <a:solidFill>
                  <a:srgbClr val="CC00FF"/>
                </a:solidFill>
                <a:latin typeface="Aldhabi" pitchFamily="2" charset="-78"/>
                <a:cs typeface="Aldhabi" pitchFamily="2" charset="-78"/>
              </a:rPr>
              <a:t> </a:t>
            </a:r>
            <a:endParaRPr lang="ar-KW" sz="4800" b="1" dirty="0" smtClean="0">
              <a:solidFill>
                <a:srgbClr val="CC00FF"/>
              </a:solidFill>
              <a:latin typeface="Aldhabi" pitchFamily="2" charset="-78"/>
              <a:cs typeface="Aldhabi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8590" y="2095444"/>
            <a:ext cx="1101533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KW" sz="3600" u="sng" dirty="0" smtClean="0">
                <a:solidFill>
                  <a:srgbClr val="00CC00"/>
                </a:solidFill>
              </a:rPr>
              <a:t>ماذا أحتاج للذهاب في رحلة بحرية في فصل الصيف ؟</a:t>
            </a:r>
          </a:p>
          <a:p>
            <a:endParaRPr lang="ar-KW" sz="3600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ar-KW" sz="3600" dirty="0" smtClean="0"/>
              <a:t>اعتبر نفسك ذاهب في رحلة بحرية </a:t>
            </a:r>
          </a:p>
          <a:p>
            <a:pPr>
              <a:lnSpc>
                <a:spcPct val="150000"/>
              </a:lnSpc>
            </a:pPr>
            <a:r>
              <a:rPr lang="ar-KW" sz="3600" dirty="0" smtClean="0"/>
              <a:t>ما هي الأشياء التي ستضعها في حقيبتك ؟  لماذا ؟</a:t>
            </a:r>
          </a:p>
          <a:p>
            <a:pPr>
              <a:lnSpc>
                <a:spcPct val="150000"/>
              </a:lnSpc>
            </a:pPr>
            <a:r>
              <a:rPr lang="ar-KW" sz="3600" dirty="0" smtClean="0"/>
              <a:t>يمكن للمتعلم أن يرسم الأشياء التي يحتاجها </a:t>
            </a:r>
            <a:r>
              <a:rPr lang="ar-KW" sz="3600" dirty="0" err="1" smtClean="0"/>
              <a:t>و</a:t>
            </a:r>
            <a:r>
              <a:rPr lang="ar-KW" sz="3600" dirty="0" smtClean="0"/>
              <a:t> المناقشة تكون شفهية لتوضيح فائدة كل شيء قامت المجموعة بذكرها . </a:t>
            </a:r>
            <a:endParaRPr lang="ar-KW" sz="3600" dirty="0"/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4037" y="1516685"/>
            <a:ext cx="3306725" cy="353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إطار 3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436"/>
            </a:avLst>
          </a:prstGeom>
          <a:solidFill>
            <a:srgbClr val="0033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schemeClr val="tx1"/>
              </a:solidFill>
            </a:endParaRPr>
          </a:p>
        </p:txBody>
      </p:sp>
      <p:sp>
        <p:nvSpPr>
          <p:cNvPr id="8194" name="AutoShape 2" descr="Image result for ‫العمل عبادة في الاسلام‬‎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8162925" y="-1189038"/>
            <a:ext cx="3429000" cy="24765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KW"/>
          </a:p>
        </p:txBody>
      </p:sp>
      <p:sp>
        <p:nvSpPr>
          <p:cNvPr id="8196" name="AutoShape 4" descr="Image result for ‫العمل عبادة في الاسلام‬‎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8162925" y="-1189038"/>
            <a:ext cx="3429000" cy="24765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KW"/>
          </a:p>
        </p:txBody>
      </p:sp>
      <p:sp>
        <p:nvSpPr>
          <p:cNvPr id="8198" name="AutoShape 6" descr="Image result for ‫العمل عبادة في الاسلام‬‎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8162925" y="-1189038"/>
            <a:ext cx="3429000" cy="24765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KW"/>
          </a:p>
        </p:txBody>
      </p:sp>
      <p:sp>
        <p:nvSpPr>
          <p:cNvPr id="8201" name="AutoShape 9" descr="Image result for ‫اتقان العمل في الاسلام‬‎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8502650" y="-1143000"/>
            <a:ext cx="3143250" cy="23812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KW"/>
          </a:p>
        </p:txBody>
      </p:sp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63" y="438450"/>
            <a:ext cx="11286724" cy="5962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إطار 3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436"/>
            </a:avLst>
          </a:prstGeom>
          <a:solidFill>
            <a:srgbClr val="0033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schemeClr val="tx1"/>
              </a:solidFill>
            </a:endParaRPr>
          </a:p>
        </p:txBody>
      </p:sp>
      <p:pic>
        <p:nvPicPr>
          <p:cNvPr id="3" name="Picture 2" descr="نتيجة بحث الصور عن ‪active learning‬‏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675" y="3850105"/>
            <a:ext cx="8708491" cy="2620963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446570" y="534160"/>
            <a:ext cx="11142920" cy="3490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lnSpc>
                <a:spcPct val="115000"/>
              </a:lnSpc>
              <a:buFont typeface="Wingdings" pitchFamily="2" charset="2"/>
              <a:buChar char="v"/>
            </a:pPr>
            <a:r>
              <a:rPr lang="ar-KW" sz="2400" b="1" dirty="0" smtClean="0">
                <a:solidFill>
                  <a:srgbClr val="FF0000"/>
                </a:solidFill>
              </a:rPr>
              <a:t>نوفر للمجموعات عينات و صور لمجموعة من الأشياء المختلفة  من ضمنها النظارة الشمسية و القبعة وكريم الحماية .</a:t>
            </a:r>
          </a:p>
          <a:p>
            <a:pPr marL="228600">
              <a:lnSpc>
                <a:spcPct val="115000"/>
              </a:lnSpc>
              <a:buFont typeface="Wingdings" pitchFamily="2" charset="2"/>
              <a:buChar char="v"/>
            </a:pPr>
            <a:endParaRPr lang="ar-KW" sz="2400" b="1" dirty="0" smtClean="0"/>
          </a:p>
          <a:p>
            <a:pPr marL="228600">
              <a:lnSpc>
                <a:spcPct val="115000"/>
              </a:lnSpc>
              <a:buFont typeface="Wingdings" pitchFamily="2" charset="2"/>
              <a:buChar char="v"/>
            </a:pPr>
            <a:r>
              <a:rPr lang="ar-KW" sz="2400" b="1" dirty="0" smtClean="0">
                <a:solidFill>
                  <a:srgbClr val="00B050"/>
                </a:solidFill>
              </a:rPr>
              <a:t>تتم مناقشة المتعلمين حول أسباب اختياراتهم .</a:t>
            </a:r>
          </a:p>
          <a:p>
            <a:pPr marL="228600">
              <a:lnSpc>
                <a:spcPct val="115000"/>
              </a:lnSpc>
              <a:buFont typeface="Wingdings" pitchFamily="2" charset="2"/>
              <a:buChar char="v"/>
            </a:pPr>
            <a:endParaRPr lang="ar-KW" sz="2400" b="1" dirty="0" smtClean="0"/>
          </a:p>
          <a:p>
            <a:pPr marL="228600">
              <a:lnSpc>
                <a:spcPct val="115000"/>
              </a:lnSpc>
              <a:buFont typeface="Wingdings" pitchFamily="2" charset="2"/>
              <a:buChar char="v"/>
            </a:pPr>
            <a:r>
              <a:rPr lang="ar-KW" sz="2400" b="1" dirty="0" smtClean="0">
                <a:solidFill>
                  <a:srgbClr val="0070C0"/>
                </a:solidFill>
              </a:rPr>
              <a:t>تطبيق ( ورقة عمل )  تتضمن أسئلة متنوعة مصاغة حسب المستويات المعرفية المختلفة .</a:t>
            </a:r>
          </a:p>
          <a:p>
            <a:pPr marL="228600">
              <a:lnSpc>
                <a:spcPct val="115000"/>
              </a:lnSpc>
              <a:buFont typeface="Wingdings" pitchFamily="2" charset="2"/>
              <a:buChar char="v"/>
            </a:pPr>
            <a:endParaRPr lang="ar-KW" sz="2400" b="1" dirty="0" smtClean="0"/>
          </a:p>
          <a:p>
            <a:pPr marL="228600">
              <a:lnSpc>
                <a:spcPct val="115000"/>
              </a:lnSpc>
              <a:buFont typeface="Wingdings" pitchFamily="2" charset="2"/>
              <a:buChar char="v"/>
            </a:pPr>
            <a:r>
              <a:rPr lang="ar-KW" sz="2400" b="1" dirty="0" smtClean="0">
                <a:solidFill>
                  <a:srgbClr val="CC00FF"/>
                </a:solidFill>
              </a:rPr>
              <a:t>سيتوصل المتعلمين في النهاية إلى أهمية حماية العين و الرأس  من أشعة الشمس و فائدة كريم الحماية.</a:t>
            </a:r>
            <a:endParaRPr lang="en-US" sz="2400" b="1" dirty="0">
              <a:solidFill>
                <a:srgbClr val="CC00FF"/>
              </a:solidFill>
              <a:ea typeface="Calibri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إطار 3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436"/>
            </a:avLst>
          </a:prstGeom>
          <a:solidFill>
            <a:srgbClr val="0033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551752" y="596812"/>
            <a:ext cx="2973956" cy="24929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KW" sz="5400" b="1" dirty="0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النشاط </a:t>
            </a:r>
            <a:r>
              <a:rPr lang="ar-KW" sz="5400" b="1" dirty="0" err="1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التعلمي</a:t>
            </a:r>
            <a:r>
              <a:rPr lang="ar-KW" sz="5400" b="1" dirty="0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 (2) : </a:t>
            </a:r>
          </a:p>
          <a:p>
            <a:endParaRPr lang="ar-KW" sz="5400" b="1" u="sng" dirty="0" smtClean="0">
              <a:solidFill>
                <a:srgbClr val="FF0000"/>
              </a:solidFill>
              <a:latin typeface="Aldhabi" pitchFamily="2" charset="-78"/>
              <a:cs typeface="Aldhabi" pitchFamily="2" charset="-78"/>
            </a:endParaRPr>
          </a:p>
          <a:p>
            <a:r>
              <a:rPr lang="ar-KW" sz="4800" b="1" u="sng" dirty="0" smtClean="0">
                <a:solidFill>
                  <a:srgbClr val="CC00FF"/>
                </a:solidFill>
                <a:latin typeface="Arabic Typesetting" pitchFamily="66" charset="-78"/>
                <a:cs typeface="Arabic Typesetting" pitchFamily="66" charset="-78"/>
              </a:rPr>
              <a:t>( قيم </a:t>
            </a:r>
            <a:r>
              <a:rPr lang="ar-KW" sz="4800" b="1" u="sng" dirty="0" err="1" smtClean="0">
                <a:solidFill>
                  <a:srgbClr val="CC00FF"/>
                </a:solidFill>
                <a:latin typeface="Arabic Typesetting" pitchFamily="66" charset="-78"/>
                <a:cs typeface="Arabic Typesetting" pitchFamily="66" charset="-78"/>
              </a:rPr>
              <a:t>و</a:t>
            </a:r>
            <a:r>
              <a:rPr lang="ar-KW" sz="4800" b="1" u="sng" dirty="0" smtClean="0">
                <a:solidFill>
                  <a:srgbClr val="CC00FF"/>
                </a:solidFill>
                <a:latin typeface="Arabic Typesetting" pitchFamily="66" charset="-78"/>
                <a:cs typeface="Arabic Typesetting" pitchFamily="66" charset="-78"/>
              </a:rPr>
              <a:t> تعلم - فردي)</a:t>
            </a:r>
            <a:r>
              <a:rPr lang="ar-KW" sz="4800" b="1" dirty="0" smtClean="0">
                <a:solidFill>
                  <a:srgbClr val="CC00FF"/>
                </a:solidFill>
                <a:latin typeface="Aldhabi" pitchFamily="2" charset="-78"/>
                <a:cs typeface="Aldhabi" pitchFamily="2" charset="-78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988828" y="4010818"/>
            <a:ext cx="10611293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ar-KW" sz="3600" dirty="0" smtClean="0"/>
              <a:t>حل </a:t>
            </a:r>
            <a:r>
              <a:rPr lang="ar-KW" sz="5400" b="1" dirty="0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نشاط الكتاب </a:t>
            </a:r>
            <a:r>
              <a:rPr lang="ar-KW" sz="3600" dirty="0" smtClean="0"/>
              <a:t>حيث يقوم المتعلم بوضع </a:t>
            </a:r>
            <a:r>
              <a:rPr lang="ar-KW" sz="5400" b="1" dirty="0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ملصقات النجوم </a:t>
            </a:r>
            <a:r>
              <a:rPr lang="ar-KW" sz="3600" dirty="0" smtClean="0"/>
              <a:t>على طرق الحماية المناسبة من </a:t>
            </a:r>
            <a:r>
              <a:rPr lang="ar-KW" sz="5400" b="1" dirty="0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ضوء الشمس المباشر .</a:t>
            </a:r>
            <a:endParaRPr lang="en-US" sz="5400" b="1" dirty="0" smtClean="0">
              <a:solidFill>
                <a:srgbClr val="FF0000"/>
              </a:solidFill>
              <a:latin typeface="Aldhabi" pitchFamily="2" charset="-78"/>
              <a:cs typeface="Aldhabi" pitchFamily="2" charset="-78"/>
            </a:endParaRPr>
          </a:p>
        </p:txBody>
      </p:sp>
      <p:pic>
        <p:nvPicPr>
          <p:cNvPr id="7170" name="Picture 2" descr="Image result for colorful stars clipart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81720" y="2343358"/>
            <a:ext cx="2110540" cy="1215912"/>
          </a:xfrm>
          <a:prstGeom prst="rect">
            <a:avLst/>
          </a:prstGeom>
          <a:noFill/>
        </p:spPr>
      </p:pic>
      <p:pic>
        <p:nvPicPr>
          <p:cNvPr id="7172" name="Picture 4" descr="Image result for class activity icon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7432" y="552044"/>
            <a:ext cx="2453802" cy="24538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إطار 3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436"/>
            </a:avLst>
          </a:prstGeom>
          <a:solidFill>
            <a:srgbClr val="0033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2942" y="828870"/>
            <a:ext cx="11408746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lnSpc>
                <a:spcPct val="115000"/>
              </a:lnSpc>
            </a:pPr>
            <a:r>
              <a:rPr lang="ar-KW" sz="5400" b="1" dirty="0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عرض فيلم تعليمي </a:t>
            </a:r>
            <a:r>
              <a:rPr lang="ar-KW" sz="3600" dirty="0" smtClean="0"/>
              <a:t>عن موضوع الدرس </a:t>
            </a:r>
            <a:r>
              <a:rPr lang="ar-KW" sz="3600" dirty="0" err="1" smtClean="0"/>
              <a:t>و</a:t>
            </a:r>
            <a:r>
              <a:rPr lang="ar-KW" sz="3600" dirty="0" smtClean="0"/>
              <a:t> اطلب منهم كتابة خمس جمل </a:t>
            </a:r>
            <a:endParaRPr lang="en-US" sz="3600" dirty="0" smtClean="0"/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 cstate="print"/>
          <a:srcRect l="24583" t="49074" r="30521" b="32778"/>
          <a:stretch>
            <a:fillRect/>
          </a:stretch>
        </p:blipFill>
        <p:spPr bwMode="auto">
          <a:xfrm>
            <a:off x="2070100" y="2235200"/>
            <a:ext cx="8545674" cy="1943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7" name="Picture 3" descr="Image result for youtub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79400" y="4191000"/>
            <a:ext cx="5924550" cy="2527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إطار 3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436"/>
            </a:avLst>
          </a:prstGeom>
          <a:solidFill>
            <a:srgbClr val="0033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01700" y="5216411"/>
            <a:ext cx="10553700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lnSpc>
                <a:spcPct val="115000"/>
              </a:lnSpc>
              <a:buFont typeface="Wingdings" pitchFamily="2" charset="2"/>
              <a:buChar char="v"/>
            </a:pPr>
            <a:r>
              <a:rPr lang="ar-KW" sz="3600" dirty="0" smtClean="0"/>
              <a:t>عرض </a:t>
            </a:r>
            <a:r>
              <a:rPr lang="ar-KW" sz="5400" b="1" dirty="0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صور لطرق صحيحة </a:t>
            </a:r>
            <a:r>
              <a:rPr lang="ar-KW" sz="3600" dirty="0" smtClean="0"/>
              <a:t>و </a:t>
            </a:r>
            <a:r>
              <a:rPr lang="ar-KW" sz="5400" b="1" dirty="0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خاطئة </a:t>
            </a:r>
            <a:r>
              <a:rPr lang="ar-KW" sz="3600" dirty="0" smtClean="0"/>
              <a:t>للحماية من أشعة الشمس .</a:t>
            </a:r>
          </a:p>
          <a:p>
            <a:pPr marL="742950" indent="-742950">
              <a:lnSpc>
                <a:spcPct val="115000"/>
              </a:lnSpc>
            </a:pPr>
            <a:endParaRPr lang="ar-KW" sz="36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7440142" y="856734"/>
            <a:ext cx="401584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KW" sz="5400" b="1" dirty="0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النشاط </a:t>
            </a:r>
            <a:r>
              <a:rPr lang="ar-KW" sz="5400" b="1" dirty="0" err="1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التعلمي</a:t>
            </a:r>
            <a:r>
              <a:rPr lang="ar-KW" sz="5400" b="1" dirty="0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(2) المقترح : </a:t>
            </a:r>
            <a:endParaRPr lang="ar-KW" sz="5400" dirty="0"/>
          </a:p>
        </p:txBody>
      </p:sp>
      <p:sp>
        <p:nvSpPr>
          <p:cNvPr id="5" name="Rectangle 4"/>
          <p:cNvSpPr/>
          <p:nvPr/>
        </p:nvSpPr>
        <p:spPr>
          <a:xfrm>
            <a:off x="620733" y="1009134"/>
            <a:ext cx="6846746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KW" sz="4400" b="1" u="sng" dirty="0" smtClean="0">
                <a:solidFill>
                  <a:srgbClr val="CC00FF"/>
                </a:solidFill>
                <a:latin typeface="Arabic Typesetting" pitchFamily="66" charset="-78"/>
                <a:cs typeface="Arabic Typesetting" pitchFamily="66" charset="-78"/>
              </a:rPr>
              <a:t>( العصف الذهني , التعلم التعاوني , المناقشة التفاعلية , </a:t>
            </a:r>
          </a:p>
          <a:p>
            <a:r>
              <a:rPr lang="ar-KW" sz="4400" b="1" u="sng" dirty="0">
                <a:solidFill>
                  <a:srgbClr val="CC00FF"/>
                </a:solidFill>
                <a:latin typeface="Arabic Typesetting" pitchFamily="66" charset="-78"/>
                <a:cs typeface="Arabic Typesetting" pitchFamily="66" charset="-78"/>
              </a:rPr>
              <a:t>إ</a:t>
            </a:r>
            <a:r>
              <a:rPr lang="ar-KW" sz="4400" b="1" u="sng" dirty="0" smtClean="0">
                <a:solidFill>
                  <a:srgbClr val="CC00FF"/>
                </a:solidFill>
                <a:latin typeface="Arabic Typesetting" pitchFamily="66" charset="-78"/>
                <a:cs typeface="Arabic Typesetting" pitchFamily="66" charset="-78"/>
              </a:rPr>
              <a:t>صدار الحكم )</a:t>
            </a:r>
            <a:r>
              <a:rPr lang="ar-KW" sz="4400" b="1" dirty="0" smtClean="0">
                <a:solidFill>
                  <a:srgbClr val="CC00FF"/>
                </a:solidFill>
                <a:latin typeface="Aldhabi" pitchFamily="2" charset="-78"/>
                <a:cs typeface="Aldhabi" pitchFamily="2" charset="-78"/>
              </a:rPr>
              <a:t> </a:t>
            </a:r>
            <a:endParaRPr lang="ar-KW" sz="4800" b="1" dirty="0" smtClean="0">
              <a:solidFill>
                <a:srgbClr val="CC00FF"/>
              </a:solidFill>
              <a:latin typeface="Aldhabi" pitchFamily="2" charset="-78"/>
              <a:cs typeface="Aldhabi" pitchFamily="2" charset="-78"/>
            </a:endParaRPr>
          </a:p>
        </p:txBody>
      </p:sp>
      <p:pic>
        <p:nvPicPr>
          <p:cNvPr id="5122" name="Picture 2" descr="Image result for ‫طرق الحماية من أشعة الشمس‬‎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9900" y="2679700"/>
            <a:ext cx="6375400" cy="2463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إطار 3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436"/>
            </a:avLst>
          </a:prstGeom>
          <a:solidFill>
            <a:srgbClr val="0033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66800" y="838200"/>
            <a:ext cx="10795000" cy="5295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lnSpc>
                <a:spcPct val="115000"/>
              </a:lnSpc>
              <a:buFont typeface="Wingdings" pitchFamily="2" charset="2"/>
              <a:buChar char="v"/>
            </a:pPr>
            <a:r>
              <a:rPr lang="ar-KW" sz="4400" dirty="0" smtClean="0"/>
              <a:t>يقوم المتعلم برفع البطاقة </a:t>
            </a:r>
            <a:r>
              <a:rPr lang="ar-KW" sz="5400" b="1" dirty="0" smtClean="0">
                <a:solidFill>
                  <a:srgbClr val="18DA2A"/>
                </a:solidFill>
                <a:latin typeface="Aldhabi" pitchFamily="2" charset="-78"/>
                <a:cs typeface="Aldhabi" pitchFamily="2" charset="-78"/>
              </a:rPr>
              <a:t>الخضراء</a:t>
            </a:r>
            <a:r>
              <a:rPr lang="ar-KW" sz="4400" dirty="0" smtClean="0"/>
              <a:t> للتصرف</a:t>
            </a:r>
            <a:r>
              <a:rPr lang="ar-KW" sz="4400" dirty="0" smtClean="0">
                <a:solidFill>
                  <a:srgbClr val="18DA2A"/>
                </a:solidFill>
              </a:rPr>
              <a:t> </a:t>
            </a:r>
            <a:r>
              <a:rPr lang="ar-KW" sz="5400" b="1" dirty="0" smtClean="0">
                <a:solidFill>
                  <a:srgbClr val="18DA2A"/>
                </a:solidFill>
                <a:latin typeface="Aldhabi" pitchFamily="2" charset="-78"/>
                <a:cs typeface="Aldhabi" pitchFamily="2" charset="-78"/>
              </a:rPr>
              <a:t>الصحيح</a:t>
            </a:r>
            <a:r>
              <a:rPr lang="ar-KW" sz="4400" dirty="0" smtClean="0">
                <a:solidFill>
                  <a:srgbClr val="18DA2A"/>
                </a:solidFill>
              </a:rPr>
              <a:t> </a:t>
            </a:r>
            <a:r>
              <a:rPr lang="ar-KW" sz="4400" dirty="0" smtClean="0"/>
              <a:t>و البطاقة </a:t>
            </a:r>
            <a:r>
              <a:rPr lang="ar-KW" sz="5400" b="1" dirty="0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الحمراء</a:t>
            </a:r>
            <a:r>
              <a:rPr lang="ar-KW" sz="4400" dirty="0" smtClean="0"/>
              <a:t> للتصرف </a:t>
            </a:r>
            <a:r>
              <a:rPr lang="ar-KW" sz="5400" b="1" dirty="0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الخاطئ</a:t>
            </a:r>
            <a:r>
              <a:rPr lang="ar-KW" sz="4400" b="1" dirty="0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 .</a:t>
            </a:r>
          </a:p>
          <a:p>
            <a:pPr marL="742950" indent="-742950">
              <a:lnSpc>
                <a:spcPct val="115000"/>
              </a:lnSpc>
            </a:pPr>
            <a:endParaRPr lang="ar-KW" sz="4400" b="1" dirty="0" smtClean="0">
              <a:solidFill>
                <a:srgbClr val="FF0000"/>
              </a:solidFill>
              <a:latin typeface="Aldhabi" pitchFamily="2" charset="-78"/>
              <a:cs typeface="Aldhabi" pitchFamily="2" charset="-78"/>
            </a:endParaRPr>
          </a:p>
          <a:p>
            <a:pPr marL="742950" indent="-742950">
              <a:lnSpc>
                <a:spcPct val="115000"/>
              </a:lnSpc>
            </a:pPr>
            <a:endParaRPr lang="ar-KW" sz="4400" b="1" dirty="0" smtClean="0">
              <a:solidFill>
                <a:srgbClr val="FF0000"/>
              </a:solidFill>
              <a:latin typeface="Aldhabi" pitchFamily="2" charset="-78"/>
              <a:cs typeface="Aldhabi" pitchFamily="2" charset="-78"/>
            </a:endParaRPr>
          </a:p>
          <a:p>
            <a:pPr marL="742950" indent="-742950">
              <a:lnSpc>
                <a:spcPct val="115000"/>
              </a:lnSpc>
              <a:buFont typeface="Wingdings" pitchFamily="2" charset="2"/>
              <a:buChar char="v"/>
            </a:pPr>
            <a:r>
              <a:rPr lang="ar-KW" sz="5400" b="1" dirty="0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مناقشة</a:t>
            </a:r>
            <a:r>
              <a:rPr lang="ar-KW" sz="4400" dirty="0" smtClean="0"/>
              <a:t> المتعلمين حول </a:t>
            </a:r>
            <a:r>
              <a:rPr lang="ar-KW" sz="5400" b="1" dirty="0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سبب</a:t>
            </a:r>
            <a:r>
              <a:rPr lang="ar-KW" sz="4400" dirty="0" smtClean="0"/>
              <a:t> </a:t>
            </a:r>
            <a:r>
              <a:rPr lang="ar-KW" sz="4400" dirty="0"/>
              <a:t>ا</a:t>
            </a:r>
            <a:r>
              <a:rPr lang="ar-KW" sz="4400" dirty="0" smtClean="0"/>
              <a:t>ختيارهم و من ثم حل النشاط التعلمي في الكتاب المدرسي .</a:t>
            </a:r>
            <a:endParaRPr lang="en-US" sz="4400" dirty="0" smtClean="0"/>
          </a:p>
        </p:txBody>
      </p:sp>
      <p:pic>
        <p:nvPicPr>
          <p:cNvPr id="4098" name="Picture 2" descr="Image result for ‫بطاقة خضراء و حمراء‬‎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2400" y="2182812"/>
            <a:ext cx="2262188" cy="45354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إطار 3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436"/>
            </a:avLst>
          </a:prstGeom>
          <a:solidFill>
            <a:srgbClr val="0033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schemeClr val="tx1"/>
              </a:solidFill>
            </a:endParaRPr>
          </a:p>
        </p:txBody>
      </p:sp>
      <p:pic>
        <p:nvPicPr>
          <p:cNvPr id="3074" name="Picture 2" descr="Image result for ‫القيم الشخصية‬‎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7525" y="436562"/>
            <a:ext cx="2190750" cy="2085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1130300" y="655934"/>
            <a:ext cx="1047750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ar-KW" sz="5400" b="1" dirty="0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القيم الشخصية : </a:t>
            </a:r>
          </a:p>
          <a:p>
            <a:pPr algn="just"/>
            <a:endParaRPr lang="ar-KW" dirty="0" smtClean="0"/>
          </a:p>
          <a:p>
            <a:pPr algn="just"/>
            <a:endParaRPr lang="ar-KW" dirty="0" smtClean="0"/>
          </a:p>
          <a:p>
            <a:pPr algn="just"/>
            <a:endParaRPr lang="ar-KW" dirty="0" smtClean="0"/>
          </a:p>
          <a:p>
            <a:pPr algn="just"/>
            <a:r>
              <a:rPr lang="ar-KW" sz="4400" dirty="0" smtClean="0"/>
              <a:t>إتاحة الفرصة للمتعلمين </a:t>
            </a:r>
            <a:r>
              <a:rPr lang="ar-KW" sz="5400" b="1" dirty="0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للتعبير</a:t>
            </a:r>
            <a:r>
              <a:rPr lang="ar-KW" sz="4400" dirty="0" smtClean="0"/>
              <a:t> عن الصور الموجودة في الكتاب المدرسي .</a:t>
            </a:r>
          </a:p>
          <a:p>
            <a:pPr algn="just"/>
            <a:endParaRPr lang="ar-KW" sz="3200" dirty="0" smtClean="0"/>
          </a:p>
          <a:p>
            <a:pPr algn="just"/>
            <a:r>
              <a:rPr lang="ar-KW" sz="4400" dirty="0" smtClean="0"/>
              <a:t>- </a:t>
            </a:r>
            <a:r>
              <a:rPr lang="ar-KW" sz="5400" b="1" dirty="0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مناقشة أهمية</a:t>
            </a:r>
            <a:r>
              <a:rPr lang="ar-KW" sz="4400" dirty="0" smtClean="0"/>
              <a:t> وضع مظلات في محطة انتظار حافلات النقل العام و كذلك أمام المدرسة في أماكن انتظار المتعلمين لذويهم 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إطار 3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436"/>
            </a:avLst>
          </a:prstGeom>
          <a:solidFill>
            <a:srgbClr val="0033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49300" y="794435"/>
            <a:ext cx="10909300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KW" sz="5400" b="1" dirty="0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المصطلحات العلمية : </a:t>
            </a:r>
          </a:p>
          <a:p>
            <a:endParaRPr lang="ar-KW" sz="5400" b="1" dirty="0" smtClean="0">
              <a:solidFill>
                <a:srgbClr val="FF0000"/>
              </a:solidFill>
              <a:latin typeface="Aldhabi" pitchFamily="2" charset="-78"/>
              <a:cs typeface="Aldhabi" pitchFamily="2" charset="-78"/>
            </a:endParaRPr>
          </a:p>
          <a:p>
            <a:r>
              <a:rPr lang="ar-KW" sz="5400" b="1" dirty="0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تدريب</a:t>
            </a:r>
            <a:r>
              <a:rPr lang="ar-KW" sz="4400" dirty="0" smtClean="0"/>
              <a:t> المتعلمين على كتابة المصطلحات </a:t>
            </a:r>
          </a:p>
          <a:p>
            <a:r>
              <a:rPr lang="ar-KW" sz="4400" dirty="0" smtClean="0"/>
              <a:t> العلمية الواردة في الدرس و توظيفها في جمل مفيدة  تعبر عن الصور في الدرس .</a:t>
            </a:r>
          </a:p>
          <a:p>
            <a:endParaRPr lang="ar-KW" sz="4400" dirty="0" smtClean="0"/>
          </a:p>
          <a:p>
            <a:r>
              <a:rPr lang="ar-KW" sz="5400" b="1" dirty="0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تصميم</a:t>
            </a:r>
            <a:r>
              <a:rPr lang="ar-KW" sz="4400" dirty="0" smtClean="0"/>
              <a:t> قاموس علمي مصور من قبل المتعلمين الراغبين بذلك .</a:t>
            </a:r>
          </a:p>
        </p:txBody>
      </p:sp>
      <p:pic>
        <p:nvPicPr>
          <p:cNvPr id="2050" name="Picture 2" descr="Image result for scientific terms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2600" y="520700"/>
            <a:ext cx="2862129" cy="2673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إطار 3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436"/>
            </a:avLst>
          </a:prstGeom>
          <a:solidFill>
            <a:srgbClr val="0033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04735" y="844034"/>
            <a:ext cx="8839343" cy="52937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KW" sz="5400" b="1" dirty="0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الكلمات الجديدة : </a:t>
            </a:r>
          </a:p>
          <a:p>
            <a:endParaRPr lang="ar-KW" sz="5400" b="1" dirty="0" smtClean="0">
              <a:solidFill>
                <a:srgbClr val="FF0000"/>
              </a:solidFill>
              <a:latin typeface="Aldhabi" pitchFamily="2" charset="-78"/>
              <a:cs typeface="Aldhabi" pitchFamily="2" charset="-78"/>
            </a:endParaRPr>
          </a:p>
          <a:p>
            <a:r>
              <a:rPr lang="ar-KW" sz="4400" dirty="0" smtClean="0"/>
              <a:t>أشعة الشمس المباشرة – ضرر</a:t>
            </a:r>
          </a:p>
          <a:p>
            <a:endParaRPr lang="ar-KW" sz="4400" dirty="0" smtClean="0"/>
          </a:p>
          <a:p>
            <a:endParaRPr lang="ar-KW" sz="4400" dirty="0" smtClean="0"/>
          </a:p>
          <a:p>
            <a:r>
              <a:rPr lang="ar-KW" sz="4400" dirty="0" smtClean="0"/>
              <a:t>يتم تطبيق نشاط تعلمي جماعي </a:t>
            </a:r>
            <a:r>
              <a:rPr lang="ar-KW" sz="5400" b="1" dirty="0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لتركيب القطع المزودة</a:t>
            </a:r>
          </a:p>
          <a:p>
            <a:r>
              <a:rPr lang="ar-KW" sz="4400" dirty="0" smtClean="0"/>
              <a:t> بالأحرف لتكوين الكلمات المحددة للدرس .</a:t>
            </a:r>
          </a:p>
        </p:txBody>
      </p:sp>
      <p:pic>
        <p:nvPicPr>
          <p:cNvPr id="1026" name="Picture 2" descr="Image result for ‫لعبة التركيب الأحرف العربية‬‎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b="11314"/>
          <a:stretch>
            <a:fillRect/>
          </a:stretch>
        </p:blipFill>
        <p:spPr bwMode="auto">
          <a:xfrm>
            <a:off x="571500" y="558800"/>
            <a:ext cx="3835400" cy="370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إطار 3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436"/>
            </a:avLst>
          </a:prstGeom>
          <a:solidFill>
            <a:srgbClr val="0033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1480" y="1111681"/>
            <a:ext cx="11021437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KW" sz="5400" b="1" dirty="0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النشاط المنزلي : </a:t>
            </a:r>
          </a:p>
          <a:p>
            <a:endParaRPr lang="ar-KW" sz="4400" dirty="0" smtClean="0"/>
          </a:p>
          <a:p>
            <a:endParaRPr lang="ar-KW" sz="4400" dirty="0" smtClean="0"/>
          </a:p>
          <a:p>
            <a:endParaRPr lang="ar-KW" sz="2400" dirty="0" smtClean="0"/>
          </a:p>
          <a:p>
            <a:r>
              <a:rPr lang="ar-KW" sz="4400" dirty="0" smtClean="0"/>
              <a:t>تكليف المتعلمين </a:t>
            </a:r>
            <a:r>
              <a:rPr lang="ar-KW" sz="5400" b="1" dirty="0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بالبحث</a:t>
            </a:r>
            <a:r>
              <a:rPr lang="ar-KW" sz="4400" dirty="0" smtClean="0"/>
              <a:t> في متاجر الحي السكني عن وسائل الحماية من ضرر أشعة الشمس </a:t>
            </a:r>
            <a:r>
              <a:rPr lang="ar-KW" sz="4400" dirty="0" err="1" smtClean="0"/>
              <a:t>و</a:t>
            </a:r>
            <a:r>
              <a:rPr lang="ar-KW" sz="4400" dirty="0" smtClean="0"/>
              <a:t> تصويرها .</a:t>
            </a:r>
          </a:p>
        </p:txBody>
      </p:sp>
      <p:pic>
        <p:nvPicPr>
          <p:cNvPr id="61442" name="Picture 2" descr="Image result for group activity icon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9051" y="569236"/>
            <a:ext cx="2940455" cy="25727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إطار 3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436"/>
            </a:avLst>
          </a:prstGeom>
          <a:solidFill>
            <a:srgbClr val="0033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75490" y="515567"/>
            <a:ext cx="10768518" cy="621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ar-KW" sz="5400" b="1" u="sng" dirty="0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نشاط أعلى من المعيار :</a:t>
            </a:r>
            <a:r>
              <a:rPr lang="ar-KW" u="sng" dirty="0" smtClean="0"/>
              <a:t> </a:t>
            </a:r>
          </a:p>
          <a:p>
            <a:pPr algn="just"/>
            <a:endParaRPr lang="ar-KW" dirty="0" smtClean="0"/>
          </a:p>
          <a:p>
            <a:pPr algn="just"/>
            <a:endParaRPr lang="ar-KW" dirty="0" smtClean="0"/>
          </a:p>
          <a:p>
            <a:pPr algn="just"/>
            <a:endParaRPr lang="ar-KW" dirty="0" smtClean="0"/>
          </a:p>
          <a:p>
            <a:pPr algn="just"/>
            <a:endParaRPr lang="ar-KW" dirty="0" smtClean="0"/>
          </a:p>
          <a:p>
            <a:pPr algn="just"/>
            <a:r>
              <a:rPr lang="ar-KW" sz="5400" b="1" dirty="0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تصميم</a:t>
            </a:r>
            <a:r>
              <a:rPr lang="ar-KW" sz="4400" dirty="0" smtClean="0"/>
              <a:t> نظارة شمسية أو قبعة للحماية من أشعة الشمس .</a:t>
            </a:r>
          </a:p>
          <a:p>
            <a:pPr algn="just"/>
            <a:endParaRPr lang="ar-KW" sz="4000" dirty="0" smtClean="0"/>
          </a:p>
          <a:p>
            <a:pPr algn="just"/>
            <a:r>
              <a:rPr lang="ar-KW" sz="5400" b="1" dirty="0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ورقة عمل </a:t>
            </a:r>
            <a:r>
              <a:rPr lang="ar-KW" sz="4400" dirty="0" smtClean="0"/>
              <a:t>مصممة حسب مهارة </a:t>
            </a:r>
            <a:r>
              <a:rPr lang="ar-KW" sz="5400" b="1" dirty="0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احذف أو أضف </a:t>
            </a:r>
          </a:p>
          <a:p>
            <a:pPr algn="just"/>
            <a:r>
              <a:rPr lang="ar-KW" sz="4400" dirty="0" smtClean="0"/>
              <a:t>يقوم المتعلم فيها بإضافة و حذف العناصر التي يراها مناسبة لتكوين صورة تعبر عن الدرس .</a:t>
            </a:r>
            <a:r>
              <a:rPr lang="ar-KW" dirty="0" smtClean="0"/>
              <a:t> </a:t>
            </a:r>
          </a:p>
          <a:p>
            <a:pPr algn="just"/>
            <a:endParaRPr lang="ar-KW" dirty="0" smtClean="0"/>
          </a:p>
          <a:p>
            <a:pPr algn="just"/>
            <a:endParaRPr lang="ar-KW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نتيجة بحث الصور عن ‪training‬‏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886" y="486279"/>
            <a:ext cx="11222808" cy="5986949"/>
          </a:xfrm>
          <a:prstGeom prst="rect">
            <a:avLst/>
          </a:prstGeom>
          <a:noFill/>
        </p:spPr>
      </p:pic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1067" y="2785533"/>
            <a:ext cx="7397642" cy="3856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613" name="Picture 5" descr="نتيجة بحث الصور عن ‪training and development‬‏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813851" y="382771"/>
            <a:ext cx="1994157" cy="1283874"/>
          </a:xfrm>
          <a:prstGeom prst="rect">
            <a:avLst/>
          </a:prstGeom>
          <a:noFill/>
        </p:spPr>
      </p:pic>
      <p:sp>
        <p:nvSpPr>
          <p:cNvPr id="6" name="إطار 3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436"/>
            </a:avLst>
          </a:prstGeom>
          <a:solidFill>
            <a:srgbClr val="0033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إطار 3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436"/>
            </a:avLst>
          </a:prstGeom>
          <a:solidFill>
            <a:srgbClr val="0033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58760" y="566898"/>
            <a:ext cx="10894979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ar-KW" sz="5400" b="1" u="sng" dirty="0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نشاط أقل من المعيار : </a:t>
            </a:r>
          </a:p>
          <a:p>
            <a:pPr algn="just"/>
            <a:endParaRPr lang="ar-KW" sz="4800" b="1" dirty="0" smtClean="0">
              <a:solidFill>
                <a:srgbClr val="FF0000"/>
              </a:solidFill>
              <a:latin typeface="Aldhabi" pitchFamily="2" charset="-78"/>
              <a:cs typeface="Aldhabi" pitchFamily="2" charset="-78"/>
            </a:endParaRPr>
          </a:p>
          <a:p>
            <a:pPr algn="just"/>
            <a:r>
              <a:rPr lang="ar-KW" sz="5400" b="1" dirty="0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و رقة عمل </a:t>
            </a:r>
          </a:p>
          <a:p>
            <a:pPr algn="just"/>
            <a:r>
              <a:rPr lang="ar-KW" sz="4400" dirty="0" smtClean="0"/>
              <a:t>توصيل جزء الجسم المحدد بالطريقة الصحيحة لحمايته من الشمس بواسطة تتبع النقاط .</a:t>
            </a:r>
          </a:p>
          <a:p>
            <a:pPr algn="just"/>
            <a:endParaRPr lang="ar-KW" sz="4400" dirty="0" smtClean="0"/>
          </a:p>
          <a:p>
            <a:pPr algn="just"/>
            <a:r>
              <a:rPr lang="ar-KW" sz="4400" dirty="0" smtClean="0"/>
              <a:t>و في الجزء الثاني من ورقة العمل اختيار الطريقة المناسبة لحماية الوجه من أشعة الشمس 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إطار 3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436"/>
            </a:avLst>
          </a:prstGeom>
          <a:solidFill>
            <a:srgbClr val="0033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schemeClr val="tx1"/>
              </a:solidFill>
            </a:endParaRPr>
          </a:p>
        </p:txBody>
      </p:sp>
      <p:pic>
        <p:nvPicPr>
          <p:cNvPr id="59394" name="Picture 2" descr="Image result for ‫الدرس الثاني‬‎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123" y="525295"/>
            <a:ext cx="10749063" cy="56517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إطار 3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436"/>
            </a:avLst>
          </a:prstGeom>
          <a:solidFill>
            <a:srgbClr val="0033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4749" y="537731"/>
            <a:ext cx="11079804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ar-KW" sz="5400" b="1" dirty="0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 الكفاية العامة (2) </a:t>
            </a:r>
          </a:p>
          <a:p>
            <a:pPr algn="just"/>
            <a:endParaRPr lang="ar-KW" b="1" dirty="0" smtClean="0">
              <a:solidFill>
                <a:sysClr val="windowText" lastClr="000000"/>
              </a:solidFill>
            </a:endParaRPr>
          </a:p>
          <a:p>
            <a:pPr algn="just"/>
            <a:r>
              <a:rPr lang="ar-KW" sz="3600" b="1" dirty="0" smtClean="0">
                <a:solidFill>
                  <a:sysClr val="windowText" lastClr="000000"/>
                </a:solidFill>
              </a:rPr>
              <a:t>البحث عن الظواهر </a:t>
            </a:r>
            <a:r>
              <a:rPr lang="ar-KW" sz="3600" b="1" dirty="0" err="1" smtClean="0">
                <a:solidFill>
                  <a:sysClr val="windowText" lastClr="000000"/>
                </a:solidFill>
              </a:rPr>
              <a:t>و</a:t>
            </a:r>
            <a:r>
              <a:rPr lang="ar-KW" sz="3600" b="1" dirty="0" smtClean="0">
                <a:solidFill>
                  <a:sysClr val="windowText" lastClr="000000"/>
                </a:solidFill>
              </a:rPr>
              <a:t> الطرق </a:t>
            </a:r>
            <a:r>
              <a:rPr lang="ar-KW" sz="3600" b="1" dirty="0" err="1" smtClean="0">
                <a:solidFill>
                  <a:sysClr val="windowText" lastClr="000000"/>
                </a:solidFill>
              </a:rPr>
              <a:t>و</a:t>
            </a:r>
            <a:r>
              <a:rPr lang="ar-KW" sz="3600" b="1" dirty="0" smtClean="0">
                <a:solidFill>
                  <a:sysClr val="windowText" lastClr="000000"/>
                </a:solidFill>
              </a:rPr>
              <a:t> التغيير في الكائنات الحية </a:t>
            </a:r>
            <a:r>
              <a:rPr lang="ar-KW" sz="3600" b="1" dirty="0" err="1" smtClean="0">
                <a:solidFill>
                  <a:sysClr val="windowText" lastClr="000000"/>
                </a:solidFill>
              </a:rPr>
              <a:t>و</a:t>
            </a:r>
            <a:r>
              <a:rPr lang="ar-KW" sz="3600" b="1" dirty="0" smtClean="0">
                <a:solidFill>
                  <a:sysClr val="windowText" lastClr="000000"/>
                </a:solidFill>
              </a:rPr>
              <a:t> الأشياء غير الحية باستخدام الأدوات المناسبة </a:t>
            </a:r>
            <a:r>
              <a:rPr lang="ar-KW" sz="3600" b="1" dirty="0" err="1" smtClean="0">
                <a:solidFill>
                  <a:sysClr val="windowText" lastClr="000000"/>
                </a:solidFill>
              </a:rPr>
              <a:t>و</a:t>
            </a:r>
            <a:r>
              <a:rPr lang="ar-KW" sz="3600" b="1" dirty="0" smtClean="0">
                <a:solidFill>
                  <a:sysClr val="windowText" lastClr="000000"/>
                </a:solidFill>
              </a:rPr>
              <a:t> النماذج </a:t>
            </a:r>
            <a:r>
              <a:rPr lang="ar-KW" sz="3600" b="1" dirty="0" err="1" smtClean="0">
                <a:solidFill>
                  <a:sysClr val="windowText" lastClr="000000"/>
                </a:solidFill>
              </a:rPr>
              <a:t>و</a:t>
            </a:r>
            <a:r>
              <a:rPr lang="ar-KW" sz="3600" b="1" dirty="0" smtClean="0">
                <a:solidFill>
                  <a:sysClr val="windowText" lastClr="000000"/>
                </a:solidFill>
              </a:rPr>
              <a:t> المحاكاة </a:t>
            </a:r>
            <a:r>
              <a:rPr lang="ar-KW" sz="3600" b="1" dirty="0" err="1" smtClean="0">
                <a:solidFill>
                  <a:sysClr val="windowText" lastClr="000000"/>
                </a:solidFill>
              </a:rPr>
              <a:t>و</a:t>
            </a:r>
            <a:r>
              <a:rPr lang="ar-KW" sz="3600" b="1" dirty="0" smtClean="0">
                <a:solidFill>
                  <a:sysClr val="windowText" lastClr="000000"/>
                </a:solidFill>
              </a:rPr>
              <a:t> العرض . </a:t>
            </a:r>
          </a:p>
        </p:txBody>
      </p:sp>
      <p:sp>
        <p:nvSpPr>
          <p:cNvPr id="7" name="Rectangle 6"/>
          <p:cNvSpPr/>
          <p:nvPr/>
        </p:nvSpPr>
        <p:spPr>
          <a:xfrm>
            <a:off x="612844" y="4146731"/>
            <a:ext cx="11128442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ar-KW" sz="5400" b="1" dirty="0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الكفاية الخاصة (2-4 )    عدد الحصص (5)</a:t>
            </a:r>
          </a:p>
          <a:p>
            <a:pPr algn="just"/>
            <a:endParaRPr lang="ar-KW" sz="2000" b="1" dirty="0" smtClean="0">
              <a:solidFill>
                <a:sysClr val="windowText" lastClr="000000"/>
              </a:solidFill>
            </a:endParaRPr>
          </a:p>
          <a:p>
            <a:pPr algn="just"/>
            <a:r>
              <a:rPr lang="ar-KW" sz="3600" b="1" dirty="0" smtClean="0">
                <a:solidFill>
                  <a:sysClr val="windowText" lastClr="000000"/>
                </a:solidFill>
              </a:rPr>
              <a:t> تقدير الإجراءات التي لابد من اتخاذها لحماية أنفسنا من الشمس , </a:t>
            </a:r>
          </a:p>
          <a:p>
            <a:pPr algn="just"/>
            <a:r>
              <a:rPr lang="ar-KW" sz="3600" b="1" dirty="0" smtClean="0">
                <a:solidFill>
                  <a:sysClr val="windowText" lastClr="000000"/>
                </a:solidFill>
              </a:rPr>
              <a:t>و استخدام إعادة التدوير للمحافظة على البيئة .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8789" y="2762652"/>
            <a:ext cx="5003602" cy="2616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إطار 3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436"/>
            </a:avLst>
          </a:prstGeom>
          <a:solidFill>
            <a:srgbClr val="0033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schemeClr val="tx1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96111" y="505810"/>
          <a:ext cx="11177080" cy="5922794"/>
        </p:xfrm>
        <a:graphic>
          <a:graphicData uri="http://schemas.openxmlformats.org/drawingml/2006/table">
            <a:tbl>
              <a:tblPr rtl="1"/>
              <a:tblGrid>
                <a:gridCol w="4161242"/>
                <a:gridCol w="1426509"/>
                <a:gridCol w="4162820"/>
                <a:gridCol w="1426509"/>
              </a:tblGrid>
              <a:tr h="234045">
                <a:tc gridSpan="2"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KW" sz="1600" b="1" dirty="0">
                          <a:latin typeface="Times New Roman"/>
                          <a:ea typeface="Times New Roman"/>
                          <a:cs typeface="Arial"/>
                        </a:rPr>
                        <a:t>الفصل الدراسي </a:t>
                      </a:r>
                      <a:r>
                        <a:rPr lang="ar-KW" sz="1600" b="1" dirty="0" smtClean="0">
                          <a:latin typeface="Times New Roman"/>
                          <a:ea typeface="Times New Roman"/>
                          <a:cs typeface="Arial"/>
                        </a:rPr>
                        <a:t>الأول</a:t>
                      </a:r>
                    </a:p>
                    <a:p>
                      <a:pPr algn="ctr" rtl="1">
                        <a:spcAft>
                          <a:spcPts val="0"/>
                        </a:spcAft>
                      </a:pPr>
                      <a:endParaRPr lang="en-US" sz="11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1932" marR="61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KW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KW" sz="1600" b="1">
                          <a:latin typeface="Times New Roman"/>
                          <a:ea typeface="Times New Roman"/>
                          <a:cs typeface="Arial"/>
                        </a:rPr>
                        <a:t>الفصل الدراسي الثاني</a:t>
                      </a:r>
                      <a:endParaRPr lang="en-US" sz="20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1932" marR="61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KW"/>
                    </a:p>
                  </a:txBody>
                  <a:tcPr/>
                </a:tc>
              </a:tr>
              <a:tr h="234045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KW" sz="1600" b="1" dirty="0" err="1">
                          <a:latin typeface="Times New Roman"/>
                          <a:ea typeface="Times New Roman"/>
                          <a:cs typeface="Arial"/>
                        </a:rPr>
                        <a:t>الكفايات</a:t>
                      </a:r>
                      <a:r>
                        <a:rPr lang="ar-KW" sz="1600" b="1" dirty="0">
                          <a:latin typeface="Times New Roman"/>
                          <a:ea typeface="Times New Roman"/>
                          <a:cs typeface="Arial"/>
                        </a:rPr>
                        <a:t> الخاصة</a:t>
                      </a:r>
                      <a:endParaRPr lang="en-US" sz="20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1932" marR="61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KW" sz="1600" b="1" dirty="0">
                          <a:latin typeface="Times New Roman"/>
                          <a:ea typeface="Times New Roman"/>
                          <a:cs typeface="Arial"/>
                        </a:rPr>
                        <a:t>عدد الحصص</a:t>
                      </a:r>
                      <a:endParaRPr lang="en-US" sz="20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1932" marR="61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KW" sz="1600" b="1" dirty="0" err="1">
                          <a:latin typeface="Times New Roman"/>
                          <a:ea typeface="Times New Roman"/>
                          <a:cs typeface="Arial"/>
                        </a:rPr>
                        <a:t>الكفايات</a:t>
                      </a:r>
                      <a:r>
                        <a:rPr lang="ar-KW" sz="1600" b="1" dirty="0">
                          <a:latin typeface="Times New Roman"/>
                          <a:ea typeface="Times New Roman"/>
                          <a:cs typeface="Arial"/>
                        </a:rPr>
                        <a:t> الخاصة</a:t>
                      </a:r>
                      <a:endParaRPr lang="en-US" sz="20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1932" marR="61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KW" sz="1600" b="1">
                          <a:latin typeface="Times New Roman"/>
                          <a:ea typeface="Times New Roman"/>
                          <a:cs typeface="Arial"/>
                        </a:rPr>
                        <a:t>عدد الحصص</a:t>
                      </a:r>
                      <a:endParaRPr lang="en-US" sz="20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1932" marR="61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526601"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ar-KW" sz="1600" b="1" dirty="0">
                          <a:latin typeface="Times New Roman"/>
                          <a:ea typeface="Times New Roman"/>
                          <a:cs typeface="Arial"/>
                        </a:rPr>
                        <a:t>1-1 التعرف </a:t>
                      </a:r>
                      <a:r>
                        <a:rPr lang="ar-KW" sz="1600" b="1" dirty="0" err="1">
                          <a:latin typeface="Times New Roman"/>
                          <a:ea typeface="Times New Roman"/>
                          <a:cs typeface="Arial"/>
                        </a:rPr>
                        <a:t>و</a:t>
                      </a:r>
                      <a:r>
                        <a:rPr lang="ar-KW" sz="1600" b="1" dirty="0">
                          <a:latin typeface="Times New Roman"/>
                          <a:ea typeface="Times New Roman"/>
                          <a:cs typeface="Arial"/>
                        </a:rPr>
                        <a:t> المقارنة بين الكائنات الحية والأشياء غير الحية</a:t>
                      </a:r>
                      <a:r>
                        <a:rPr lang="ar-KW" sz="2000" b="1" dirty="0">
                          <a:latin typeface="Times New Roman"/>
                          <a:ea typeface="Times New Roman"/>
                          <a:cs typeface="Arial"/>
                        </a:rPr>
                        <a:t>.</a:t>
                      </a:r>
                      <a:endParaRPr lang="en-US" sz="20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1932" marR="61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KW" sz="2400" b="1" dirty="0">
                          <a:latin typeface="Times New Roman"/>
                          <a:ea typeface="Times New Roman"/>
                          <a:cs typeface="Arial"/>
                        </a:rPr>
                        <a:t>1</a:t>
                      </a:r>
                      <a:endParaRPr lang="en-US" sz="24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1932" marR="61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ar-KW" sz="1600" b="1" dirty="0">
                          <a:latin typeface="Times New Roman"/>
                          <a:ea typeface="Times New Roman"/>
                          <a:cs typeface="Arial"/>
                        </a:rPr>
                        <a:t>2-2 ملاحظة وتصميم نماذج ,وتفسير وجود وغياب الضوء على حدوث النهار والليل والظلال .</a:t>
                      </a:r>
                      <a:endParaRPr lang="en-US" sz="20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1932" marR="61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KW" sz="2400" b="1" dirty="0">
                          <a:latin typeface="Times New Roman"/>
                          <a:ea typeface="Times New Roman"/>
                          <a:cs typeface="Arial"/>
                        </a:rPr>
                        <a:t>6</a:t>
                      </a:r>
                      <a:endParaRPr lang="en-US" sz="32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1932" marR="61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</a:tr>
              <a:tr h="468090"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ar-KW" sz="1600" b="1">
                          <a:latin typeface="Times New Roman"/>
                          <a:ea typeface="Times New Roman"/>
                          <a:cs typeface="Arial"/>
                        </a:rPr>
                        <a:t>1-2 التعرف على خصائص النباتات ويحدد وظيفتها .</a:t>
                      </a:r>
                      <a:endParaRPr lang="en-US" sz="20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1932" marR="61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KW" sz="2400" b="1" dirty="0">
                          <a:latin typeface="Times New Roman"/>
                          <a:ea typeface="Times New Roman"/>
                          <a:cs typeface="Arial"/>
                        </a:rPr>
                        <a:t>7</a:t>
                      </a:r>
                      <a:endParaRPr lang="en-US" sz="24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1932" marR="61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ar-KW" sz="1600" b="1" dirty="0">
                          <a:latin typeface="Times New Roman"/>
                          <a:ea typeface="Times New Roman"/>
                          <a:cs typeface="Arial"/>
                        </a:rPr>
                        <a:t>2-4 تقدير الإجراءات التي لا بد من اتخاذها لحماية أنفسنا من الشمس واستخدام إعادة التدوير للمحافظة على البيئة.</a:t>
                      </a:r>
                      <a:endParaRPr lang="en-US" sz="20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1932" marR="61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KW" sz="2400" b="1" dirty="0">
                          <a:latin typeface="Times New Roman"/>
                          <a:ea typeface="Times New Roman"/>
                          <a:cs typeface="Arial"/>
                        </a:rPr>
                        <a:t>4</a:t>
                      </a:r>
                      <a:endParaRPr lang="en-US" sz="32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1932" marR="61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</a:tr>
              <a:tr h="702135"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ar-KW" sz="1600" b="1">
                          <a:latin typeface="Times New Roman"/>
                          <a:ea typeface="Times New Roman"/>
                          <a:cs typeface="Arial"/>
                        </a:rPr>
                        <a:t>2-1 التمييز بين الحيوانات من خلال تصنيفها بناء على طريقة الحركة ونوع التكاثر ونوع الغذاء ووجود الهيكل العظمي</a:t>
                      </a:r>
                      <a:endParaRPr lang="en-US" sz="20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1932" marR="61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KW" sz="2400" b="1" dirty="0">
                          <a:latin typeface="Times New Roman"/>
                          <a:ea typeface="Times New Roman"/>
                          <a:cs typeface="Arial"/>
                        </a:rPr>
                        <a:t>7</a:t>
                      </a:r>
                      <a:endParaRPr lang="en-US" sz="24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1932" marR="61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ar-SA" sz="2000" b="1" dirty="0">
                          <a:latin typeface="Calibri"/>
                          <a:ea typeface="Calibri"/>
                          <a:cs typeface="Arial"/>
                        </a:rPr>
                        <a:t>2-5 التعبير عن العلوم من حولنا من خلال استخدام المعرفة والمهارات المكتسبة خلال تعلم المواد الدراسية الأخرى.</a:t>
                      </a:r>
                      <a:endParaRPr lang="en-US" sz="2400" dirty="0"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1932" marR="619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KW" sz="2400" b="1" dirty="0">
                          <a:latin typeface="Times New Roman"/>
                          <a:ea typeface="Times New Roman"/>
                          <a:cs typeface="Arial"/>
                        </a:rPr>
                        <a:t>2</a:t>
                      </a:r>
                      <a:endParaRPr lang="en-US" sz="32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1932" marR="61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</a:tr>
              <a:tr h="341551"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ar-KW" sz="1600" b="1">
                          <a:latin typeface="Times New Roman"/>
                          <a:ea typeface="Times New Roman"/>
                          <a:cs typeface="Arial"/>
                        </a:rPr>
                        <a:t>2-3 ملاحظة ومعرفة خصائص النباتات وحاجتها للبقاء.</a:t>
                      </a:r>
                      <a:endParaRPr lang="en-US" sz="20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1932" marR="61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8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KW" sz="2400" b="1" dirty="0">
                          <a:latin typeface="Times New Roman"/>
                          <a:ea typeface="Times New Roman"/>
                          <a:cs typeface="Arial"/>
                        </a:rPr>
                        <a:t>1</a:t>
                      </a:r>
                      <a:endParaRPr lang="en-US" sz="24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1932" marR="61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8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endParaRPr lang="en-US" sz="2000" dirty="0"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1932" marR="619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18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1932" marR="61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</a:tr>
              <a:tr h="468090"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ar-KW" sz="1600" b="1">
                          <a:latin typeface="Times New Roman"/>
                          <a:ea typeface="Times New Roman"/>
                          <a:cs typeface="Arial"/>
                        </a:rPr>
                        <a:t>1-3 توضيح كيفية العناية بالنباتات والحيوانات والبيئة حولنا</a:t>
                      </a:r>
                      <a:endParaRPr lang="en-US" sz="2000">
                        <a:latin typeface="Times New Roman"/>
                        <a:ea typeface="Times New Roman"/>
                        <a:cs typeface="Arial"/>
                      </a:endParaRPr>
                    </a:p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ar-KW" sz="1600" b="1">
                          <a:latin typeface="Times New Roman"/>
                          <a:ea typeface="Times New Roman"/>
                          <a:cs typeface="Arial"/>
                        </a:rPr>
                        <a:t>.</a:t>
                      </a:r>
                      <a:endParaRPr lang="en-US" sz="20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1932" marR="61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KW" sz="2400" b="1" dirty="0">
                          <a:latin typeface="Times New Roman"/>
                          <a:ea typeface="Times New Roman"/>
                          <a:cs typeface="Arial"/>
                        </a:rPr>
                        <a:t>2</a:t>
                      </a:r>
                      <a:endParaRPr lang="en-US" sz="24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1932" marR="61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ar-KW" sz="1600" b="1" dirty="0">
                          <a:latin typeface="Times New Roman"/>
                          <a:ea typeface="Times New Roman"/>
                          <a:cs typeface="Arial"/>
                        </a:rPr>
                        <a:t>3-1 إدراك وتصنيف منتجات التكنولوجيا في متاجر الحي السكني الخاص </a:t>
                      </a:r>
                      <a:r>
                        <a:rPr lang="ar-KW" sz="1600" b="1" dirty="0" err="1">
                          <a:latin typeface="Times New Roman"/>
                          <a:ea typeface="Times New Roman"/>
                          <a:cs typeface="Arial"/>
                        </a:rPr>
                        <a:t>به</a:t>
                      </a:r>
                      <a:r>
                        <a:rPr lang="ar-KW" sz="1600" b="1" dirty="0">
                          <a:latin typeface="Times New Roman"/>
                          <a:ea typeface="Times New Roman"/>
                          <a:cs typeface="Arial"/>
                        </a:rPr>
                        <a:t>.</a:t>
                      </a:r>
                      <a:endParaRPr lang="en-US" sz="20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1932" marR="619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KW" sz="2400" b="1" dirty="0">
                          <a:latin typeface="Times New Roman"/>
                          <a:ea typeface="Times New Roman"/>
                          <a:cs typeface="Arial"/>
                        </a:rPr>
                        <a:t>1</a:t>
                      </a:r>
                      <a:endParaRPr lang="en-US" sz="32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1932" marR="61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585112">
                <a:tc rowSpan="2"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ar-KW" sz="1600" b="1" dirty="0">
                          <a:latin typeface="Times New Roman"/>
                          <a:ea typeface="Times New Roman"/>
                          <a:cs typeface="Arial"/>
                        </a:rPr>
                        <a:t>1-4 التعبير عن المعلومات حول الكائنات الحية من خلال استخدام المعرفة والمهارات المكتسبة من تعلم المواد الدراسية الأخرى.</a:t>
                      </a:r>
                      <a:endParaRPr lang="en-US" sz="20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1932" marR="61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6C0A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  <a:tabLst>
                          <a:tab pos="468630" algn="l"/>
                          <a:tab pos="505460" algn="ctr"/>
                        </a:tabLst>
                      </a:pPr>
                      <a:r>
                        <a:rPr lang="ar-KW" sz="2400" b="1" dirty="0" smtClean="0">
                          <a:latin typeface="Times New Roman"/>
                          <a:ea typeface="Times New Roman"/>
                          <a:cs typeface="Arial"/>
                        </a:rPr>
                        <a:t>4</a:t>
                      </a:r>
                      <a:endParaRPr lang="en-US" sz="24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1932" marR="61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6C0A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ar-SA" sz="2000" b="1" dirty="0">
                          <a:latin typeface="Calibri"/>
                          <a:ea typeface="Calibri"/>
                          <a:cs typeface="Arial"/>
                        </a:rPr>
                        <a:t>3-3 تكوين الممارسات الآمنة والاستخدام المناسب للتكنولوجيا</a:t>
                      </a:r>
                      <a:endParaRPr lang="en-US" sz="2400" dirty="0"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1932" marR="619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KW" sz="2400" b="1" dirty="0">
                          <a:latin typeface="Times New Roman"/>
                          <a:ea typeface="Times New Roman"/>
                          <a:cs typeface="Arial"/>
                        </a:rPr>
                        <a:t>4</a:t>
                      </a:r>
                      <a:endParaRPr lang="en-US" sz="32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1932" marR="61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702135">
                <a:tc vMerge="1"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endParaRPr lang="en-US" sz="18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1932" marR="61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18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1932" marR="61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ar-KW" sz="1600" b="1" dirty="0" smtClean="0">
                          <a:latin typeface="Times New Roman"/>
                          <a:ea typeface="Times New Roman"/>
                          <a:cs typeface="Arial"/>
                        </a:rPr>
                        <a:t>3-4 </a:t>
                      </a:r>
                      <a:r>
                        <a:rPr lang="ar-KW" sz="1600" b="1" dirty="0">
                          <a:latin typeface="Times New Roman"/>
                          <a:ea typeface="Times New Roman"/>
                          <a:cs typeface="Arial"/>
                        </a:rPr>
                        <a:t>التعبير عن طرق ربط العلوم والتكنولوجيا حولنا باستخدام المعرفة والمهارات المكتسبة خلال تعلم المواد الدراسية.</a:t>
                      </a:r>
                      <a:endParaRPr lang="en-US" sz="20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1932" marR="61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6C0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KW" sz="2400" b="1" dirty="0">
                          <a:latin typeface="Times New Roman"/>
                          <a:ea typeface="Times New Roman"/>
                          <a:cs typeface="Arial"/>
                        </a:rPr>
                        <a:t>2</a:t>
                      </a:r>
                      <a:endParaRPr lang="en-US" sz="32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1932" marR="61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6C0A"/>
                    </a:solidFill>
                  </a:tcPr>
                </a:tc>
              </a:tr>
              <a:tr h="468090"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ar-KW" sz="1600" b="1" dirty="0">
                          <a:latin typeface="Times New Roman"/>
                          <a:ea typeface="Times New Roman"/>
                          <a:cs typeface="Arial"/>
                        </a:rPr>
                        <a:t>2-3 ملاحظة ومعرفة خصائص النباتات وحاجتها للبقاء</a:t>
                      </a:r>
                      <a:r>
                        <a:rPr lang="ar-KW" sz="2000" b="1" dirty="0">
                          <a:latin typeface="Times New Roman"/>
                          <a:ea typeface="Times New Roman"/>
                          <a:cs typeface="Arial"/>
                        </a:rPr>
                        <a:t>.</a:t>
                      </a:r>
                      <a:endParaRPr lang="en-US" sz="20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1932" marR="61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KW" sz="2400" b="1" dirty="0">
                          <a:latin typeface="Times New Roman"/>
                          <a:ea typeface="Times New Roman"/>
                          <a:cs typeface="Arial"/>
                        </a:rPr>
                        <a:t>4</a:t>
                      </a:r>
                      <a:endParaRPr lang="en-US" sz="24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1932" marR="61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ar-KW" sz="1600" b="1">
                          <a:latin typeface="Times New Roman"/>
                          <a:ea typeface="Times New Roman"/>
                          <a:cs typeface="Arial"/>
                        </a:rPr>
                        <a:t>3-2 توضيح خصائص وطرق استخدام التكنولوجيا المعرفة في الحي السكني. </a:t>
                      </a:r>
                      <a:endParaRPr lang="en-US" sz="20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1932" marR="61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KW" sz="2400" b="1" dirty="0">
                          <a:latin typeface="Times New Roman"/>
                          <a:ea typeface="Times New Roman"/>
                          <a:cs typeface="Arial"/>
                        </a:rPr>
                        <a:t>5</a:t>
                      </a:r>
                      <a:endParaRPr lang="en-US" sz="32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1932" marR="61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</a:tr>
              <a:tr h="292556"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ar-SA" sz="2000" b="1">
                          <a:latin typeface="Times New Roman"/>
                          <a:ea typeface="Calibri"/>
                          <a:cs typeface="Arial"/>
                        </a:rPr>
                        <a:t>مجموع عدد الحصص</a:t>
                      </a:r>
                      <a:endParaRPr lang="en-US" sz="2400"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1932" marR="61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KW" sz="2000" b="1" dirty="0">
                          <a:latin typeface="Times New Roman"/>
                          <a:ea typeface="Times New Roman"/>
                          <a:cs typeface="Arial"/>
                        </a:rPr>
                        <a:t>26</a:t>
                      </a:r>
                      <a:endParaRPr lang="en-US" sz="20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1932" marR="61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ar-KW" sz="1600" b="1">
                          <a:latin typeface="Times New Roman"/>
                          <a:ea typeface="Times New Roman"/>
                          <a:cs typeface="Arial"/>
                        </a:rPr>
                        <a:t>مجموع عدد الحصص</a:t>
                      </a:r>
                      <a:endParaRPr lang="en-US" sz="20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1932" marR="61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KW" sz="2000" b="1" dirty="0">
                          <a:latin typeface="Times New Roman"/>
                          <a:ea typeface="Times New Roman"/>
                          <a:cs typeface="Arial"/>
                        </a:rPr>
                        <a:t>24</a:t>
                      </a:r>
                      <a:endParaRPr lang="en-US" sz="28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1932" marR="61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512594"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ar-SA" sz="2000" b="1" dirty="0">
                          <a:latin typeface="Times New Roman"/>
                          <a:ea typeface="Calibri"/>
                          <a:cs typeface="Arial"/>
                        </a:rPr>
                        <a:t>إجمالي عدد الحصص</a:t>
                      </a:r>
                      <a:endParaRPr lang="en-US" sz="2400" dirty="0"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1932" marR="61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KW" sz="2000" b="1" dirty="0">
                          <a:latin typeface="Times New Roman"/>
                          <a:ea typeface="Times New Roman"/>
                          <a:cs typeface="Arial"/>
                        </a:rPr>
                        <a:t>5</a:t>
                      </a:r>
                      <a:r>
                        <a:rPr lang="ar-KW" sz="2800" b="1" dirty="0">
                          <a:latin typeface="Times New Roman"/>
                          <a:ea typeface="Times New Roman"/>
                          <a:cs typeface="Arial"/>
                        </a:rPr>
                        <a:t>0</a:t>
                      </a:r>
                      <a:endParaRPr lang="en-US" sz="28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1932" marR="619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KW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KW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486383" y="1702340"/>
            <a:ext cx="5622587" cy="49611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إطار 3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436"/>
            </a:avLst>
          </a:prstGeom>
          <a:solidFill>
            <a:srgbClr val="0033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015591" y="700786"/>
            <a:ext cx="36186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KW" sz="7200" b="1" dirty="0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الحصة الثانية :  </a:t>
            </a:r>
          </a:p>
        </p:txBody>
      </p:sp>
      <p:sp>
        <p:nvSpPr>
          <p:cNvPr id="8" name="Rectangle 7"/>
          <p:cNvSpPr/>
          <p:nvPr/>
        </p:nvSpPr>
        <p:spPr>
          <a:xfrm>
            <a:off x="6405025" y="1162629"/>
            <a:ext cx="26581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KW" sz="3600" b="1" dirty="0" smtClean="0">
                <a:solidFill>
                  <a:sysClr val="windowText" lastClr="000000"/>
                </a:solidFill>
              </a:rPr>
              <a:t>الحصة 2 من 5 </a:t>
            </a:r>
            <a:endParaRPr lang="ar-KW" sz="3600" dirty="0"/>
          </a:p>
        </p:txBody>
      </p:sp>
      <p:sp>
        <p:nvSpPr>
          <p:cNvPr id="9" name="Rectangle 8"/>
          <p:cNvSpPr/>
          <p:nvPr/>
        </p:nvSpPr>
        <p:spPr>
          <a:xfrm>
            <a:off x="2821021" y="3886338"/>
            <a:ext cx="885434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KW" sz="7200" b="1" dirty="0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عنوان الدرس : </a:t>
            </a:r>
          </a:p>
          <a:p>
            <a:endParaRPr lang="ar-KW" sz="2800" b="1" dirty="0" smtClean="0">
              <a:solidFill>
                <a:srgbClr val="FF0000"/>
              </a:solidFill>
            </a:endParaRPr>
          </a:p>
          <a:p>
            <a:r>
              <a:rPr lang="ar-KW" sz="4400" b="1" dirty="0" smtClean="0">
                <a:solidFill>
                  <a:sysClr val="windowText" lastClr="000000"/>
                </a:solidFill>
              </a:rPr>
              <a:t>ما الموارد التي يمكن استخراجها من الأرض ؟</a:t>
            </a:r>
          </a:p>
        </p:txBody>
      </p:sp>
      <p:pic>
        <p:nvPicPr>
          <p:cNvPr id="66562" name="Picture 2" descr="Image result for lesson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6003" y="577816"/>
            <a:ext cx="5476875" cy="24479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إطار 3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436"/>
            </a:avLst>
          </a:prstGeom>
          <a:solidFill>
            <a:srgbClr val="0033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2641" y="1919031"/>
            <a:ext cx="11420273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KW" sz="7200" b="1" dirty="0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المفاهيم العلمية : </a:t>
            </a:r>
          </a:p>
          <a:p>
            <a:endParaRPr lang="ar-KW" sz="4000" b="1" dirty="0" smtClean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ar-KW" sz="4000" b="1" dirty="0" smtClean="0">
                <a:solidFill>
                  <a:sysClr val="windowText" lastClr="000000"/>
                </a:solidFill>
              </a:rPr>
              <a:t>الموارد الطبيعية هي مواد نافعة نستخرجها من الأرض .</a:t>
            </a:r>
          </a:p>
          <a:p>
            <a:pPr marL="285750" indent="-285750">
              <a:buFontTx/>
              <a:buChar char="-"/>
            </a:pPr>
            <a:r>
              <a:rPr lang="ar-KW" sz="4000" b="1" dirty="0" smtClean="0">
                <a:solidFill>
                  <a:sysClr val="windowText" lastClr="000000"/>
                </a:solidFill>
              </a:rPr>
              <a:t>الماء و النفط و الفحم الحجري و الغاز و الأشجار هي من الموارد الطبيعية .</a:t>
            </a:r>
          </a:p>
          <a:p>
            <a:pPr marL="285750" indent="-285750">
              <a:buFontTx/>
              <a:buChar char="-"/>
            </a:pPr>
            <a:r>
              <a:rPr lang="ar-KW" sz="4000" b="1" dirty="0" smtClean="0">
                <a:solidFill>
                  <a:sysClr val="windowText" lastClr="000000"/>
                </a:solidFill>
              </a:rPr>
              <a:t>يستخدم الناس الموارد الطبيعية بطرق مختلفة .</a:t>
            </a:r>
          </a:p>
        </p:txBody>
      </p:sp>
      <p:pic>
        <p:nvPicPr>
          <p:cNvPr id="65538" name="Picture 2" descr="Image result for ‫موارد الأرض الطبيعية‬‎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0485" y="718529"/>
            <a:ext cx="4781550" cy="2257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1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3556000" y="6356351"/>
            <a:ext cx="44704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l"/>
            <a:fld id="{4E9DA738-EB94-4D47-B3E7-1250F473E87B}" type="slidenum">
              <a:rPr lang="en-US" altLang="ro-RO">
                <a:solidFill>
                  <a:srgbClr val="000000"/>
                </a:solidFill>
              </a:rPr>
              <a:pPr algn="l"/>
              <a:t>46</a:t>
            </a:fld>
            <a:endParaRPr lang="en-US" altLang="ro-RO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3947" y="745587"/>
            <a:ext cx="1155156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LB" altLang="ro-RO" sz="4800" b="1" u="sng" cap="none" spc="0" dirty="0" smtClean="0">
                <a:ln w="1905"/>
                <a:solidFill>
                  <a:srgbClr val="CC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Traditional Arabic"/>
              </a:rPr>
              <a:t>لائحة بالطرائق الناشطة التفاعلية</a:t>
            </a:r>
            <a:r>
              <a:rPr lang="ar-KW" altLang="ro-RO" sz="4800" b="1" u="sng" cap="none" spc="0" dirty="0" smtClean="0">
                <a:ln w="1905"/>
                <a:solidFill>
                  <a:srgbClr val="CC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Traditional Arabic"/>
              </a:rPr>
              <a:t> التي من الممكن تطبيقها</a:t>
            </a:r>
            <a:endParaRPr lang="ar-KW" sz="4800" b="1" u="sng" cap="none" spc="0" dirty="0">
              <a:ln w="1905"/>
              <a:solidFill>
                <a:srgbClr val="CC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6879376" y="1778472"/>
          <a:ext cx="4439684" cy="4516120"/>
        </p:xfrm>
        <a:graphic>
          <a:graphicData uri="http://schemas.openxmlformats.org/drawingml/2006/table">
            <a:tbl>
              <a:tblPr rtl="1" firstRow="1" bandRow="1">
                <a:tableStyleId>{10A1B5D5-9B99-4C35-A422-299274C87663}</a:tableStyleId>
              </a:tblPr>
              <a:tblGrid>
                <a:gridCol w="356315"/>
                <a:gridCol w="2863774"/>
                <a:gridCol w="1219595"/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KW" dirty="0" smtClean="0"/>
                        <a:t>م</a:t>
                      </a:r>
                      <a:endParaRPr lang="ar-KW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KW" dirty="0" smtClean="0"/>
                        <a:t>الطريقة</a:t>
                      </a:r>
                      <a:endParaRPr lang="ar-KW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KW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ar-KW" sz="1400" dirty="0" smtClean="0"/>
                        <a:t>1</a:t>
                      </a:r>
                      <a:endParaRPr lang="ar-KW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 KWL </a:t>
                      </a:r>
                      <a:r>
                        <a:rPr lang="ar-LB" sz="1400" i="1" dirty="0" smtClean="0">
                          <a:solidFill>
                            <a:schemeClr val="tx1"/>
                          </a:solidFill>
                        </a:rPr>
                        <a:t>ماذا نعرف وماذا نريد أن نعرف وماذا تعلمنا</a:t>
                      </a:r>
                      <a:endParaRPr lang="ar-KW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KW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ar-KW" sz="1400" dirty="0" smtClean="0"/>
                        <a:t>2</a:t>
                      </a:r>
                      <a:endParaRPr lang="ar-KW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Mind mapping</a:t>
                      </a:r>
                      <a:r>
                        <a:rPr lang="ar-KW" sz="1400" b="1" dirty="0" smtClean="0">
                          <a:solidFill>
                            <a:schemeClr val="tx1"/>
                          </a:solidFill>
                        </a:rPr>
                        <a:t>الخريطة الذهنية </a:t>
                      </a:r>
                      <a:endParaRPr lang="en-US" sz="14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r" rtl="1"/>
                      <a:endParaRPr lang="ar-KW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KW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ar-KW" sz="1400" dirty="0" smtClean="0"/>
                        <a:t>3</a:t>
                      </a:r>
                      <a:endParaRPr lang="ar-KW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LB" sz="1400" b="1" dirty="0" smtClean="0">
                          <a:solidFill>
                            <a:schemeClr val="tx1"/>
                          </a:solidFill>
                        </a:rPr>
                        <a:t>النقاش الجماعي</a:t>
                      </a:r>
                      <a:endParaRPr lang="en-US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r" rtl="1"/>
                      <a:endParaRPr lang="ar-KW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KW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ar-KW" sz="1400" dirty="0" smtClean="0"/>
                        <a:t>4</a:t>
                      </a:r>
                      <a:endParaRPr lang="ar-KW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LB" sz="1400" b="1" dirty="0" smtClean="0">
                          <a:solidFill>
                            <a:schemeClr val="tx1"/>
                          </a:solidFill>
                        </a:rPr>
                        <a:t>خرائط النقاش</a:t>
                      </a:r>
                      <a:r>
                        <a:rPr lang="ar-KW" sz="1400" b="1" dirty="0" smtClean="0">
                          <a:solidFill>
                            <a:schemeClr val="tx1"/>
                          </a:solidFill>
                        </a:rPr>
                        <a:t> ( الخريطة الذهنية )</a:t>
                      </a:r>
                      <a:endParaRPr lang="en-US" sz="14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r" rtl="1"/>
                      <a:endParaRPr lang="ar-KW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KW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ar-KW" sz="1400" dirty="0" smtClean="0"/>
                        <a:t>5</a:t>
                      </a:r>
                      <a:endParaRPr lang="ar-KW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LB" sz="1400" b="1" dirty="0" smtClean="0">
                          <a:solidFill>
                            <a:schemeClr val="tx1"/>
                          </a:solidFill>
                        </a:rPr>
                        <a:t>حل المشكلات</a:t>
                      </a:r>
                      <a:endParaRPr lang="en-US" sz="14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r" rtl="1"/>
                      <a:endParaRPr lang="ar-KW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KW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ar-KW" sz="1400" dirty="0" smtClean="0"/>
                        <a:t>6</a:t>
                      </a:r>
                      <a:endParaRPr lang="ar-KW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LB" sz="1400" b="1" dirty="0" smtClean="0">
                          <a:solidFill>
                            <a:schemeClr val="tx1"/>
                          </a:solidFill>
                        </a:rPr>
                        <a:t>المشاريع</a:t>
                      </a:r>
                      <a:endParaRPr lang="en-US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r" rtl="1"/>
                      <a:endParaRPr lang="ar-KW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KW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ar-KW" sz="1400" dirty="0" smtClean="0"/>
                        <a:t>7</a:t>
                      </a:r>
                      <a:endParaRPr lang="ar-KW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LB" sz="1400" b="1" dirty="0" smtClean="0">
                          <a:solidFill>
                            <a:schemeClr val="tx1"/>
                          </a:solidFill>
                        </a:rPr>
                        <a:t>لعب الأدوار</a:t>
                      </a:r>
                      <a:endParaRPr lang="ru-RU" sz="14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r" rtl="1"/>
                      <a:endParaRPr lang="ar-KW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KW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ar-KW" sz="1400" dirty="0" smtClean="0"/>
                        <a:t>8</a:t>
                      </a:r>
                      <a:endParaRPr lang="ar-KW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LB" sz="1400" b="1" dirty="0" smtClean="0">
                          <a:solidFill>
                            <a:schemeClr val="tx1"/>
                          </a:solidFill>
                        </a:rPr>
                        <a:t>استراتجيات السؤال</a:t>
                      </a:r>
                      <a:endParaRPr lang="en-US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r" rtl="1"/>
                      <a:endParaRPr lang="ar-KW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KW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1236780" y="1770733"/>
          <a:ext cx="4439684" cy="4516120"/>
        </p:xfrm>
        <a:graphic>
          <a:graphicData uri="http://schemas.openxmlformats.org/drawingml/2006/table">
            <a:tbl>
              <a:tblPr rtl="1" firstRow="1" bandRow="1">
                <a:tableStyleId>{10A1B5D5-9B99-4C35-A422-299274C87663}</a:tableStyleId>
              </a:tblPr>
              <a:tblGrid>
                <a:gridCol w="370958"/>
                <a:gridCol w="2844265"/>
                <a:gridCol w="1224461"/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KW" dirty="0" smtClean="0"/>
                        <a:t>م</a:t>
                      </a:r>
                      <a:endParaRPr lang="ar-KW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KW" dirty="0" smtClean="0"/>
                        <a:t>الطريقة</a:t>
                      </a:r>
                      <a:endParaRPr lang="ar-KW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KW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ar-KW" sz="1400" dirty="0" smtClean="0"/>
                        <a:t>9</a:t>
                      </a:r>
                      <a:endParaRPr lang="ar-KW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KW" sz="1400" b="1" dirty="0" smtClean="0">
                          <a:solidFill>
                            <a:schemeClr val="tx1"/>
                          </a:solidFill>
                        </a:rPr>
                        <a:t>الربط </a:t>
                      </a:r>
                      <a:endParaRPr lang="en-US" sz="14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r" rtl="1"/>
                      <a:endParaRPr lang="ar-KW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KW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ar-KW" sz="1400" dirty="0" smtClean="0"/>
                        <a:t>10</a:t>
                      </a:r>
                      <a:endParaRPr lang="ar-KW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KW" sz="1400" b="1" dirty="0" smtClean="0">
                          <a:solidFill>
                            <a:schemeClr val="tx1"/>
                          </a:solidFill>
                        </a:rPr>
                        <a:t>المزاد</a:t>
                      </a:r>
                      <a:r>
                        <a:rPr lang="ar-KW" sz="1400" b="1" baseline="0" dirty="0" smtClean="0">
                          <a:solidFill>
                            <a:schemeClr val="tx1"/>
                          </a:solidFill>
                        </a:rPr>
                        <a:t> العلني   ,   العصف الذهني</a:t>
                      </a:r>
                      <a:endParaRPr lang="en-US" sz="14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r" rtl="1"/>
                      <a:endParaRPr lang="ar-KW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KW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ar-KW" sz="1400" dirty="0" smtClean="0"/>
                        <a:t>11</a:t>
                      </a:r>
                      <a:endParaRPr lang="ar-KW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KW" sz="1400" b="1" dirty="0" smtClean="0">
                          <a:solidFill>
                            <a:schemeClr val="tx1"/>
                          </a:solidFill>
                        </a:rPr>
                        <a:t>المجموعات</a:t>
                      </a:r>
                      <a:endParaRPr lang="en-US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r" rtl="1"/>
                      <a:endParaRPr lang="ar-KW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KW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ar-KW" sz="1400" dirty="0" smtClean="0"/>
                        <a:t>12</a:t>
                      </a:r>
                      <a:endParaRPr lang="ar-KW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KW" sz="1400" b="1" dirty="0" smtClean="0">
                          <a:solidFill>
                            <a:schemeClr val="tx1"/>
                          </a:solidFill>
                        </a:rPr>
                        <a:t>دراسة الحالة</a:t>
                      </a:r>
                      <a:endParaRPr lang="en-US" sz="14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r" rtl="1"/>
                      <a:endParaRPr lang="ar-KW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KW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ar-KW" sz="1400" dirty="0" smtClean="0"/>
                        <a:t>13</a:t>
                      </a:r>
                      <a:endParaRPr lang="ar-KW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KW" sz="1400" b="1" dirty="0" smtClean="0">
                          <a:solidFill>
                            <a:schemeClr val="tx1"/>
                          </a:solidFill>
                        </a:rPr>
                        <a:t>إظهار </a:t>
                      </a:r>
                      <a:r>
                        <a:rPr lang="ar-KW" sz="1400" b="1" dirty="0" err="1" smtClean="0">
                          <a:solidFill>
                            <a:schemeClr val="tx1"/>
                          </a:solidFill>
                        </a:rPr>
                        <a:t>و</a:t>
                      </a:r>
                      <a:r>
                        <a:rPr lang="ar-KW" sz="1400" b="1" dirty="0" smtClean="0">
                          <a:solidFill>
                            <a:schemeClr val="tx1"/>
                          </a:solidFill>
                        </a:rPr>
                        <a:t> شرح </a:t>
                      </a:r>
                      <a:endParaRPr lang="en-US" sz="14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r" rtl="1"/>
                      <a:endParaRPr lang="ar-KW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KW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ar-KW" sz="1400" dirty="0" smtClean="0"/>
                        <a:t>14</a:t>
                      </a:r>
                      <a:endParaRPr lang="ar-KW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KW" sz="1400" b="1" dirty="0" err="1" smtClean="0">
                          <a:solidFill>
                            <a:schemeClr val="tx1"/>
                          </a:solidFill>
                        </a:rPr>
                        <a:t>الكيوب</a:t>
                      </a:r>
                      <a:endParaRPr lang="en-US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r" rtl="1"/>
                      <a:endParaRPr lang="ar-KW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KW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ar-KW" sz="1400" dirty="0" smtClean="0"/>
                        <a:t>15</a:t>
                      </a:r>
                      <a:endParaRPr lang="ar-KW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KW" sz="1400" b="1" dirty="0" smtClean="0">
                          <a:solidFill>
                            <a:schemeClr val="tx1"/>
                          </a:solidFill>
                        </a:rPr>
                        <a:t>الزيارات الميدانية </a:t>
                      </a:r>
                      <a:r>
                        <a:rPr lang="ar-KW" sz="1400" b="1" dirty="0" err="1" smtClean="0">
                          <a:solidFill>
                            <a:schemeClr val="tx1"/>
                          </a:solidFill>
                        </a:rPr>
                        <a:t>و</a:t>
                      </a:r>
                      <a:r>
                        <a:rPr lang="ar-KW" sz="1400" b="1" dirty="0" smtClean="0">
                          <a:solidFill>
                            <a:schemeClr val="tx1"/>
                          </a:solidFill>
                        </a:rPr>
                        <a:t> الجولات </a:t>
                      </a:r>
                      <a:endParaRPr lang="ru-RU" sz="14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r" rtl="1"/>
                      <a:endParaRPr lang="ar-KW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KW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ar-KW" sz="1400" dirty="0" smtClean="0"/>
                        <a:t>16</a:t>
                      </a:r>
                      <a:endParaRPr lang="ar-KW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KW" sz="1400" b="1" dirty="0" smtClean="0">
                          <a:solidFill>
                            <a:schemeClr val="tx1"/>
                          </a:solidFill>
                        </a:rPr>
                        <a:t>دائرة فن </a:t>
                      </a:r>
                      <a:endParaRPr lang="en-US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r" rtl="1"/>
                      <a:endParaRPr lang="ar-KW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KW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0" name="إطار 3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436"/>
            </a:avLst>
          </a:prstGeom>
          <a:solidFill>
            <a:srgbClr val="0033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schemeClr val="tx1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7224765" y="3235570"/>
            <a:ext cx="422031" cy="40193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24" name="Oval 23"/>
          <p:cNvSpPr/>
          <p:nvPr/>
        </p:nvSpPr>
        <p:spPr>
          <a:xfrm>
            <a:off x="1582616" y="2215608"/>
            <a:ext cx="422031" cy="40193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25" name="Oval 24"/>
          <p:cNvSpPr/>
          <p:nvPr/>
        </p:nvSpPr>
        <p:spPr>
          <a:xfrm>
            <a:off x="1564195" y="3241574"/>
            <a:ext cx="422031" cy="40193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26" name="Oval 25"/>
          <p:cNvSpPr/>
          <p:nvPr/>
        </p:nvSpPr>
        <p:spPr>
          <a:xfrm>
            <a:off x="1584290" y="4277195"/>
            <a:ext cx="422031" cy="40193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27" name="Oval 26"/>
          <p:cNvSpPr/>
          <p:nvPr/>
        </p:nvSpPr>
        <p:spPr>
          <a:xfrm>
            <a:off x="1564515" y="2719060"/>
            <a:ext cx="422031" cy="40193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4" name="Oval 13"/>
          <p:cNvSpPr/>
          <p:nvPr/>
        </p:nvSpPr>
        <p:spPr>
          <a:xfrm>
            <a:off x="7231251" y="2210923"/>
            <a:ext cx="422031" cy="40193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5" name="Oval 14"/>
          <p:cNvSpPr/>
          <p:nvPr/>
        </p:nvSpPr>
        <p:spPr>
          <a:xfrm>
            <a:off x="7221523" y="2726490"/>
            <a:ext cx="422031" cy="40193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6" name="Oval 15"/>
          <p:cNvSpPr/>
          <p:nvPr/>
        </p:nvSpPr>
        <p:spPr>
          <a:xfrm>
            <a:off x="7250706" y="5839340"/>
            <a:ext cx="422031" cy="40193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7" name="Oval 16"/>
          <p:cNvSpPr/>
          <p:nvPr/>
        </p:nvSpPr>
        <p:spPr>
          <a:xfrm>
            <a:off x="1600502" y="5305085"/>
            <a:ext cx="422031" cy="40193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39839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إطار 3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436"/>
            </a:avLst>
          </a:prstGeom>
          <a:solidFill>
            <a:srgbClr val="0033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schemeClr val="tx1"/>
              </a:solidFill>
            </a:endParaRPr>
          </a:p>
        </p:txBody>
      </p:sp>
      <p:pic>
        <p:nvPicPr>
          <p:cNvPr id="57346" name="Picture 2" descr="Image result for ‫خيارات التحفيز‬‎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10511" y="1222103"/>
            <a:ext cx="9532565" cy="44588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إطار 3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436"/>
            </a:avLst>
          </a:prstGeom>
          <a:solidFill>
            <a:srgbClr val="0033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29577" y="3346388"/>
            <a:ext cx="10914434" cy="3136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ar-KW" sz="4000" b="1" dirty="0" smtClean="0">
                <a:solidFill>
                  <a:sysClr val="windowText" lastClr="000000"/>
                </a:solidFill>
              </a:rPr>
              <a:t>عرض </a:t>
            </a:r>
            <a:r>
              <a:rPr lang="ar-KW" sz="4400" b="1" dirty="0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صورة لمرشات </a:t>
            </a:r>
            <a:r>
              <a:rPr lang="ar-KW" sz="4000" b="1" dirty="0" smtClean="0">
                <a:solidFill>
                  <a:sysClr val="windowText" lastClr="000000"/>
                </a:solidFill>
              </a:rPr>
              <a:t>ماء تروي المزروعات .</a:t>
            </a:r>
          </a:p>
          <a:p>
            <a:pPr>
              <a:lnSpc>
                <a:spcPct val="115000"/>
              </a:lnSpc>
            </a:pPr>
            <a:r>
              <a:rPr lang="ar-KW" sz="4000" b="1" dirty="0" smtClean="0">
                <a:solidFill>
                  <a:sysClr val="windowText" lastClr="000000"/>
                </a:solidFill>
              </a:rPr>
              <a:t>اطرح </a:t>
            </a:r>
            <a:r>
              <a:rPr lang="ar-KW" sz="4400" b="1" dirty="0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السؤال</a:t>
            </a:r>
            <a:r>
              <a:rPr lang="ar-KW" sz="4000" b="1" dirty="0" smtClean="0">
                <a:solidFill>
                  <a:sysClr val="windowText" lastClr="000000"/>
                </a:solidFill>
              </a:rPr>
              <a:t> التالي : لعلك رأيت </a:t>
            </a:r>
            <a:r>
              <a:rPr lang="ar-KW" sz="4000" b="1" dirty="0" err="1" smtClean="0">
                <a:solidFill>
                  <a:sysClr val="windowText" lastClr="000000"/>
                </a:solidFill>
              </a:rPr>
              <a:t>مرشات</a:t>
            </a:r>
            <a:r>
              <a:rPr lang="ar-KW" sz="4000" b="1" dirty="0" smtClean="0">
                <a:solidFill>
                  <a:sysClr val="windowText" lastClr="000000"/>
                </a:solidFill>
              </a:rPr>
              <a:t> الماء تروي الحقول من أن يأتي هذا الماء ؟</a:t>
            </a:r>
          </a:p>
          <a:p>
            <a:pPr>
              <a:lnSpc>
                <a:spcPct val="115000"/>
              </a:lnSpc>
            </a:pPr>
            <a:r>
              <a:rPr lang="ar-KW" sz="4000" b="1" dirty="0" smtClean="0">
                <a:solidFill>
                  <a:sysClr val="windowText" lastClr="000000"/>
                </a:solidFill>
              </a:rPr>
              <a:t>اترك المجال للمتعلمين </a:t>
            </a:r>
            <a:r>
              <a:rPr lang="ar-KW" sz="4400" b="1" dirty="0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للتفكير</a:t>
            </a:r>
            <a:r>
              <a:rPr lang="ar-KW" sz="4000" b="1" dirty="0" smtClean="0">
                <a:solidFill>
                  <a:sysClr val="windowText" lastClr="000000"/>
                </a:solidFill>
              </a:rPr>
              <a:t> و اقبل جميع الإجابات و أناقشها .</a:t>
            </a:r>
            <a:endParaRPr lang="en-US" sz="4000" b="1" dirty="0" smtClean="0">
              <a:solidFill>
                <a:sysClr val="windowText" lastClr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30237" y="627367"/>
            <a:ext cx="5444183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KW" sz="4400" b="1" dirty="0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النشاط التحفيزي الوارد في دليل المعلم : </a:t>
            </a:r>
          </a:p>
          <a:p>
            <a:endParaRPr lang="ar-KW" sz="4400" b="1" u="sng" dirty="0" smtClean="0">
              <a:solidFill>
                <a:srgbClr val="FF0000"/>
              </a:solidFill>
              <a:latin typeface="Aldhabi" pitchFamily="2" charset="-78"/>
              <a:cs typeface="Aldhabi" pitchFamily="2" charset="-78"/>
            </a:endParaRPr>
          </a:p>
          <a:p>
            <a:r>
              <a:rPr lang="ar-KW" sz="4000" b="1" u="sng" dirty="0" smtClean="0">
                <a:solidFill>
                  <a:srgbClr val="CC00FF"/>
                </a:solidFill>
                <a:latin typeface="Arabic Typesetting" pitchFamily="66" charset="-78"/>
                <a:cs typeface="Arabic Typesetting" pitchFamily="66" charset="-78"/>
              </a:rPr>
              <a:t>(  استراتيجية العصف الذهني  - التفكير الناقد )</a:t>
            </a:r>
            <a:r>
              <a:rPr lang="ar-KW" sz="4000" b="1" dirty="0" smtClean="0">
                <a:solidFill>
                  <a:srgbClr val="CC00FF"/>
                </a:solidFill>
                <a:latin typeface="Aldhabi" pitchFamily="2" charset="-78"/>
                <a:cs typeface="Aldhabi" pitchFamily="2" charset="-78"/>
              </a:rPr>
              <a:t> </a:t>
            </a:r>
          </a:p>
        </p:txBody>
      </p:sp>
      <p:pic>
        <p:nvPicPr>
          <p:cNvPr id="56324" name="Picture 4" descr="Image result for ‫مرشات الماء‬‎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335" y="447940"/>
            <a:ext cx="5362575" cy="29761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إطار 3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436"/>
            </a:avLst>
          </a:prstGeom>
          <a:solidFill>
            <a:srgbClr val="0033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11382" y="4624362"/>
            <a:ext cx="10655501" cy="1649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ar-KW" sz="4000" b="1" dirty="0" smtClean="0">
                <a:solidFill>
                  <a:sysClr val="windowText" lastClr="000000"/>
                </a:solidFill>
              </a:rPr>
              <a:t>عرض </a:t>
            </a:r>
            <a:r>
              <a:rPr lang="ar-KW" sz="4800" b="1" dirty="0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فيلم أو مصور </a:t>
            </a:r>
            <a:r>
              <a:rPr lang="ar-KW" sz="4000" b="1" dirty="0" smtClean="0">
                <a:solidFill>
                  <a:sysClr val="windowText" lastClr="000000"/>
                </a:solidFill>
              </a:rPr>
              <a:t>للإنسان البدائي كيف يعيش و مناقشة كيفية توفير احتياجاته في تلك الفترة .</a:t>
            </a:r>
            <a:endParaRPr lang="en-US" sz="4000" b="1" dirty="0" smtClean="0">
              <a:solidFill>
                <a:sysClr val="windowText" lastClr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67720" y="840017"/>
            <a:ext cx="951734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KW" sz="4800" b="1" dirty="0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النشاط التحفيزي المقترح (1): </a:t>
            </a:r>
            <a:r>
              <a:rPr lang="ar-KW" sz="4400" b="1" u="sng" dirty="0" smtClean="0">
                <a:solidFill>
                  <a:srgbClr val="CC00FF"/>
                </a:solidFill>
                <a:latin typeface="Arabic Typesetting" pitchFamily="66" charset="-78"/>
                <a:cs typeface="Arabic Typesetting" pitchFamily="66" charset="-78"/>
              </a:rPr>
              <a:t>(  الربط , العصف الذهني , تعاوني أو فردي )</a:t>
            </a:r>
            <a:r>
              <a:rPr lang="ar-KW" sz="4400" b="1" dirty="0" smtClean="0">
                <a:solidFill>
                  <a:srgbClr val="CC00FF"/>
                </a:solidFill>
                <a:latin typeface="Aldhabi" pitchFamily="2" charset="-78"/>
                <a:cs typeface="Aldhabi" pitchFamily="2" charset="-78"/>
              </a:rPr>
              <a:t> </a:t>
            </a:r>
          </a:p>
        </p:txBody>
      </p:sp>
      <p:pic>
        <p:nvPicPr>
          <p:cNvPr id="5530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6431" y="2138773"/>
            <a:ext cx="5009756" cy="20096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5302" name="Picture 6"/>
          <p:cNvPicPr>
            <a:picLocks noChangeAspect="1" noChangeArrowheads="1"/>
          </p:cNvPicPr>
          <p:nvPr/>
        </p:nvPicPr>
        <p:blipFill>
          <a:blip r:embed="rId3" cstate="print"/>
          <a:srcRect l="24894" t="47801" r="30904" b="20284"/>
          <a:stretch>
            <a:fillRect/>
          </a:stretch>
        </p:blipFill>
        <p:spPr bwMode="auto">
          <a:xfrm>
            <a:off x="1157592" y="2105269"/>
            <a:ext cx="4852105" cy="19706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5305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4383" y="2086583"/>
            <a:ext cx="1187855" cy="668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38171" y="466024"/>
            <a:ext cx="7561943" cy="5978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 descr="نتيجة بحث الصور عن الايجابية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9357" y="4673598"/>
            <a:ext cx="4929548" cy="1906814"/>
          </a:xfrm>
          <a:prstGeom prst="rect">
            <a:avLst/>
          </a:prstGeom>
          <a:noFill/>
        </p:spPr>
      </p:pic>
      <p:sp>
        <p:nvSpPr>
          <p:cNvPr id="7" name="إطار 3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436"/>
            </a:avLst>
          </a:prstGeom>
          <a:solidFill>
            <a:srgbClr val="0033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إطار 3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436"/>
            </a:avLst>
          </a:prstGeom>
          <a:solidFill>
            <a:srgbClr val="0033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3389" y="959465"/>
            <a:ext cx="11031165" cy="4905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lnSpc>
                <a:spcPct val="115000"/>
              </a:lnSpc>
              <a:buFont typeface="Wingdings" pitchFamily="2" charset="2"/>
              <a:buChar char="v"/>
            </a:pPr>
            <a:r>
              <a:rPr lang="ar-KW" sz="4000" b="1" dirty="0" smtClean="0">
                <a:solidFill>
                  <a:sysClr val="windowText" lastClr="000000"/>
                </a:solidFill>
              </a:rPr>
              <a:t>كيف </a:t>
            </a:r>
            <a:r>
              <a:rPr lang="ar-KW" sz="4800" b="1" dirty="0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يوفر</a:t>
            </a:r>
            <a:r>
              <a:rPr lang="ar-KW" sz="4000" b="1" dirty="0" smtClean="0">
                <a:solidFill>
                  <a:sysClr val="windowText" lastClr="000000"/>
                </a:solidFill>
              </a:rPr>
              <a:t> الإنسان البدائي </a:t>
            </a:r>
            <a:r>
              <a:rPr lang="ar-KW" sz="4800" b="1" dirty="0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احتياجاته</a:t>
            </a:r>
            <a:r>
              <a:rPr lang="ar-KW" sz="4000" b="1" dirty="0" smtClean="0">
                <a:solidFill>
                  <a:sysClr val="windowText" lastClr="000000"/>
                </a:solidFill>
              </a:rPr>
              <a:t> ؟ </a:t>
            </a:r>
          </a:p>
          <a:p>
            <a:pPr marL="228600">
              <a:lnSpc>
                <a:spcPct val="115000"/>
              </a:lnSpc>
            </a:pPr>
            <a:endParaRPr lang="ar-KW" sz="4000" b="1" dirty="0" smtClean="0">
              <a:solidFill>
                <a:sysClr val="windowText" lastClr="000000"/>
              </a:solidFill>
            </a:endParaRPr>
          </a:p>
          <a:p>
            <a:pPr marL="228600">
              <a:lnSpc>
                <a:spcPct val="115000"/>
              </a:lnSpc>
              <a:buFont typeface="Wingdings" pitchFamily="2" charset="2"/>
              <a:buChar char="v"/>
            </a:pPr>
            <a:r>
              <a:rPr lang="ar-KW" sz="4000" b="1" dirty="0" smtClean="0">
                <a:solidFill>
                  <a:sysClr val="windowText" lastClr="000000"/>
                </a:solidFill>
              </a:rPr>
              <a:t>ماذا </a:t>
            </a:r>
            <a:r>
              <a:rPr lang="ar-KW" sz="4800" b="1" dirty="0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يستخدم</a:t>
            </a:r>
            <a:r>
              <a:rPr lang="ar-KW" sz="4000" b="1" dirty="0" smtClean="0">
                <a:solidFill>
                  <a:sysClr val="windowText" lastClr="000000"/>
                </a:solidFill>
              </a:rPr>
              <a:t> ليبني بيته </a:t>
            </a:r>
            <a:r>
              <a:rPr lang="ar-KW" sz="4000" b="1" dirty="0" err="1" smtClean="0">
                <a:solidFill>
                  <a:sysClr val="windowText" lastClr="000000"/>
                </a:solidFill>
              </a:rPr>
              <a:t>و</a:t>
            </a:r>
            <a:r>
              <a:rPr lang="ar-KW" sz="4000" b="1" dirty="0" smtClean="0">
                <a:solidFill>
                  <a:sysClr val="windowText" lastClr="000000"/>
                </a:solidFill>
              </a:rPr>
              <a:t> يطهو طعامه  ؟ </a:t>
            </a:r>
          </a:p>
          <a:p>
            <a:pPr marL="228600">
              <a:lnSpc>
                <a:spcPct val="115000"/>
              </a:lnSpc>
              <a:buFont typeface="Wingdings" pitchFamily="2" charset="2"/>
              <a:buChar char="v"/>
            </a:pPr>
            <a:endParaRPr lang="ar-KW" sz="4000" b="1" dirty="0" smtClean="0">
              <a:solidFill>
                <a:sysClr val="windowText" lastClr="000000"/>
              </a:solidFill>
            </a:endParaRPr>
          </a:p>
          <a:p>
            <a:pPr marL="228600">
              <a:lnSpc>
                <a:spcPct val="115000"/>
              </a:lnSpc>
              <a:buFont typeface="Wingdings" pitchFamily="2" charset="2"/>
              <a:buChar char="v"/>
            </a:pPr>
            <a:r>
              <a:rPr lang="ar-KW" sz="4800" b="1" dirty="0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ماذا نستخدم نحن الآن </a:t>
            </a:r>
            <a:r>
              <a:rPr lang="ar-KW" sz="4000" b="1" dirty="0" smtClean="0">
                <a:solidFill>
                  <a:sysClr val="windowText" lastClr="000000"/>
                </a:solidFill>
              </a:rPr>
              <a:t>لنطهو طعامنا </a:t>
            </a:r>
            <a:r>
              <a:rPr lang="ar-KW" sz="4000" b="1" dirty="0" err="1" smtClean="0">
                <a:solidFill>
                  <a:sysClr val="windowText" lastClr="000000"/>
                </a:solidFill>
              </a:rPr>
              <a:t>و</a:t>
            </a:r>
            <a:r>
              <a:rPr lang="ar-KW" sz="4000" b="1" dirty="0" smtClean="0">
                <a:solidFill>
                  <a:sysClr val="windowText" lastClr="000000"/>
                </a:solidFill>
              </a:rPr>
              <a:t> نبني بيوتنا ؟ من أين نحصل على هذه </a:t>
            </a:r>
            <a:r>
              <a:rPr lang="ar-KW" sz="4800" b="1" dirty="0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المواد</a:t>
            </a:r>
            <a:r>
              <a:rPr lang="ar-KW" sz="4000" b="1" dirty="0" smtClean="0">
                <a:solidFill>
                  <a:sysClr val="windowText" lastClr="000000"/>
                </a:solidFill>
              </a:rPr>
              <a:t> ؟</a:t>
            </a:r>
            <a:endParaRPr lang="en-US" sz="4000" b="1" dirty="0" smtClean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إطار 3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436"/>
            </a:avLst>
          </a:prstGeom>
          <a:solidFill>
            <a:srgbClr val="0033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schemeClr val="tx1"/>
              </a:solidFill>
            </a:endParaRPr>
          </a:p>
        </p:txBody>
      </p:sp>
      <p:pic>
        <p:nvPicPr>
          <p:cNvPr id="58372" name="Picture 4" descr="Image result for class activity icon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88240" y="564205"/>
            <a:ext cx="1905000" cy="1905000"/>
          </a:xfrm>
          <a:prstGeom prst="rect">
            <a:avLst/>
          </a:prstGeom>
          <a:noFill/>
        </p:spPr>
      </p:pic>
      <p:pic>
        <p:nvPicPr>
          <p:cNvPr id="58374" name="Picture 6" descr="Image result for class activity time icon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68107" y="1042730"/>
            <a:ext cx="7334655" cy="52121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إطار 3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436"/>
            </a:avLst>
          </a:prstGeom>
          <a:solidFill>
            <a:srgbClr val="0033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40868" y="604647"/>
            <a:ext cx="8193446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KW" sz="5400" b="1" dirty="0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النشاط </a:t>
            </a:r>
            <a:r>
              <a:rPr lang="ar-KW" sz="5400" b="1" dirty="0" err="1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التعلمي</a:t>
            </a:r>
            <a:r>
              <a:rPr lang="ar-KW" sz="5400" b="1" dirty="0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 (1) :  </a:t>
            </a:r>
            <a:r>
              <a:rPr lang="ar-KW" sz="4800" b="1" u="sng" dirty="0" smtClean="0">
                <a:solidFill>
                  <a:srgbClr val="CC00FF"/>
                </a:solidFill>
                <a:latin typeface="Arabic Typesetting" pitchFamily="66" charset="-78"/>
                <a:cs typeface="Arabic Typesetting" pitchFamily="66" charset="-78"/>
              </a:rPr>
              <a:t>( التعلم التعاوني – العصف الذهني – التفكير الناقد  )</a:t>
            </a:r>
            <a:r>
              <a:rPr lang="ar-KW" sz="4800" b="1" dirty="0" smtClean="0">
                <a:solidFill>
                  <a:srgbClr val="CC00FF"/>
                </a:solidFill>
                <a:latin typeface="Aldhabi" pitchFamily="2" charset="-78"/>
                <a:cs typeface="Aldhabi" pitchFamily="2" charset="-78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953315" y="2416412"/>
            <a:ext cx="10690698" cy="306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ar-KW" sz="4800" b="1" u="sng" dirty="0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ابحث عن الموارد الطبيعية</a:t>
            </a:r>
          </a:p>
          <a:p>
            <a:pPr>
              <a:lnSpc>
                <a:spcPct val="115000"/>
              </a:lnSpc>
            </a:pPr>
            <a:endParaRPr lang="ar-KW" sz="4800" b="1" dirty="0" smtClean="0">
              <a:solidFill>
                <a:srgbClr val="FF0000"/>
              </a:solidFill>
              <a:latin typeface="Aldhabi" pitchFamily="2" charset="-78"/>
              <a:cs typeface="Aldhabi" pitchFamily="2" charset="-78"/>
            </a:endParaRPr>
          </a:p>
          <a:p>
            <a:pPr>
              <a:lnSpc>
                <a:spcPct val="115000"/>
              </a:lnSpc>
              <a:buFont typeface="Wingdings" pitchFamily="2" charset="2"/>
              <a:buChar char="v"/>
            </a:pPr>
            <a:r>
              <a:rPr lang="ar-KW" sz="3600" b="1" dirty="0" smtClean="0">
                <a:solidFill>
                  <a:sysClr val="windowText" lastClr="000000"/>
                </a:solidFill>
              </a:rPr>
              <a:t>توزيع صور لأماكن مختلفة ( منزل و صحراء و مدرسة ) ينقصها مواد و أدوات مصدرها من الموارد الطبيعية .</a:t>
            </a:r>
          </a:p>
        </p:txBody>
      </p:sp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1268" y="368300"/>
            <a:ext cx="3634632" cy="3177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إطار 3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436"/>
            </a:avLst>
          </a:prstGeom>
          <a:solidFill>
            <a:srgbClr val="0033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46306" y="1560033"/>
            <a:ext cx="10829054" cy="3313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buFont typeface="Wingdings" pitchFamily="2" charset="2"/>
              <a:buChar char="v"/>
            </a:pPr>
            <a:r>
              <a:rPr lang="ar-KW" sz="4000" b="1" dirty="0" smtClean="0">
                <a:solidFill>
                  <a:sysClr val="windowText" lastClr="000000"/>
                </a:solidFill>
              </a:rPr>
              <a:t>تكليف المتعلمين بإكمال اللوحة بما يرونه مناسبا </a:t>
            </a:r>
            <a:r>
              <a:rPr lang="ar-KW" sz="4000" b="1" dirty="0" err="1" smtClean="0">
                <a:solidFill>
                  <a:sysClr val="windowText" lastClr="000000"/>
                </a:solidFill>
              </a:rPr>
              <a:t>ً</a:t>
            </a:r>
            <a:r>
              <a:rPr lang="ar-KW" sz="4000" b="1" dirty="0" smtClean="0">
                <a:solidFill>
                  <a:sysClr val="windowText" lastClr="000000"/>
                </a:solidFill>
              </a:rPr>
              <a:t> و من ثم مناقشة المجموعات بنتاج التعلم </a:t>
            </a:r>
            <a:r>
              <a:rPr lang="ar-KW" sz="4000" b="1" dirty="0" err="1" smtClean="0">
                <a:solidFill>
                  <a:sysClr val="windowText" lastClr="000000"/>
                </a:solidFill>
              </a:rPr>
              <a:t>و</a:t>
            </a:r>
            <a:r>
              <a:rPr lang="ar-KW" sz="4000" b="1" dirty="0" smtClean="0">
                <a:solidFill>
                  <a:sysClr val="windowText" lastClr="000000"/>
                </a:solidFill>
              </a:rPr>
              <a:t> اختياراتهم </a:t>
            </a:r>
            <a:r>
              <a:rPr lang="ar-KW" sz="4000" b="1" dirty="0" err="1" smtClean="0">
                <a:solidFill>
                  <a:sysClr val="windowText" lastClr="000000"/>
                </a:solidFill>
              </a:rPr>
              <a:t>و</a:t>
            </a:r>
            <a:r>
              <a:rPr lang="ar-KW" sz="4000" b="1" dirty="0" smtClean="0">
                <a:solidFill>
                  <a:sysClr val="windowText" lastClr="000000"/>
                </a:solidFill>
              </a:rPr>
              <a:t> مصدرها .</a:t>
            </a:r>
          </a:p>
          <a:p>
            <a:pPr>
              <a:lnSpc>
                <a:spcPct val="115000"/>
              </a:lnSpc>
              <a:buFont typeface="Wingdings" pitchFamily="2" charset="2"/>
              <a:buChar char="v"/>
            </a:pPr>
            <a:endParaRPr lang="ar-KW" sz="4000" b="1" dirty="0" smtClean="0">
              <a:solidFill>
                <a:sysClr val="windowText" lastClr="000000"/>
              </a:solidFill>
            </a:endParaRPr>
          </a:p>
          <a:p>
            <a:pPr>
              <a:lnSpc>
                <a:spcPct val="115000"/>
              </a:lnSpc>
            </a:pPr>
            <a:endParaRPr lang="ar-KW" dirty="0" smtClean="0"/>
          </a:p>
          <a:p>
            <a:pPr>
              <a:lnSpc>
                <a:spcPct val="115000"/>
              </a:lnSpc>
              <a:buFont typeface="Wingdings" pitchFamily="2" charset="2"/>
              <a:buChar char="v"/>
            </a:pPr>
            <a:r>
              <a:rPr lang="ar-KW" sz="4000" b="1" dirty="0" smtClean="0">
                <a:solidFill>
                  <a:srgbClr val="FF0000"/>
                </a:solidFill>
              </a:rPr>
              <a:t>أخيرا ً مناقشة صور الكتاب المدرسي</a:t>
            </a:r>
            <a:r>
              <a:rPr lang="ar-KW" sz="4400" b="1" dirty="0" smtClean="0">
                <a:solidFill>
                  <a:srgbClr val="FF0000"/>
                </a:solidFill>
              </a:rPr>
              <a:t> .</a:t>
            </a:r>
            <a:endParaRPr lang="en-US" sz="44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إطار 3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436"/>
            </a:avLst>
          </a:prstGeom>
          <a:solidFill>
            <a:srgbClr val="0033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8800" y="2524011"/>
            <a:ext cx="11010900" cy="3914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buFont typeface="Wingdings" pitchFamily="2" charset="2"/>
              <a:buChar char="v"/>
            </a:pPr>
            <a:r>
              <a:rPr lang="ar-KW" sz="3600" b="1" dirty="0" smtClean="0">
                <a:solidFill>
                  <a:srgbClr val="7030A0"/>
                </a:solidFill>
              </a:rPr>
              <a:t>كتيب صغير يحتوي على أربع صور لاستخدامات مختلفة للموارد الطبيعية .</a:t>
            </a:r>
          </a:p>
          <a:p>
            <a:pPr>
              <a:lnSpc>
                <a:spcPct val="115000"/>
              </a:lnSpc>
            </a:pPr>
            <a:endParaRPr lang="ar-KW" sz="3600" b="1" dirty="0" smtClean="0">
              <a:solidFill>
                <a:sysClr val="windowText" lastClr="000000"/>
              </a:solidFill>
            </a:endParaRPr>
          </a:p>
          <a:p>
            <a:pPr>
              <a:lnSpc>
                <a:spcPct val="115000"/>
              </a:lnSpc>
              <a:buFont typeface="Wingdings" pitchFamily="2" charset="2"/>
              <a:buChar char="v"/>
            </a:pPr>
            <a:r>
              <a:rPr lang="ar-KW" sz="3600" b="1" dirty="0" smtClean="0">
                <a:solidFill>
                  <a:srgbClr val="00B050"/>
                </a:solidFill>
              </a:rPr>
              <a:t> وصور لموارد طبيعية مختلفة .</a:t>
            </a:r>
          </a:p>
          <a:p>
            <a:pPr>
              <a:lnSpc>
                <a:spcPct val="115000"/>
              </a:lnSpc>
              <a:buFont typeface="Wingdings" pitchFamily="2" charset="2"/>
              <a:buChar char="v"/>
            </a:pPr>
            <a:endParaRPr lang="ar-KW" sz="3600" b="1" dirty="0" smtClean="0">
              <a:solidFill>
                <a:sysClr val="windowText" lastClr="000000"/>
              </a:solidFill>
            </a:endParaRPr>
          </a:p>
          <a:p>
            <a:pPr>
              <a:lnSpc>
                <a:spcPct val="115000"/>
              </a:lnSpc>
              <a:buFont typeface="Wingdings" pitchFamily="2" charset="2"/>
              <a:buChar char="v"/>
            </a:pPr>
            <a:r>
              <a:rPr lang="ar-KW" sz="3600" b="1" dirty="0" smtClean="0">
                <a:solidFill>
                  <a:srgbClr val="E30B96"/>
                </a:solidFill>
              </a:rPr>
              <a:t>يكلف المتعلم بمطابقة المورد الطبيعي المناسب أمام الصورة المناسبة .</a:t>
            </a:r>
            <a:endParaRPr lang="en-US" sz="3600" b="1" dirty="0" smtClean="0">
              <a:solidFill>
                <a:srgbClr val="E30B96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4353" y="660623"/>
            <a:ext cx="1161087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KW" sz="5400" b="1" dirty="0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النشاط </a:t>
            </a:r>
            <a:r>
              <a:rPr lang="ar-KW" sz="5400" b="1" dirty="0" err="1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التعلمي</a:t>
            </a:r>
            <a:r>
              <a:rPr lang="ar-KW" sz="5400" b="1" dirty="0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(1) المقترح  : </a:t>
            </a:r>
            <a:r>
              <a:rPr lang="ar-KW" sz="4800" b="1" u="sng" dirty="0" smtClean="0">
                <a:solidFill>
                  <a:srgbClr val="CC00FF"/>
                </a:solidFill>
                <a:latin typeface="Arabic Typesetting" pitchFamily="66" charset="-78"/>
                <a:cs typeface="Arabic Typesetting" pitchFamily="66" charset="-78"/>
              </a:rPr>
              <a:t>(العصف الذهني , التعلم التعاوني , التحليل </a:t>
            </a:r>
            <a:r>
              <a:rPr lang="ar-KW" sz="4800" b="1" u="sng" dirty="0" err="1" smtClean="0">
                <a:solidFill>
                  <a:srgbClr val="CC00FF"/>
                </a:solidFill>
                <a:latin typeface="Arabic Typesetting" pitchFamily="66" charset="-78"/>
                <a:cs typeface="Arabic Typesetting" pitchFamily="66" charset="-78"/>
              </a:rPr>
              <a:t>و</a:t>
            </a:r>
            <a:r>
              <a:rPr lang="ar-KW" sz="4800" b="1" u="sng" dirty="0" smtClean="0">
                <a:solidFill>
                  <a:srgbClr val="CC00FF"/>
                </a:solidFill>
                <a:latin typeface="Arabic Typesetting" pitchFamily="66" charset="-78"/>
                <a:cs typeface="Arabic Typesetting" pitchFamily="66" charset="-78"/>
              </a:rPr>
              <a:t> الملاحظة )</a:t>
            </a:r>
            <a:r>
              <a:rPr lang="ar-KW" sz="4800" b="1" dirty="0" smtClean="0">
                <a:solidFill>
                  <a:srgbClr val="CC00FF"/>
                </a:solidFill>
                <a:latin typeface="Aldhabi" pitchFamily="2" charset="-78"/>
                <a:cs typeface="Aldhabi" pitchFamily="2" charset="-78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إطار 3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436"/>
            </a:avLst>
          </a:prstGeom>
          <a:solidFill>
            <a:srgbClr val="0033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97668" y="2597357"/>
            <a:ext cx="10817157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ar-KW" sz="5400" b="1" u="sng" dirty="0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موارد الطبيعة </a:t>
            </a:r>
            <a:r>
              <a:rPr lang="ar-KW" sz="5400" b="1" u="sng" dirty="0" err="1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و</a:t>
            </a:r>
            <a:r>
              <a:rPr lang="ar-KW" sz="5400" b="1" u="sng" dirty="0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 استخداماتها :</a:t>
            </a:r>
          </a:p>
          <a:p>
            <a:pPr>
              <a:lnSpc>
                <a:spcPct val="115000"/>
              </a:lnSpc>
            </a:pPr>
            <a:r>
              <a:rPr lang="ar-KW" sz="5400" b="1" dirty="0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 </a:t>
            </a:r>
            <a:r>
              <a:rPr lang="ar-KW" sz="4000" b="1" dirty="0" smtClean="0">
                <a:solidFill>
                  <a:sysClr val="windowText" lastClr="000000"/>
                </a:solidFill>
              </a:rPr>
              <a:t>تكليف المتعلمين برسم الموارد الطبيعية و استخداماتها .</a:t>
            </a:r>
            <a:endParaRPr lang="en-US" sz="4000" b="1" dirty="0" smtClean="0">
              <a:solidFill>
                <a:sysClr val="windowText" lastClr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45923" y="838112"/>
            <a:ext cx="89813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KW" sz="5400" b="1" dirty="0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النشاط </a:t>
            </a:r>
            <a:r>
              <a:rPr lang="ar-KW" sz="5400" b="1" dirty="0" err="1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التعلمي</a:t>
            </a:r>
            <a:r>
              <a:rPr lang="ar-KW" sz="5400" b="1" dirty="0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 (2) :  </a:t>
            </a:r>
            <a:r>
              <a:rPr lang="ar-KW" sz="4800" b="1" u="sng" dirty="0" smtClean="0">
                <a:solidFill>
                  <a:srgbClr val="CC00FF"/>
                </a:solidFill>
                <a:latin typeface="Arabic Typesetting" pitchFamily="66" charset="-78"/>
                <a:cs typeface="Arabic Typesetting" pitchFamily="66" charset="-78"/>
              </a:rPr>
              <a:t>( العصف الذهني ,  التعلم فردي , الملاحظة )</a:t>
            </a:r>
            <a:r>
              <a:rPr lang="ar-KW" sz="4800" b="1" dirty="0" smtClean="0">
                <a:solidFill>
                  <a:srgbClr val="CC00FF"/>
                </a:solidFill>
                <a:latin typeface="Aldhabi" pitchFamily="2" charset="-78"/>
                <a:cs typeface="Aldhabi" pitchFamily="2" charset="-78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إطار 3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436"/>
            </a:avLst>
          </a:prstGeom>
          <a:solidFill>
            <a:srgbClr val="0033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1472" y="631925"/>
            <a:ext cx="10901501" cy="2463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lnSpc>
                <a:spcPct val="115000"/>
              </a:lnSpc>
            </a:pPr>
            <a:r>
              <a:rPr lang="ar-KW" sz="4000" b="1" dirty="0" smtClean="0">
                <a:solidFill>
                  <a:sysClr val="windowText" lastClr="000000"/>
                </a:solidFill>
              </a:rPr>
              <a:t>عرض </a:t>
            </a:r>
            <a:r>
              <a:rPr lang="ar-KW" sz="5400" b="1" dirty="0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فيلم تعليمي </a:t>
            </a:r>
            <a:r>
              <a:rPr lang="ar-KW" sz="4000" b="1" dirty="0" smtClean="0">
                <a:solidFill>
                  <a:sysClr val="windowText" lastClr="000000"/>
                </a:solidFill>
              </a:rPr>
              <a:t>يؤكد على مفهوم الدرس</a:t>
            </a:r>
          </a:p>
          <a:p>
            <a:pPr marL="228600">
              <a:lnSpc>
                <a:spcPct val="115000"/>
              </a:lnSpc>
            </a:pPr>
            <a:endParaRPr lang="ar-KW" sz="4000" b="1" dirty="0" smtClean="0">
              <a:solidFill>
                <a:sysClr val="windowText" lastClr="000000"/>
              </a:solidFill>
            </a:endParaRPr>
          </a:p>
          <a:p>
            <a:pPr marL="228600">
              <a:lnSpc>
                <a:spcPct val="115000"/>
              </a:lnSpc>
            </a:pPr>
            <a:r>
              <a:rPr lang="ar-KW" sz="4000" b="1" dirty="0" smtClean="0">
                <a:solidFill>
                  <a:sysClr val="windowText" lastClr="000000"/>
                </a:solidFill>
              </a:rPr>
              <a:t>مناقشة المتعلمين بمفاهيم الدرس </a:t>
            </a:r>
            <a:endParaRPr lang="en-US" sz="4000" b="1" dirty="0" smtClean="0">
              <a:solidFill>
                <a:sysClr val="windowText" lastClr="00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9335" t="28511" r="49495" b="30638"/>
          <a:stretch>
            <a:fillRect/>
          </a:stretch>
        </p:blipFill>
        <p:spPr bwMode="auto">
          <a:xfrm>
            <a:off x="661471" y="3667328"/>
            <a:ext cx="6780179" cy="2607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9" name="Picture 5" descr="Image result for youtub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40495" y="4542817"/>
            <a:ext cx="3821414" cy="1944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إطار 3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436"/>
            </a:avLst>
          </a:prstGeom>
          <a:solidFill>
            <a:srgbClr val="0033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43586" y="2541632"/>
            <a:ext cx="1076851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ar-KW" sz="3600" b="1" dirty="0" smtClean="0">
                <a:solidFill>
                  <a:sysClr val="windowText" lastClr="000000"/>
                </a:solidFill>
              </a:rPr>
              <a:t>استخدام وسيلة تعليمية تحوي </a:t>
            </a:r>
            <a:r>
              <a:rPr lang="ar-KW" sz="4800" b="1" dirty="0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صورة لاستخدامات موارد طبيعية مختلفة  .</a:t>
            </a:r>
          </a:p>
          <a:p>
            <a:pPr>
              <a:buFont typeface="Wingdings" pitchFamily="2" charset="2"/>
              <a:buChar char="v"/>
            </a:pPr>
            <a:endParaRPr lang="ar-KW" b="1" dirty="0" smtClean="0">
              <a:solidFill>
                <a:sysClr val="windowText" lastClr="000000"/>
              </a:solidFill>
            </a:endParaRPr>
          </a:p>
          <a:p>
            <a:endParaRPr lang="ar-KW" b="1" dirty="0" smtClean="0">
              <a:solidFill>
                <a:sysClr val="windowText" lastClr="000000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ar-KW" sz="3600" b="1" dirty="0" smtClean="0">
                <a:solidFill>
                  <a:sysClr val="windowText" lastClr="000000"/>
                </a:solidFill>
              </a:rPr>
              <a:t>يكلف المتعلم </a:t>
            </a:r>
            <a:r>
              <a:rPr lang="ar-KW" sz="4800" b="1" dirty="0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بتحديد المورد الطبيعي </a:t>
            </a:r>
            <a:r>
              <a:rPr lang="ar-KW" sz="3600" b="1" dirty="0" smtClean="0">
                <a:solidFill>
                  <a:sysClr val="windowText" lastClr="000000"/>
                </a:solidFill>
              </a:rPr>
              <a:t>المستخدم في كل صورة .</a:t>
            </a:r>
          </a:p>
          <a:p>
            <a:pPr>
              <a:buFont typeface="Wingdings" pitchFamily="2" charset="2"/>
              <a:buChar char="v"/>
            </a:pPr>
            <a:endParaRPr lang="ar-KW" b="1" dirty="0" smtClean="0">
              <a:solidFill>
                <a:sysClr val="windowText" lastClr="000000"/>
              </a:solidFill>
            </a:endParaRPr>
          </a:p>
          <a:p>
            <a:endParaRPr lang="ar-KW" b="1" dirty="0" smtClean="0">
              <a:solidFill>
                <a:sysClr val="windowText" lastClr="000000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ar-KW" sz="4800" b="1" dirty="0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مطابقة</a:t>
            </a:r>
            <a:r>
              <a:rPr lang="ar-KW" sz="3600" b="1" dirty="0" smtClean="0">
                <a:solidFill>
                  <a:sysClr val="windowText" lastClr="000000"/>
                </a:solidFill>
              </a:rPr>
              <a:t> المورد الطبيعي مع الصورة الصحيحة . </a:t>
            </a:r>
            <a:endParaRPr lang="ar-KW" sz="4000" b="1" dirty="0" smtClean="0">
              <a:solidFill>
                <a:sysClr val="windowText" lastClr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05830" y="660623"/>
            <a:ext cx="1017939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KW" sz="5400" b="1" dirty="0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النشاط </a:t>
            </a:r>
            <a:r>
              <a:rPr lang="ar-KW" sz="5400" b="1" dirty="0" err="1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التعلمي</a:t>
            </a:r>
            <a:r>
              <a:rPr lang="ar-KW" sz="5400" b="1" dirty="0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(2) المقترح  : </a:t>
            </a:r>
            <a:r>
              <a:rPr lang="ar-KW" sz="4800" b="1" u="sng" dirty="0" smtClean="0">
                <a:solidFill>
                  <a:srgbClr val="CC00FF"/>
                </a:solidFill>
                <a:latin typeface="Arabic Typesetting" pitchFamily="66" charset="-78"/>
                <a:cs typeface="Arabic Typesetting" pitchFamily="66" charset="-78"/>
              </a:rPr>
              <a:t>(التعلم التعاوني ,التحليل , المناقشة التفاعلية  )</a:t>
            </a:r>
            <a:r>
              <a:rPr lang="ar-KW" sz="4800" b="1" dirty="0" smtClean="0">
                <a:solidFill>
                  <a:srgbClr val="CC00FF"/>
                </a:solidFill>
                <a:latin typeface="Aldhabi" pitchFamily="2" charset="-78"/>
                <a:cs typeface="Aldhabi" pitchFamily="2" charset="-78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إطار 3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436"/>
            </a:avLst>
          </a:prstGeom>
          <a:solidFill>
            <a:srgbClr val="0033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83662" y="869939"/>
            <a:ext cx="11092234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KW" sz="5400" b="1" dirty="0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القيم الشخصية : </a:t>
            </a:r>
          </a:p>
          <a:p>
            <a:endParaRPr lang="ar-KW" dirty="0" smtClean="0"/>
          </a:p>
          <a:p>
            <a:endParaRPr lang="ar-KW" dirty="0" smtClean="0"/>
          </a:p>
          <a:p>
            <a:endParaRPr lang="ar-KW" dirty="0" smtClean="0"/>
          </a:p>
          <a:p>
            <a:r>
              <a:rPr lang="ar-KW" sz="4000" dirty="0" smtClean="0"/>
              <a:t>تكليف المتعلمين </a:t>
            </a:r>
            <a:r>
              <a:rPr lang="ar-KW" sz="4800" b="1" dirty="0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بتفسير</a:t>
            </a:r>
            <a:r>
              <a:rPr lang="ar-KW" sz="4000" dirty="0" smtClean="0"/>
              <a:t> الصور الواردة في الكتاب المدرسي و </a:t>
            </a:r>
            <a:r>
              <a:rPr lang="ar-KW" sz="4800" b="1" dirty="0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التعبير</a:t>
            </a:r>
            <a:r>
              <a:rPr lang="ar-KW" sz="4000" dirty="0" smtClean="0"/>
              <a:t> عنها .</a:t>
            </a:r>
          </a:p>
          <a:p>
            <a:r>
              <a:rPr lang="ar-KW" sz="4400" dirty="0" smtClean="0"/>
              <a:t> </a:t>
            </a:r>
          </a:p>
          <a:p>
            <a:pPr marL="571500" indent="-571500">
              <a:buFontTx/>
              <a:buChar char="-"/>
            </a:pPr>
            <a:r>
              <a:rPr lang="ar-KW" sz="4000" dirty="0" smtClean="0"/>
              <a:t>عرض </a:t>
            </a:r>
            <a:r>
              <a:rPr lang="ar-KW" sz="4800" b="1" dirty="0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فيلم عن الإسراف في الاستهلاك بالموارد الطبيعية </a:t>
            </a:r>
            <a:r>
              <a:rPr lang="ar-KW" sz="4000" dirty="0" smtClean="0"/>
              <a:t>مثل قطع الأشجار </a:t>
            </a:r>
          </a:p>
          <a:p>
            <a:r>
              <a:rPr lang="ar-KW" sz="4000" dirty="0" smtClean="0"/>
              <a:t>و الأضرار المترتبة عليها .</a:t>
            </a:r>
          </a:p>
        </p:txBody>
      </p:sp>
      <p:pic>
        <p:nvPicPr>
          <p:cNvPr id="87042" name="Picture 2" descr="Image result for ‫القيم الشخصية‬‎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56115"/>
            <a:ext cx="3010457" cy="30734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إطار 3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436"/>
            </a:avLst>
          </a:prstGeom>
          <a:solidFill>
            <a:srgbClr val="0033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49300" y="794435"/>
            <a:ext cx="10909300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KW" sz="5400" b="1" dirty="0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المصطلحات العلمية : </a:t>
            </a:r>
          </a:p>
          <a:p>
            <a:endParaRPr lang="ar-KW" sz="2000" b="1" dirty="0" smtClean="0">
              <a:solidFill>
                <a:srgbClr val="FF0000"/>
              </a:solidFill>
              <a:latin typeface="Aldhabi" pitchFamily="2" charset="-78"/>
              <a:cs typeface="Aldhabi" pitchFamily="2" charset="-78"/>
            </a:endParaRPr>
          </a:p>
          <a:p>
            <a:r>
              <a:rPr lang="ar-KW" sz="4800" b="1" dirty="0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تدريب</a:t>
            </a:r>
            <a:r>
              <a:rPr lang="ar-KW" sz="4000" dirty="0" smtClean="0"/>
              <a:t> المتعلمين على كتابة المصطلحات </a:t>
            </a:r>
          </a:p>
          <a:p>
            <a:r>
              <a:rPr lang="ar-KW" sz="4000" dirty="0" smtClean="0"/>
              <a:t> العلمية الواردة في الدرس بواسطة المقارنة بين الصورتين و كتابة جملة تعبر عن إحداهم لتنمية قدرتهم على التعبير بأسلوب علمي .</a:t>
            </a:r>
          </a:p>
          <a:p>
            <a:endParaRPr lang="ar-KW" sz="4400" dirty="0" smtClean="0"/>
          </a:p>
          <a:p>
            <a:endParaRPr lang="ar-KW" sz="4000" dirty="0" smtClean="0"/>
          </a:p>
          <a:p>
            <a:r>
              <a:rPr lang="ar-KW" sz="5400" b="1" dirty="0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تصميم</a:t>
            </a:r>
            <a:r>
              <a:rPr lang="ar-KW" sz="4400" dirty="0" smtClean="0"/>
              <a:t> قاموس علمي مصور من قبل المتعلمين الراغبين بذلك .</a:t>
            </a:r>
          </a:p>
        </p:txBody>
      </p:sp>
      <p:pic>
        <p:nvPicPr>
          <p:cNvPr id="86018" name="Picture 2" descr="Image result for science literacy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9149" y="473717"/>
            <a:ext cx="4358353" cy="15496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إطار 3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436"/>
            </a:avLst>
          </a:prstGeom>
          <a:solidFill>
            <a:srgbClr val="0033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schemeClr val="tx1"/>
              </a:solidFill>
            </a:endParaRPr>
          </a:p>
        </p:txBody>
      </p:sp>
      <p:pic>
        <p:nvPicPr>
          <p:cNvPr id="5" name="Picture 4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267" y="2215623"/>
            <a:ext cx="9067800" cy="394898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53085" y="896117"/>
            <a:ext cx="7235893" cy="111722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ar-SA" sz="7200" b="1" u="sng" dirty="0">
                <a:ln w="1905">
                  <a:solidFill>
                    <a:srgbClr val="00B050"/>
                  </a:solidFill>
                </a:ln>
                <a:solidFill>
                  <a:srgbClr val="CC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PT Bold Heading" panose="02010400000000000000" pitchFamily="2" charset="-78"/>
              </a:rPr>
              <a:t>قوانين </a:t>
            </a:r>
            <a:r>
              <a:rPr lang="ar-SA" sz="7200" b="1" u="sng" dirty="0" smtClean="0">
                <a:ln w="1905">
                  <a:solidFill>
                    <a:srgbClr val="00B050"/>
                  </a:solidFill>
                </a:ln>
                <a:solidFill>
                  <a:srgbClr val="CC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PT Bold Heading" panose="02010400000000000000" pitchFamily="2" charset="-78"/>
              </a:rPr>
              <a:t>ورشة</a:t>
            </a:r>
            <a:r>
              <a:rPr lang="ar-KW" sz="7200" b="1" u="sng" dirty="0">
                <a:ln w="1905">
                  <a:solidFill>
                    <a:srgbClr val="00B050"/>
                  </a:solidFill>
                </a:ln>
                <a:solidFill>
                  <a:srgbClr val="CC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PT Bold Heading" panose="02010400000000000000" pitchFamily="2" charset="-78"/>
              </a:rPr>
              <a:t> </a:t>
            </a:r>
            <a:r>
              <a:rPr lang="ar-KW" sz="7200" b="1" u="sng" dirty="0" smtClean="0">
                <a:ln w="1905">
                  <a:solidFill>
                    <a:srgbClr val="00B050"/>
                  </a:solidFill>
                </a:ln>
                <a:solidFill>
                  <a:srgbClr val="CC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PT Bold Heading" panose="02010400000000000000" pitchFamily="2" charset="-78"/>
              </a:rPr>
              <a:t>العمل</a:t>
            </a:r>
            <a:endParaRPr lang="en-US" sz="7200" b="1" u="sng" dirty="0">
              <a:ln w="1905">
                <a:solidFill>
                  <a:srgbClr val="00B050"/>
                </a:solidFill>
              </a:ln>
              <a:solidFill>
                <a:srgbClr val="CC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PT Bold Heading" panose="02010400000000000000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إطار 3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436"/>
            </a:avLst>
          </a:prstGeom>
          <a:solidFill>
            <a:srgbClr val="0033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30470" y="562690"/>
            <a:ext cx="8643778" cy="55707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KW" sz="5400" b="1" dirty="0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الكلمات الجديدة : </a:t>
            </a:r>
          </a:p>
          <a:p>
            <a:endParaRPr lang="ar-KW" sz="4000" b="1" dirty="0" smtClean="0">
              <a:solidFill>
                <a:srgbClr val="FF0000"/>
              </a:solidFill>
              <a:latin typeface="Aldhabi" pitchFamily="2" charset="-78"/>
              <a:cs typeface="Aldhabi" pitchFamily="2" charset="-78"/>
            </a:endParaRPr>
          </a:p>
          <a:p>
            <a:r>
              <a:rPr lang="ar-KW" sz="4400" dirty="0" smtClean="0"/>
              <a:t>موارد طبيعية – فحم – أشجار – ماء - نفط</a:t>
            </a:r>
          </a:p>
          <a:p>
            <a:endParaRPr lang="ar-KW" sz="2800" dirty="0" smtClean="0"/>
          </a:p>
          <a:p>
            <a:r>
              <a:rPr lang="ar-KW" sz="4400" dirty="0" smtClean="0"/>
              <a:t>يتم تطبيق نشاط تعلمي جماعي لحل </a:t>
            </a:r>
            <a:r>
              <a:rPr lang="ar-KW" sz="5400" b="1" dirty="0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ورقة عمل </a:t>
            </a:r>
          </a:p>
          <a:p>
            <a:endParaRPr lang="ar-KW" sz="2800" dirty="0" smtClean="0"/>
          </a:p>
          <a:p>
            <a:r>
              <a:rPr lang="ar-KW" sz="4400" dirty="0" smtClean="0"/>
              <a:t>تحتوي على </a:t>
            </a:r>
            <a:r>
              <a:rPr lang="ar-KW" sz="5400" b="1" dirty="0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كلمات ينقصها بعض الحروف </a:t>
            </a:r>
          </a:p>
          <a:p>
            <a:r>
              <a:rPr lang="ar-KW" sz="4400" dirty="0" smtClean="0"/>
              <a:t>يقوم المتعلم  </a:t>
            </a:r>
            <a:r>
              <a:rPr lang="ar-KW" sz="5400" b="1" dirty="0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بإكمال</a:t>
            </a:r>
            <a:r>
              <a:rPr lang="ar-KW" sz="4400" dirty="0" smtClean="0"/>
              <a:t> الكلمات بالأحرف المناسبة . </a:t>
            </a:r>
          </a:p>
        </p:txBody>
      </p:sp>
      <p:pic>
        <p:nvPicPr>
          <p:cNvPr id="84994" name="Picture 2" descr="Image result for ‫لغتي العربية‬‎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8907" y="3878398"/>
            <a:ext cx="3215911" cy="2580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إطار 3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436"/>
            </a:avLst>
          </a:prstGeom>
          <a:solidFill>
            <a:srgbClr val="0033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1480" y="761473"/>
            <a:ext cx="11021437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KW" sz="5400" b="1" dirty="0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النشاط المنزلي : </a:t>
            </a:r>
          </a:p>
          <a:p>
            <a:endParaRPr lang="ar-KW" sz="4400" dirty="0" smtClean="0"/>
          </a:p>
          <a:p>
            <a:endParaRPr lang="ar-KW" sz="2400" dirty="0" smtClean="0"/>
          </a:p>
          <a:p>
            <a:r>
              <a:rPr lang="ar-KW" sz="4400" dirty="0" smtClean="0"/>
              <a:t>اطلب من المتعلمات </a:t>
            </a:r>
            <a:r>
              <a:rPr lang="ar-KW" sz="5400" b="1" dirty="0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البحث</a:t>
            </a:r>
            <a:r>
              <a:rPr lang="ar-KW" sz="4400" dirty="0" smtClean="0"/>
              <a:t> في شبكة </a:t>
            </a:r>
            <a:r>
              <a:rPr lang="ar-KW" sz="5400" b="1" dirty="0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الانترنت</a:t>
            </a:r>
            <a:r>
              <a:rPr lang="ar-KW" sz="4400" dirty="0" smtClean="0"/>
              <a:t> عن الموارد الطبيعية للغاز و الأوراق .</a:t>
            </a:r>
          </a:p>
        </p:txBody>
      </p:sp>
      <p:pic>
        <p:nvPicPr>
          <p:cNvPr id="83970" name="Picture 2" descr="Image result for ‫النشاط المنزلي ‬‎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0685" y="4170396"/>
            <a:ext cx="2561077" cy="21429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إطار 3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436"/>
            </a:avLst>
          </a:prstGeom>
          <a:solidFill>
            <a:srgbClr val="0033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49031" y="817123"/>
            <a:ext cx="10768518" cy="710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KW" sz="5400" b="1" u="sng" dirty="0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نشاط أعلى من المعيار :</a:t>
            </a:r>
          </a:p>
          <a:p>
            <a:endParaRPr lang="ar-KW" sz="5400" b="1" dirty="0" smtClean="0">
              <a:solidFill>
                <a:srgbClr val="FF0000"/>
              </a:solidFill>
              <a:latin typeface="Aldhabi" pitchFamily="2" charset="-78"/>
              <a:cs typeface="Aldhabi" pitchFamily="2" charset="-78"/>
            </a:endParaRPr>
          </a:p>
          <a:p>
            <a:r>
              <a:rPr lang="ar-KW" sz="4000" dirty="0" smtClean="0"/>
              <a:t>وضع مقطع من </a:t>
            </a:r>
            <a:r>
              <a:rPr lang="ar-KW" sz="5400" b="1" dirty="0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مسلسل فلونة </a:t>
            </a:r>
            <a:r>
              <a:rPr lang="ar-KW" sz="4000" dirty="0" smtClean="0"/>
              <a:t>عند غرق سفينتهم ( حلقة 49 )</a:t>
            </a:r>
          </a:p>
          <a:p>
            <a:r>
              <a:rPr lang="ar-KW" sz="4400" dirty="0" smtClean="0"/>
              <a:t> و استقرارهم على جزيرة .</a:t>
            </a:r>
          </a:p>
          <a:p>
            <a:endParaRPr lang="ar-KW" sz="4400" dirty="0" smtClean="0"/>
          </a:p>
          <a:p>
            <a:r>
              <a:rPr lang="ar-KW" sz="5400" b="1" dirty="0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طرح الأسئلة</a:t>
            </a:r>
            <a:r>
              <a:rPr lang="ar-KW" sz="4400" dirty="0" smtClean="0"/>
              <a:t>: ما هي الموارد الطبيعية التي يمكن استخدامها على الجزيرة للمحافظة على حياتهم ؟ كيف يستخدمونها ؟ . </a:t>
            </a:r>
          </a:p>
          <a:p>
            <a:endParaRPr lang="ar-KW" dirty="0" smtClean="0"/>
          </a:p>
          <a:p>
            <a:endParaRPr lang="ar-KW" dirty="0" smtClean="0"/>
          </a:p>
          <a:p>
            <a:endParaRPr lang="ar-KW" dirty="0" smtClean="0"/>
          </a:p>
          <a:p>
            <a:endParaRPr lang="ar-KW" dirty="0" smtClean="0"/>
          </a:p>
          <a:p>
            <a:endParaRPr lang="ar-KW" dirty="0" smtClean="0"/>
          </a:p>
          <a:p>
            <a:endParaRPr lang="ar-KW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إطار 3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436"/>
            </a:avLst>
          </a:prstGeom>
          <a:solidFill>
            <a:srgbClr val="0033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58760" y="566898"/>
            <a:ext cx="10894979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KW" sz="5400" b="1" u="sng" dirty="0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نشاط أقل من المعيار :</a:t>
            </a:r>
            <a:endParaRPr lang="ar-KW" sz="2400" b="1" u="sng" dirty="0" smtClean="0"/>
          </a:p>
          <a:p>
            <a:endParaRPr lang="ar-KW" sz="2400" b="1" dirty="0" smtClean="0">
              <a:solidFill>
                <a:srgbClr val="FF0000"/>
              </a:solidFill>
              <a:latin typeface="Aldhabi" pitchFamily="2" charset="-78"/>
              <a:cs typeface="Aldhabi" pitchFamily="2" charset="-78"/>
            </a:endParaRPr>
          </a:p>
          <a:p>
            <a:pPr algn="just"/>
            <a:r>
              <a:rPr lang="ar-KW" sz="3600" dirty="0" smtClean="0"/>
              <a:t>سرد </a:t>
            </a:r>
            <a:r>
              <a:rPr lang="ar-KW" sz="3600" b="1" dirty="0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قصة عن رحلة إلى المخيم </a:t>
            </a:r>
            <a:r>
              <a:rPr lang="ar-KW" sz="3600" dirty="0" smtClean="0"/>
              <a:t>يقوم بها المعلم بذكر الأعمال و الموارد الطبيعية المستخدمة بالرحلة و تكليف المتعلمين بذكر ماذا </a:t>
            </a:r>
            <a:r>
              <a:rPr lang="ar-KW" sz="3600" dirty="0"/>
              <a:t>ي</a:t>
            </a:r>
            <a:r>
              <a:rPr lang="ar-KW" sz="3600" dirty="0" smtClean="0"/>
              <a:t>مكن أن يستخدم أفراد الأسرة للتدفئة ليلا ً ..... . </a:t>
            </a:r>
          </a:p>
          <a:p>
            <a:endParaRPr lang="ar-KW" sz="3600" dirty="0" smtClean="0"/>
          </a:p>
          <a:p>
            <a:r>
              <a:rPr lang="ar-KW" sz="3600" dirty="0" smtClean="0"/>
              <a:t>( يتم </a:t>
            </a:r>
            <a:r>
              <a:rPr lang="ar-KW" sz="3600" b="1" dirty="0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توزيع صور للموارد الطبيعية على المجموعة  </a:t>
            </a:r>
            <a:r>
              <a:rPr lang="ar-KW" sz="3600" dirty="0" smtClean="0"/>
              <a:t>و يقوم المتعلمين برفع صورة المورد الطبيعي المناسب عند ذكر استخدامه و مناقشة الاستخدامات الأخرى للمورد الطبيعي)</a:t>
            </a:r>
            <a:r>
              <a:rPr lang="ar-KW" sz="3600" b="1" dirty="0" smtClean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 ( بطاقات الرفع ) .</a:t>
            </a:r>
          </a:p>
          <a:p>
            <a:endParaRPr lang="ar-KW" sz="4800" b="1" dirty="0" smtClean="0">
              <a:solidFill>
                <a:srgbClr val="FF0000"/>
              </a:solidFill>
              <a:latin typeface="Aldhabi" pitchFamily="2" charset="-78"/>
              <a:cs typeface="Aldhabi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إطار 3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436"/>
            </a:avLst>
          </a:prstGeom>
          <a:solidFill>
            <a:srgbClr val="0033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schemeClr val="tx1"/>
              </a:solidFill>
            </a:endParaRPr>
          </a:p>
        </p:txBody>
      </p:sp>
      <p:pic>
        <p:nvPicPr>
          <p:cNvPr id="8194" name="Picture 2" descr="Related imag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0195" y="1624992"/>
            <a:ext cx="11488366" cy="4181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إطار 3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436"/>
            </a:avLst>
          </a:prstGeom>
          <a:solidFill>
            <a:srgbClr val="0033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schemeClr val="tx1"/>
              </a:solidFill>
            </a:endParaRPr>
          </a:p>
        </p:txBody>
      </p:sp>
      <p:pic>
        <p:nvPicPr>
          <p:cNvPr id="4" name="Picture 6" descr="http://tuvantamly.com.vn/wp-content/uploads/2015/05/train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5659" y="423512"/>
            <a:ext cx="11307536" cy="601579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123083" y="5185769"/>
            <a:ext cx="384111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72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cs typeface="PT Bold Heading" panose="02010400000000000000" pitchFamily="2" charset="-78"/>
              </a:rPr>
              <a:t>مجموعة---</a:t>
            </a:r>
            <a:endParaRPr lang="en-US" sz="72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cs typeface="PT Bold Heading" panose="02010400000000000000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نتيجة بحث الصور عن ‪goals‬‏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9730" y="516489"/>
            <a:ext cx="11173637" cy="5809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إطار 3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436"/>
            </a:avLst>
          </a:prstGeom>
          <a:solidFill>
            <a:srgbClr val="0033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31623" y="1847818"/>
            <a:ext cx="11504201" cy="447814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  <a:buFont typeface="Wingdings" pitchFamily="2" charset="2"/>
              <a:buChar char="v"/>
            </a:pPr>
            <a:r>
              <a:rPr lang="ar-KW" sz="3200" b="1" dirty="0" smtClean="0">
                <a:ln w="1905"/>
                <a:solidFill>
                  <a:srgbClr val="99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مناقشة الأنشطة </a:t>
            </a:r>
            <a:r>
              <a:rPr lang="ar-KW" sz="3200" b="1" dirty="0" err="1" smtClean="0">
                <a:ln w="1905"/>
                <a:solidFill>
                  <a:srgbClr val="99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التعلمية</a:t>
            </a:r>
            <a:r>
              <a:rPr lang="ar-KW" sz="3200" b="1" dirty="0" smtClean="0">
                <a:ln w="1905"/>
                <a:solidFill>
                  <a:srgbClr val="99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الواردة في دليل المعلم لتحقق الكفاية الخاصة المحددة للتدريب .</a:t>
            </a:r>
          </a:p>
          <a:p>
            <a:pPr algn="ctr">
              <a:lnSpc>
                <a:spcPct val="150000"/>
              </a:lnSpc>
              <a:buFont typeface="Wingdings" pitchFamily="2" charset="2"/>
              <a:buChar char="v"/>
            </a:pPr>
            <a:r>
              <a:rPr lang="ar-KW" sz="3200" b="1" dirty="0" smtClean="0">
                <a:ln w="1905"/>
                <a:solidFill>
                  <a:srgbClr val="99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عرض الأنشطة </a:t>
            </a:r>
            <a:r>
              <a:rPr lang="ar-KW" sz="3200" b="1" dirty="0" err="1" smtClean="0">
                <a:ln w="1905"/>
                <a:solidFill>
                  <a:srgbClr val="99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التعلمية</a:t>
            </a:r>
            <a:r>
              <a:rPr lang="ar-KW" sz="3200" b="1" dirty="0" smtClean="0">
                <a:ln w="1905"/>
                <a:solidFill>
                  <a:srgbClr val="99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المقترحة الإضافية الممكن تنفيذها لتحقق الكفاية الخاصة المحددة للتدريب .</a:t>
            </a:r>
          </a:p>
          <a:p>
            <a:pPr algn="ctr">
              <a:lnSpc>
                <a:spcPct val="150000"/>
              </a:lnSpc>
              <a:buFont typeface="Wingdings" pitchFamily="2" charset="2"/>
              <a:buChar char="v"/>
            </a:pPr>
            <a:r>
              <a:rPr lang="ar-KW" sz="3200" b="1" dirty="0" smtClean="0">
                <a:ln w="1905"/>
                <a:solidFill>
                  <a:srgbClr val="99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عرض الأنشطة </a:t>
            </a:r>
            <a:r>
              <a:rPr lang="ar-KW" sz="3200" b="1" dirty="0" err="1" smtClean="0">
                <a:ln w="1905"/>
                <a:solidFill>
                  <a:srgbClr val="99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التعلمية</a:t>
            </a:r>
            <a:r>
              <a:rPr lang="ar-KW" sz="3200" b="1" dirty="0" smtClean="0">
                <a:ln w="1905"/>
                <a:solidFill>
                  <a:srgbClr val="99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الداعمة المقترحة لفئة الأقل </a:t>
            </a:r>
            <a:r>
              <a:rPr lang="ar-KW" sz="3200" b="1" dirty="0" err="1" smtClean="0">
                <a:ln w="1905"/>
                <a:solidFill>
                  <a:srgbClr val="99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و</a:t>
            </a:r>
            <a:r>
              <a:rPr lang="ar-KW" sz="3200" b="1" dirty="0" smtClean="0">
                <a:ln w="1905"/>
                <a:solidFill>
                  <a:srgbClr val="99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الأعلى من المعيار .</a:t>
            </a:r>
          </a:p>
          <a:p>
            <a:pPr algn="ctr">
              <a:lnSpc>
                <a:spcPct val="150000"/>
              </a:lnSpc>
              <a:buFont typeface="Wingdings" pitchFamily="2" charset="2"/>
              <a:buChar char="v"/>
            </a:pPr>
            <a:r>
              <a:rPr lang="ar-KW" sz="3000" b="1" dirty="0" smtClean="0">
                <a:ln w="1905"/>
                <a:solidFill>
                  <a:srgbClr val="99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مناقشة استراتيجيات التعلم النشط الممكن تطبيقها في حصص الكفاية الخاصة المحددة.</a:t>
            </a:r>
          </a:p>
        </p:txBody>
      </p:sp>
      <p:pic>
        <p:nvPicPr>
          <p:cNvPr id="89120" name="Picture 32" descr="نتيجة بحث الصور عن ‪goal‬‏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5940" y="-305133"/>
            <a:ext cx="11446832" cy="3125326"/>
          </a:xfrm>
          <a:prstGeom prst="rect">
            <a:avLst/>
          </a:prstGeom>
          <a:noFill/>
        </p:spPr>
      </p:pic>
      <p:sp>
        <p:nvSpPr>
          <p:cNvPr id="5" name="إطار 3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5436"/>
            </a:avLst>
          </a:prstGeom>
          <a:solidFill>
            <a:srgbClr val="0033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4175</TotalTime>
  <Words>2173</Words>
  <Application>Microsoft Office PowerPoint</Application>
  <PresentationFormat>Custom</PresentationFormat>
  <Paragraphs>394</Paragraphs>
  <Slides>64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5" baseType="lpstr">
      <vt:lpstr>نسق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Masouma Khalifa</dc:creator>
  <cp:lastModifiedBy>lenovo</cp:lastModifiedBy>
  <cp:revision>384</cp:revision>
  <dcterms:created xsi:type="dcterms:W3CDTF">2015-04-28T18:19:24Z</dcterms:created>
  <dcterms:modified xsi:type="dcterms:W3CDTF">2017-02-08T16:59:18Z</dcterms:modified>
</cp:coreProperties>
</file>