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84" r:id="rId1"/>
  </p:sldMasterIdLst>
  <p:notesMasterIdLst>
    <p:notesMasterId r:id="rId74"/>
  </p:notesMasterIdLst>
  <p:sldIdLst>
    <p:sldId id="257" r:id="rId2"/>
    <p:sldId id="258" r:id="rId3"/>
    <p:sldId id="324" r:id="rId4"/>
    <p:sldId id="259" r:id="rId5"/>
    <p:sldId id="278" r:id="rId6"/>
    <p:sldId id="272" r:id="rId7"/>
    <p:sldId id="260" r:id="rId8"/>
    <p:sldId id="276" r:id="rId9"/>
    <p:sldId id="261" r:id="rId10"/>
    <p:sldId id="279" r:id="rId11"/>
    <p:sldId id="280" r:id="rId12"/>
    <p:sldId id="281" r:id="rId13"/>
    <p:sldId id="282" r:id="rId14"/>
    <p:sldId id="262" r:id="rId15"/>
    <p:sldId id="283" r:id="rId16"/>
    <p:sldId id="284" r:id="rId17"/>
    <p:sldId id="285" r:id="rId18"/>
    <p:sldId id="286" r:id="rId19"/>
    <p:sldId id="287" r:id="rId20"/>
    <p:sldId id="288" r:id="rId21"/>
    <p:sldId id="289" r:id="rId22"/>
    <p:sldId id="290" r:id="rId23"/>
    <p:sldId id="291" r:id="rId24"/>
    <p:sldId id="292" r:id="rId25"/>
    <p:sldId id="293" r:id="rId26"/>
    <p:sldId id="294" r:id="rId27"/>
    <p:sldId id="295" r:id="rId28"/>
    <p:sldId id="325" r:id="rId29"/>
    <p:sldId id="326" r:id="rId30"/>
    <p:sldId id="296" r:id="rId31"/>
    <p:sldId id="297" r:id="rId32"/>
    <p:sldId id="298" r:id="rId33"/>
    <p:sldId id="267" r:id="rId34"/>
    <p:sldId id="277" r:id="rId35"/>
    <p:sldId id="320" r:id="rId36"/>
    <p:sldId id="314" r:id="rId37"/>
    <p:sldId id="327" r:id="rId38"/>
    <p:sldId id="328" r:id="rId39"/>
    <p:sldId id="329" r:id="rId40"/>
    <p:sldId id="317" r:id="rId41"/>
    <p:sldId id="263" r:id="rId42"/>
    <p:sldId id="264" r:id="rId43"/>
    <p:sldId id="300" r:id="rId44"/>
    <p:sldId id="330" r:id="rId45"/>
    <p:sldId id="265" r:id="rId46"/>
    <p:sldId id="331" r:id="rId47"/>
    <p:sldId id="332" r:id="rId48"/>
    <p:sldId id="301" r:id="rId49"/>
    <p:sldId id="270" r:id="rId50"/>
    <p:sldId id="269" r:id="rId51"/>
    <p:sldId id="271" r:id="rId52"/>
    <p:sldId id="315" r:id="rId53"/>
    <p:sldId id="316" r:id="rId54"/>
    <p:sldId id="333" r:id="rId55"/>
    <p:sldId id="319" r:id="rId56"/>
    <p:sldId id="321" r:id="rId57"/>
    <p:sldId id="302" r:id="rId58"/>
    <p:sldId id="313" r:id="rId59"/>
    <p:sldId id="303" r:id="rId60"/>
    <p:sldId id="304" r:id="rId61"/>
    <p:sldId id="305" r:id="rId62"/>
    <p:sldId id="306" r:id="rId63"/>
    <p:sldId id="307" r:id="rId64"/>
    <p:sldId id="308" r:id="rId65"/>
    <p:sldId id="309" r:id="rId66"/>
    <p:sldId id="334" r:id="rId67"/>
    <p:sldId id="322" r:id="rId68"/>
    <p:sldId id="323" r:id="rId69"/>
    <p:sldId id="310" r:id="rId70"/>
    <p:sldId id="311" r:id="rId71"/>
    <p:sldId id="312" r:id="rId72"/>
    <p:sldId id="274" r:id="rId73"/>
  </p:sldIdLst>
  <p:sldSz cx="9144000" cy="6858000" type="screen4x3"/>
  <p:notesSz cx="6858000" cy="9144000"/>
  <p:defaultTextStyle>
    <a:defPPr>
      <a:defRPr lang="ar-KW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نمط فاتح 1 - تمييز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380"/>
    <p:restoredTop sz="43707" autoAdjust="0"/>
  </p:normalViewPr>
  <p:slideViewPr>
    <p:cSldViewPr>
      <p:cViewPr varScale="1">
        <p:scale>
          <a:sx n="76" d="100"/>
          <a:sy n="76" d="100"/>
        </p:scale>
        <p:origin x="-135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575;&#1604;&#1605;&#1582;&#1591;&#1591;%20&#1601;&#1610;%20Microsoft%20Word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ar-S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'[المخطط في Microsoft Word]ورقة1'!$B$1</c:f>
              <c:strCache>
                <c:ptCount val="1"/>
                <c:pt idx="0">
                  <c:v>التعلم النشط</c:v>
                </c:pt>
              </c:strCache>
            </c:strRef>
          </c:tx>
          <c:invertIfNegative val="0"/>
          <c:cat>
            <c:strRef>
              <c:f>'[المخطط في Microsoft Word]ورقة1'!$A$2:$A$5</c:f>
              <c:strCache>
                <c:ptCount val="4"/>
                <c:pt idx="0">
                  <c:v>ممتاز</c:v>
                </c:pt>
                <c:pt idx="1">
                  <c:v>جيد جدا</c:v>
                </c:pt>
                <c:pt idx="2">
                  <c:v>جيد</c:v>
                </c:pt>
                <c:pt idx="3">
                  <c:v>ضعيف</c:v>
                </c:pt>
              </c:strCache>
            </c:strRef>
          </c:cat>
          <c:val>
            <c:numRef>
              <c:f>'[المخطط في Microsoft Word]ورقة1'!$B$2:$B$5</c:f>
              <c:numCache>
                <c:formatCode>General</c:formatCode>
                <c:ptCount val="4"/>
                <c:pt idx="0">
                  <c:v>17</c:v>
                </c:pt>
                <c:pt idx="1">
                  <c:v>3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ser>
          <c:idx val="1"/>
          <c:order val="1"/>
          <c:tx>
            <c:strRef>
              <c:f>'[المخطط في Microsoft Word]ورقة1'!$C$1</c:f>
              <c:strCache>
                <c:ptCount val="1"/>
                <c:pt idx="0">
                  <c:v>التعلم التقليدي</c:v>
                </c:pt>
              </c:strCache>
            </c:strRef>
          </c:tx>
          <c:invertIfNegative val="0"/>
          <c:cat>
            <c:strRef>
              <c:f>'[المخطط في Microsoft Word]ورقة1'!$A$2:$A$5</c:f>
              <c:strCache>
                <c:ptCount val="4"/>
                <c:pt idx="0">
                  <c:v>ممتاز</c:v>
                </c:pt>
                <c:pt idx="1">
                  <c:v>جيد جدا</c:v>
                </c:pt>
                <c:pt idx="2">
                  <c:v>جيد</c:v>
                </c:pt>
                <c:pt idx="3">
                  <c:v>ضعيف</c:v>
                </c:pt>
              </c:strCache>
            </c:strRef>
          </c:cat>
          <c:val>
            <c:numRef>
              <c:f>'[المخطط في Microsoft Word]ورقة1'!$C$2:$C$5</c:f>
              <c:numCache>
                <c:formatCode>General</c:formatCode>
                <c:ptCount val="4"/>
                <c:pt idx="0">
                  <c:v>8</c:v>
                </c:pt>
                <c:pt idx="1">
                  <c:v>8</c:v>
                </c:pt>
                <c:pt idx="2">
                  <c:v>4</c:v>
                </c:pt>
                <c:pt idx="3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5427968"/>
        <c:axId val="99672064"/>
      </c:barChart>
      <c:catAx>
        <c:axId val="25427968"/>
        <c:scaling>
          <c:orientation val="maxMin"/>
        </c:scaling>
        <c:delete val="0"/>
        <c:axPos val="b"/>
        <c:majorTickMark val="out"/>
        <c:minorTickMark val="none"/>
        <c:tickLblPos val="nextTo"/>
        <c:crossAx val="99672064"/>
        <c:crosses val="autoZero"/>
        <c:auto val="1"/>
        <c:lblAlgn val="ctr"/>
        <c:lblOffset val="100"/>
        <c:noMultiLvlLbl val="0"/>
      </c:catAx>
      <c:valAx>
        <c:axId val="99672064"/>
        <c:scaling>
          <c:orientation val="minMax"/>
        </c:scaling>
        <c:delete val="0"/>
        <c:axPos val="r"/>
        <c:majorGridlines/>
        <c:numFmt formatCode="General" sourceLinked="1"/>
        <c:majorTickMark val="out"/>
        <c:minorTickMark val="none"/>
        <c:tickLblPos val="nextTo"/>
        <c:crossAx val="25427968"/>
        <c:crosses val="autoZero"/>
        <c:crossBetween val="between"/>
      </c:valAx>
    </c:plotArea>
    <c:legend>
      <c:legendPos val="l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2980B4-29C7-4EF3-BB49-4154F347D9E1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B201D436-D27C-41F3-A42B-4F9610B34A9C}">
      <dgm:prSet phldrT="[نص]"/>
      <dgm:spPr/>
      <dgm:t>
        <a:bodyPr/>
        <a:lstStyle/>
        <a:p>
          <a:pPr rtl="1"/>
          <a:r>
            <a:rPr lang="ar-SA" dirty="0" smtClean="0"/>
            <a:t>التخطيط السنوي</a:t>
          </a:r>
          <a:endParaRPr lang="ar-SA" dirty="0"/>
        </a:p>
      </dgm:t>
    </dgm:pt>
    <dgm:pt modelId="{BF23B233-DE2B-415F-92D0-881050EA2517}" type="parTrans" cxnId="{D9642466-890C-4996-BE02-342A0523D7B1}">
      <dgm:prSet/>
      <dgm:spPr/>
      <dgm:t>
        <a:bodyPr/>
        <a:lstStyle/>
        <a:p>
          <a:pPr rtl="1"/>
          <a:endParaRPr lang="ar-SA"/>
        </a:p>
      </dgm:t>
    </dgm:pt>
    <dgm:pt modelId="{265DFE03-60DB-4004-983C-199C80BD0F74}" type="sibTrans" cxnId="{D9642466-890C-4996-BE02-342A0523D7B1}">
      <dgm:prSet/>
      <dgm:spPr/>
      <dgm:t>
        <a:bodyPr/>
        <a:lstStyle/>
        <a:p>
          <a:pPr rtl="1"/>
          <a:endParaRPr lang="ar-SA"/>
        </a:p>
      </dgm:t>
    </dgm:pt>
    <dgm:pt modelId="{F247DD44-9A5D-49A6-A503-E486442E75B5}">
      <dgm:prSet phldrT="[نص]"/>
      <dgm:spPr/>
      <dgm:t>
        <a:bodyPr/>
        <a:lstStyle/>
        <a:p>
          <a:pPr rtl="1"/>
          <a:r>
            <a:rPr lang="ar-SA" dirty="0" smtClean="0"/>
            <a:t>التخطيط </a:t>
          </a:r>
          <a:r>
            <a:rPr lang="ar-SA" dirty="0" err="1" smtClean="0"/>
            <a:t>الدرسي</a:t>
          </a:r>
          <a:r>
            <a:rPr lang="ar-SA" dirty="0" smtClean="0"/>
            <a:t> </a:t>
          </a:r>
          <a:endParaRPr lang="ar-SA" dirty="0"/>
        </a:p>
      </dgm:t>
    </dgm:pt>
    <dgm:pt modelId="{A7B3B835-B8FF-4356-BA0A-E940D3E019C6}" type="parTrans" cxnId="{E6C416AA-3E27-4EC8-A13F-1745DAE24B45}">
      <dgm:prSet/>
      <dgm:spPr/>
      <dgm:t>
        <a:bodyPr/>
        <a:lstStyle/>
        <a:p>
          <a:pPr rtl="1"/>
          <a:endParaRPr lang="ar-SA"/>
        </a:p>
      </dgm:t>
    </dgm:pt>
    <dgm:pt modelId="{65D39B26-C099-4214-9911-A555572526C7}" type="sibTrans" cxnId="{E6C416AA-3E27-4EC8-A13F-1745DAE24B45}">
      <dgm:prSet/>
      <dgm:spPr/>
      <dgm:t>
        <a:bodyPr/>
        <a:lstStyle/>
        <a:p>
          <a:pPr rtl="1"/>
          <a:endParaRPr lang="ar-SA"/>
        </a:p>
      </dgm:t>
    </dgm:pt>
    <dgm:pt modelId="{A45EA48C-9923-4188-8C5A-D1CA6E014FCC}" type="pres">
      <dgm:prSet presAssocID="{012980B4-29C7-4EF3-BB49-4154F347D9E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3460DD89-7D62-437A-97FD-69DDDB5B4F2D}" type="pres">
      <dgm:prSet presAssocID="{B201D436-D27C-41F3-A42B-4F9610B34A9C}" presName="composite" presStyleCnt="0"/>
      <dgm:spPr/>
    </dgm:pt>
    <dgm:pt modelId="{E945BEA5-4782-4259-A7B0-05D1D402A012}" type="pres">
      <dgm:prSet presAssocID="{B201D436-D27C-41F3-A42B-4F9610B34A9C}" presName="rect1" presStyleLbl="trAlignAcc1" presStyleIdx="0" presStyleCnt="2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A1A6976D-3A59-40AB-9624-8EF4E9713847}" type="pres">
      <dgm:prSet presAssocID="{B201D436-D27C-41F3-A42B-4F9610B34A9C}" presName="rect2" presStyleLbl="fgImgPlace1" presStyleIdx="0" presStyleCnt="2"/>
      <dgm:spPr/>
      <dgm:t>
        <a:bodyPr/>
        <a:lstStyle/>
        <a:p>
          <a:pPr rtl="1"/>
          <a:endParaRPr lang="ar-SA"/>
        </a:p>
      </dgm:t>
    </dgm:pt>
    <dgm:pt modelId="{CB00DE3B-B91A-45ED-93CB-CEE6C685D966}" type="pres">
      <dgm:prSet presAssocID="{265DFE03-60DB-4004-983C-199C80BD0F74}" presName="sibTrans" presStyleCnt="0"/>
      <dgm:spPr/>
    </dgm:pt>
    <dgm:pt modelId="{03E35814-B01C-4043-8372-231D673D5DDC}" type="pres">
      <dgm:prSet presAssocID="{F247DD44-9A5D-49A6-A503-E486442E75B5}" presName="composite" presStyleCnt="0"/>
      <dgm:spPr/>
    </dgm:pt>
    <dgm:pt modelId="{81B056B3-C66E-4DA9-A2A3-A6FCE8DF730C}" type="pres">
      <dgm:prSet presAssocID="{F247DD44-9A5D-49A6-A503-E486442E75B5}" presName="rect1" presStyleLbl="trAlignAcc1" presStyleIdx="1" presStyleCnt="2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79270CBB-71AB-4528-8607-2831DCEC3170}" type="pres">
      <dgm:prSet presAssocID="{F247DD44-9A5D-49A6-A503-E486442E75B5}" presName="rect2" presStyleLbl="fgImgPlace1" presStyleIdx="1" presStyleCnt="2"/>
      <dgm:spPr/>
    </dgm:pt>
  </dgm:ptLst>
  <dgm:cxnLst>
    <dgm:cxn modelId="{D9642466-890C-4996-BE02-342A0523D7B1}" srcId="{012980B4-29C7-4EF3-BB49-4154F347D9E1}" destId="{B201D436-D27C-41F3-A42B-4F9610B34A9C}" srcOrd="0" destOrd="0" parTransId="{BF23B233-DE2B-415F-92D0-881050EA2517}" sibTransId="{265DFE03-60DB-4004-983C-199C80BD0F74}"/>
    <dgm:cxn modelId="{68024E08-5483-49B9-A0BD-ADCAD78AD64D}" type="presOf" srcId="{B201D436-D27C-41F3-A42B-4F9610B34A9C}" destId="{E945BEA5-4782-4259-A7B0-05D1D402A012}" srcOrd="0" destOrd="0" presId="urn:microsoft.com/office/officeart/2008/layout/PictureStrips"/>
    <dgm:cxn modelId="{11728832-1AE7-4D4F-87D0-331E953F3101}" type="presOf" srcId="{F247DD44-9A5D-49A6-A503-E486442E75B5}" destId="{81B056B3-C66E-4DA9-A2A3-A6FCE8DF730C}" srcOrd="0" destOrd="0" presId="urn:microsoft.com/office/officeart/2008/layout/PictureStrips"/>
    <dgm:cxn modelId="{BF9787C5-557F-48BF-8FE4-A25DB05C97D9}" type="presOf" srcId="{012980B4-29C7-4EF3-BB49-4154F347D9E1}" destId="{A45EA48C-9923-4188-8C5A-D1CA6E014FCC}" srcOrd="0" destOrd="0" presId="urn:microsoft.com/office/officeart/2008/layout/PictureStrips"/>
    <dgm:cxn modelId="{E6C416AA-3E27-4EC8-A13F-1745DAE24B45}" srcId="{012980B4-29C7-4EF3-BB49-4154F347D9E1}" destId="{F247DD44-9A5D-49A6-A503-E486442E75B5}" srcOrd="1" destOrd="0" parTransId="{A7B3B835-B8FF-4356-BA0A-E940D3E019C6}" sibTransId="{65D39B26-C099-4214-9911-A555572526C7}"/>
    <dgm:cxn modelId="{61781C7B-CEE6-4ED1-B01E-6958CDD0F9AB}" type="presParOf" srcId="{A45EA48C-9923-4188-8C5A-D1CA6E014FCC}" destId="{3460DD89-7D62-437A-97FD-69DDDB5B4F2D}" srcOrd="0" destOrd="0" presId="urn:microsoft.com/office/officeart/2008/layout/PictureStrips"/>
    <dgm:cxn modelId="{DDAB61C1-5B63-46D6-9D4F-40B33CF5877D}" type="presParOf" srcId="{3460DD89-7D62-437A-97FD-69DDDB5B4F2D}" destId="{E945BEA5-4782-4259-A7B0-05D1D402A012}" srcOrd="0" destOrd="0" presId="urn:microsoft.com/office/officeart/2008/layout/PictureStrips"/>
    <dgm:cxn modelId="{A6559BD4-A0C5-4D13-8EE1-9ACA8F0DE9A1}" type="presParOf" srcId="{3460DD89-7D62-437A-97FD-69DDDB5B4F2D}" destId="{A1A6976D-3A59-40AB-9624-8EF4E9713847}" srcOrd="1" destOrd="0" presId="urn:microsoft.com/office/officeart/2008/layout/PictureStrips"/>
    <dgm:cxn modelId="{43E37673-D625-4629-B4DD-5001B815C424}" type="presParOf" srcId="{A45EA48C-9923-4188-8C5A-D1CA6E014FCC}" destId="{CB00DE3B-B91A-45ED-93CB-CEE6C685D966}" srcOrd="1" destOrd="0" presId="urn:microsoft.com/office/officeart/2008/layout/PictureStrips"/>
    <dgm:cxn modelId="{E862761A-336C-4F1C-BF57-5E7E28932568}" type="presParOf" srcId="{A45EA48C-9923-4188-8C5A-D1CA6E014FCC}" destId="{03E35814-B01C-4043-8372-231D673D5DDC}" srcOrd="2" destOrd="0" presId="urn:microsoft.com/office/officeart/2008/layout/PictureStrips"/>
    <dgm:cxn modelId="{FF0B9193-5CFA-49D9-8469-4443950A4212}" type="presParOf" srcId="{03E35814-B01C-4043-8372-231D673D5DDC}" destId="{81B056B3-C66E-4DA9-A2A3-A6FCE8DF730C}" srcOrd="0" destOrd="0" presId="urn:microsoft.com/office/officeart/2008/layout/PictureStrips"/>
    <dgm:cxn modelId="{A64BA099-E955-4113-966A-069239B5F473}" type="presParOf" srcId="{03E35814-B01C-4043-8372-231D673D5DDC}" destId="{79270CBB-71AB-4528-8607-2831DCEC3170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4A8C61A-E49B-4F38-A6DD-B8A97AD88A75}" type="doc">
      <dgm:prSet loTypeId="urn:microsoft.com/office/officeart/2005/8/layout/chart3" loCatId="cycle" qsTypeId="urn:microsoft.com/office/officeart/2005/8/quickstyle/simple1" qsCatId="simple" csTypeId="urn:microsoft.com/office/officeart/2005/8/colors/colorful1" csCatId="colorful" phldr="1"/>
      <dgm:spPr/>
    </dgm:pt>
    <dgm:pt modelId="{A2764F13-B852-4371-90A6-C9D8C9EAEB49}">
      <dgm:prSet phldrT="[نص]" custT="1"/>
      <dgm:spPr/>
      <dgm:t>
        <a:bodyPr/>
        <a:lstStyle/>
        <a:p>
          <a:pPr rtl="1"/>
          <a:r>
            <a:rPr lang="ar-SA" sz="1800" dirty="0" smtClean="0">
              <a:latin typeface="AnNahar" pitchFamily="34" charset="-78"/>
              <a:ea typeface="AnNahar" pitchFamily="34" charset="-78"/>
              <a:cs typeface="AnNahar" pitchFamily="34" charset="-78"/>
            </a:rPr>
            <a:t>احترام اعلى للذات</a:t>
          </a:r>
          <a:endParaRPr lang="ar-SA" sz="1800" dirty="0">
            <a:latin typeface="AnNahar" pitchFamily="34" charset="-78"/>
            <a:ea typeface="AnNahar" pitchFamily="34" charset="-78"/>
            <a:cs typeface="AnNahar" pitchFamily="34" charset="-78"/>
          </a:endParaRPr>
        </a:p>
      </dgm:t>
    </dgm:pt>
    <dgm:pt modelId="{EDEB2DB0-3932-40A9-B7F1-B8A3B92566C4}" type="parTrans" cxnId="{469D2A3C-47ED-43F5-BD63-C8FAC8201F03}">
      <dgm:prSet/>
      <dgm:spPr/>
      <dgm:t>
        <a:bodyPr/>
        <a:lstStyle/>
        <a:p>
          <a:pPr rtl="1"/>
          <a:endParaRPr lang="ar-SA"/>
        </a:p>
      </dgm:t>
    </dgm:pt>
    <dgm:pt modelId="{E1997931-939B-4E57-BB38-A001DE6381D2}" type="sibTrans" cxnId="{469D2A3C-47ED-43F5-BD63-C8FAC8201F03}">
      <dgm:prSet/>
      <dgm:spPr/>
      <dgm:t>
        <a:bodyPr/>
        <a:lstStyle/>
        <a:p>
          <a:pPr rtl="1"/>
          <a:endParaRPr lang="ar-SA"/>
        </a:p>
      </dgm:t>
    </dgm:pt>
    <dgm:pt modelId="{ACBBDD74-7F0B-4635-9395-08F296E6C7AD}">
      <dgm:prSet phldrT="[نص]"/>
      <dgm:spPr/>
      <dgm:t>
        <a:bodyPr/>
        <a:lstStyle/>
        <a:p>
          <a:pPr rtl="1"/>
          <a:r>
            <a:rPr lang="ar-SA" dirty="0" smtClean="0">
              <a:latin typeface="AnNahar" pitchFamily="34" charset="-78"/>
              <a:ea typeface="AnNahar" pitchFamily="34" charset="-78"/>
              <a:cs typeface="AnNahar" pitchFamily="34" charset="-78"/>
            </a:rPr>
            <a:t>مواقف أفضل تجاه المدرسة</a:t>
          </a:r>
          <a:endParaRPr lang="ar-SA" dirty="0">
            <a:latin typeface="AnNahar" pitchFamily="34" charset="-78"/>
            <a:ea typeface="AnNahar" pitchFamily="34" charset="-78"/>
            <a:cs typeface="AnNahar" pitchFamily="34" charset="-78"/>
          </a:endParaRPr>
        </a:p>
      </dgm:t>
    </dgm:pt>
    <dgm:pt modelId="{CB7B9E77-B8CB-4C70-B76C-BC7352AF1F5F}" type="parTrans" cxnId="{5A4A6284-368D-41B7-B870-7CA8EB4B846C}">
      <dgm:prSet/>
      <dgm:spPr/>
      <dgm:t>
        <a:bodyPr/>
        <a:lstStyle/>
        <a:p>
          <a:pPr rtl="1"/>
          <a:endParaRPr lang="ar-SA"/>
        </a:p>
      </dgm:t>
    </dgm:pt>
    <dgm:pt modelId="{4121D20F-736B-40D8-AC7B-8F22065064C2}" type="sibTrans" cxnId="{5A4A6284-368D-41B7-B870-7CA8EB4B846C}">
      <dgm:prSet/>
      <dgm:spPr/>
      <dgm:t>
        <a:bodyPr/>
        <a:lstStyle/>
        <a:p>
          <a:pPr rtl="1"/>
          <a:endParaRPr lang="ar-SA"/>
        </a:p>
      </dgm:t>
    </dgm:pt>
    <dgm:pt modelId="{2D6F6704-CB72-4707-91F0-4BCCDA1CB180}">
      <dgm:prSet phldrT="[نص]"/>
      <dgm:spPr/>
      <dgm:t>
        <a:bodyPr/>
        <a:lstStyle/>
        <a:p>
          <a:pPr rtl="1"/>
          <a:r>
            <a:rPr lang="ar-SA" dirty="0" smtClean="0">
              <a:latin typeface="AnNahar" pitchFamily="34" charset="-78"/>
              <a:ea typeface="AnNahar" pitchFamily="34" charset="-78"/>
              <a:cs typeface="AnNahar" pitchFamily="34" charset="-78"/>
            </a:rPr>
            <a:t>مواقف أفضل تجاه المعلمين </a:t>
          </a:r>
          <a:endParaRPr lang="ar-SA" dirty="0">
            <a:latin typeface="AnNahar" pitchFamily="34" charset="-78"/>
            <a:ea typeface="AnNahar" pitchFamily="34" charset="-78"/>
            <a:cs typeface="AnNahar" pitchFamily="34" charset="-78"/>
          </a:endParaRPr>
        </a:p>
      </dgm:t>
    </dgm:pt>
    <dgm:pt modelId="{4B35624D-CD18-4B1F-829D-0E80B7F92B13}" type="parTrans" cxnId="{3A6D3BBF-CF4C-48FE-9C59-D31A971501CF}">
      <dgm:prSet/>
      <dgm:spPr/>
      <dgm:t>
        <a:bodyPr/>
        <a:lstStyle/>
        <a:p>
          <a:pPr rtl="1"/>
          <a:endParaRPr lang="ar-SA"/>
        </a:p>
      </dgm:t>
    </dgm:pt>
    <dgm:pt modelId="{6D15DFD1-65C3-4A81-BA91-1167F966B55D}" type="sibTrans" cxnId="{3A6D3BBF-CF4C-48FE-9C59-D31A971501CF}">
      <dgm:prSet/>
      <dgm:spPr/>
      <dgm:t>
        <a:bodyPr/>
        <a:lstStyle/>
        <a:p>
          <a:pPr rtl="1"/>
          <a:endParaRPr lang="ar-SA"/>
        </a:p>
      </dgm:t>
    </dgm:pt>
    <dgm:pt modelId="{C7F7775D-AA53-45A1-A310-146910061852}">
      <dgm:prSet custT="1"/>
      <dgm:spPr/>
      <dgm:t>
        <a:bodyPr/>
        <a:lstStyle/>
        <a:p>
          <a:pPr rtl="1"/>
          <a:r>
            <a:rPr lang="ar-SA" sz="1200" dirty="0" smtClean="0">
              <a:latin typeface="AnNahar" pitchFamily="34" charset="-78"/>
              <a:ea typeface="AnNahar" pitchFamily="34" charset="-78"/>
              <a:cs typeface="AnNahar" pitchFamily="34" charset="-78"/>
            </a:rPr>
            <a:t>مزيد من التذكر لفترة أطول</a:t>
          </a:r>
          <a:endParaRPr lang="ar-SA" sz="1200" dirty="0">
            <a:latin typeface="AnNahar" pitchFamily="34" charset="-78"/>
            <a:ea typeface="AnNahar" pitchFamily="34" charset="-78"/>
            <a:cs typeface="AnNahar" pitchFamily="34" charset="-78"/>
          </a:endParaRPr>
        </a:p>
      </dgm:t>
    </dgm:pt>
    <dgm:pt modelId="{BF201B53-3455-4832-AF65-7EFEF955110B}" type="parTrans" cxnId="{A19F7DC6-F60D-4EB2-A38B-77B8A9028FDE}">
      <dgm:prSet/>
      <dgm:spPr/>
      <dgm:t>
        <a:bodyPr/>
        <a:lstStyle/>
        <a:p>
          <a:pPr rtl="1"/>
          <a:endParaRPr lang="ar-SA"/>
        </a:p>
      </dgm:t>
    </dgm:pt>
    <dgm:pt modelId="{E2833587-D179-40D6-A1C2-F6330CD38ABF}" type="sibTrans" cxnId="{A19F7DC6-F60D-4EB2-A38B-77B8A9028FDE}">
      <dgm:prSet/>
      <dgm:spPr/>
      <dgm:t>
        <a:bodyPr/>
        <a:lstStyle/>
        <a:p>
          <a:pPr rtl="1"/>
          <a:endParaRPr lang="ar-SA"/>
        </a:p>
      </dgm:t>
    </dgm:pt>
    <dgm:pt modelId="{B3881A79-8EE3-4736-AAEF-D4423AF783AF}">
      <dgm:prSet custT="1"/>
      <dgm:spPr/>
      <dgm:t>
        <a:bodyPr/>
        <a:lstStyle/>
        <a:p>
          <a:pPr rtl="1"/>
          <a:r>
            <a:rPr lang="ar-SA" sz="1200" dirty="0" smtClean="0">
              <a:latin typeface="AnNahar" pitchFamily="34" charset="-78"/>
              <a:ea typeface="AnNahar" pitchFamily="34" charset="-78"/>
              <a:cs typeface="AnNahar" pitchFamily="34" charset="-78"/>
            </a:rPr>
            <a:t>مزيد من الدافعية الداخلية</a:t>
          </a:r>
          <a:endParaRPr lang="ar-SA" sz="1200" dirty="0">
            <a:latin typeface="AnNahar" pitchFamily="34" charset="-78"/>
            <a:ea typeface="AnNahar" pitchFamily="34" charset="-78"/>
            <a:cs typeface="AnNahar" pitchFamily="34" charset="-78"/>
          </a:endParaRPr>
        </a:p>
      </dgm:t>
    </dgm:pt>
    <dgm:pt modelId="{488F94C4-ACDC-4180-86ED-D00D91A86F22}" type="parTrans" cxnId="{8C8E30FF-9916-4F07-98B5-A8E7EA9EDBAB}">
      <dgm:prSet/>
      <dgm:spPr/>
      <dgm:t>
        <a:bodyPr/>
        <a:lstStyle/>
        <a:p>
          <a:pPr rtl="1"/>
          <a:endParaRPr lang="ar-SA"/>
        </a:p>
      </dgm:t>
    </dgm:pt>
    <dgm:pt modelId="{F440F344-704D-44BF-B079-168ABBD362EE}" type="sibTrans" cxnId="{8C8E30FF-9916-4F07-98B5-A8E7EA9EDBAB}">
      <dgm:prSet/>
      <dgm:spPr/>
      <dgm:t>
        <a:bodyPr/>
        <a:lstStyle/>
        <a:p>
          <a:pPr rtl="1"/>
          <a:endParaRPr lang="ar-SA"/>
        </a:p>
      </dgm:t>
    </dgm:pt>
    <dgm:pt modelId="{5CB23D25-C377-4DD7-914A-0CE779AF6E96}">
      <dgm:prSet custT="1"/>
      <dgm:spPr/>
      <dgm:t>
        <a:bodyPr vert="horz"/>
        <a:lstStyle/>
        <a:p>
          <a:pPr rtl="1"/>
          <a:r>
            <a:rPr lang="ar-SA" sz="1400" dirty="0" smtClean="0">
              <a:latin typeface="AnNahar" pitchFamily="34" charset="-78"/>
              <a:ea typeface="AnNahar" pitchFamily="34" charset="-78"/>
              <a:cs typeface="AnNahar" pitchFamily="34" charset="-78"/>
            </a:rPr>
            <a:t>مزيد من التوافق النفسي الإيجابي </a:t>
          </a:r>
          <a:r>
            <a:rPr lang="ar-SA" sz="1400" dirty="0" err="1" smtClean="0">
              <a:latin typeface="AnNahar" pitchFamily="34" charset="-78"/>
              <a:ea typeface="AnNahar" pitchFamily="34" charset="-78"/>
              <a:cs typeface="AnNahar" pitchFamily="34" charset="-78"/>
            </a:rPr>
            <a:t>والإجتماعي</a:t>
          </a:r>
          <a:endParaRPr lang="ar-SA" sz="1400" dirty="0">
            <a:latin typeface="AnNahar" pitchFamily="34" charset="-78"/>
            <a:ea typeface="AnNahar" pitchFamily="34" charset="-78"/>
            <a:cs typeface="AnNahar" pitchFamily="34" charset="-78"/>
          </a:endParaRPr>
        </a:p>
      </dgm:t>
    </dgm:pt>
    <dgm:pt modelId="{C0BC970B-06D9-4D58-AEEF-9294798FC7A6}" type="parTrans" cxnId="{A2EF6682-3235-4FDB-BD2E-16038008DDD4}">
      <dgm:prSet/>
      <dgm:spPr/>
      <dgm:t>
        <a:bodyPr/>
        <a:lstStyle/>
        <a:p>
          <a:pPr rtl="1"/>
          <a:endParaRPr lang="ar-SA"/>
        </a:p>
      </dgm:t>
    </dgm:pt>
    <dgm:pt modelId="{F82D5297-B847-4C39-8430-8268D078EE6D}" type="sibTrans" cxnId="{A2EF6682-3235-4FDB-BD2E-16038008DDD4}">
      <dgm:prSet/>
      <dgm:spPr/>
      <dgm:t>
        <a:bodyPr/>
        <a:lstStyle/>
        <a:p>
          <a:pPr rtl="1"/>
          <a:endParaRPr lang="ar-SA"/>
        </a:p>
      </dgm:t>
    </dgm:pt>
    <dgm:pt modelId="{A5C65AF4-95C9-4E65-9E92-81E812AA2B14}">
      <dgm:prSet custT="1"/>
      <dgm:spPr/>
      <dgm:t>
        <a:bodyPr vert="vert270"/>
        <a:lstStyle/>
        <a:p>
          <a:pPr rtl="1"/>
          <a:r>
            <a:rPr lang="ar-SA" sz="1600" dirty="0" smtClean="0">
              <a:latin typeface="AnNahar" pitchFamily="34" charset="-78"/>
              <a:ea typeface="AnNahar" pitchFamily="34" charset="-78"/>
              <a:cs typeface="AnNahar" pitchFamily="34" charset="-78"/>
            </a:rPr>
            <a:t>تحصيل افضل</a:t>
          </a:r>
          <a:endParaRPr lang="ar-SA" sz="1600" dirty="0">
            <a:latin typeface="AnNahar" pitchFamily="34" charset="-78"/>
            <a:ea typeface="AnNahar" pitchFamily="34" charset="-78"/>
            <a:cs typeface="AnNahar" pitchFamily="34" charset="-78"/>
          </a:endParaRPr>
        </a:p>
      </dgm:t>
    </dgm:pt>
    <dgm:pt modelId="{7030313E-4AD9-4514-8BFD-0FCD565969A0}" type="parTrans" cxnId="{1D99E521-ABFF-49EE-9738-D84A9CC70B88}">
      <dgm:prSet/>
      <dgm:spPr/>
      <dgm:t>
        <a:bodyPr/>
        <a:lstStyle/>
        <a:p>
          <a:pPr rtl="1"/>
          <a:endParaRPr lang="ar-SA"/>
        </a:p>
      </dgm:t>
    </dgm:pt>
    <dgm:pt modelId="{90C72E3C-BDA7-405F-BC68-9CF7BE2C1577}" type="sibTrans" cxnId="{1D99E521-ABFF-49EE-9738-D84A9CC70B88}">
      <dgm:prSet/>
      <dgm:spPr/>
      <dgm:t>
        <a:bodyPr/>
        <a:lstStyle/>
        <a:p>
          <a:pPr rtl="1"/>
          <a:endParaRPr lang="ar-SA"/>
        </a:p>
      </dgm:t>
    </dgm:pt>
    <dgm:pt modelId="{0C999183-A271-4199-A3B2-8B8F1D489674}">
      <dgm:prSet/>
      <dgm:spPr/>
      <dgm:t>
        <a:bodyPr/>
        <a:lstStyle/>
        <a:p>
          <a:pPr rtl="1"/>
          <a:endParaRPr lang="ar-SA"/>
        </a:p>
      </dgm:t>
    </dgm:pt>
    <dgm:pt modelId="{A7C715C6-A8F2-419F-A613-5E1FB56DD21A}" type="parTrans" cxnId="{166F4702-0AE6-47CA-9573-DFB88A024CFC}">
      <dgm:prSet/>
      <dgm:spPr/>
      <dgm:t>
        <a:bodyPr/>
        <a:lstStyle/>
        <a:p>
          <a:pPr rtl="1"/>
          <a:endParaRPr lang="ar-SA"/>
        </a:p>
      </dgm:t>
    </dgm:pt>
    <dgm:pt modelId="{90C98960-5FF3-4A8B-ACA6-1B80CF15ACB3}" type="sibTrans" cxnId="{166F4702-0AE6-47CA-9573-DFB88A024CFC}">
      <dgm:prSet/>
      <dgm:spPr/>
      <dgm:t>
        <a:bodyPr/>
        <a:lstStyle/>
        <a:p>
          <a:pPr rtl="1"/>
          <a:endParaRPr lang="ar-SA"/>
        </a:p>
      </dgm:t>
    </dgm:pt>
    <dgm:pt modelId="{A17BA563-7D27-4F58-B45B-FFB3FFBE4462}">
      <dgm:prSet/>
      <dgm:spPr/>
      <dgm:t>
        <a:bodyPr/>
        <a:lstStyle/>
        <a:p>
          <a:pPr rtl="1"/>
          <a:endParaRPr lang="ar-SA"/>
        </a:p>
      </dgm:t>
    </dgm:pt>
    <dgm:pt modelId="{C522804B-1867-4C82-B4EB-F814D02B04A9}" type="parTrans" cxnId="{34983C70-DE8C-41F9-9AE3-C8B697F23E27}">
      <dgm:prSet/>
      <dgm:spPr/>
      <dgm:t>
        <a:bodyPr/>
        <a:lstStyle/>
        <a:p>
          <a:pPr rtl="1"/>
          <a:endParaRPr lang="ar-SA"/>
        </a:p>
      </dgm:t>
    </dgm:pt>
    <dgm:pt modelId="{55913128-2CF5-47B7-8571-29B7F6C6F719}" type="sibTrans" cxnId="{34983C70-DE8C-41F9-9AE3-C8B697F23E27}">
      <dgm:prSet/>
      <dgm:spPr/>
      <dgm:t>
        <a:bodyPr/>
        <a:lstStyle/>
        <a:p>
          <a:pPr rtl="1"/>
          <a:endParaRPr lang="ar-SA"/>
        </a:p>
      </dgm:t>
    </dgm:pt>
    <dgm:pt modelId="{AB12B787-7B8D-421F-B58F-80C1AC5980FD}">
      <dgm:prSet custLinFactNeighborX="3395" custLinFactNeighborY="-4512"/>
      <dgm:spPr/>
      <dgm:t>
        <a:bodyPr/>
        <a:lstStyle/>
        <a:p>
          <a:pPr rtl="1"/>
          <a:endParaRPr lang="ar-SA"/>
        </a:p>
      </dgm:t>
    </dgm:pt>
    <dgm:pt modelId="{0A709064-E4EA-4CFA-AE7F-2450562443EA}" type="parTrans" cxnId="{FDF62B45-7C97-447F-ACFF-FB151C0BDF83}">
      <dgm:prSet/>
      <dgm:spPr/>
      <dgm:t>
        <a:bodyPr/>
        <a:lstStyle/>
        <a:p>
          <a:pPr rtl="1"/>
          <a:endParaRPr lang="ar-SA"/>
        </a:p>
      </dgm:t>
    </dgm:pt>
    <dgm:pt modelId="{450F92DC-AE66-4C54-88AD-43868A3260F0}" type="sibTrans" cxnId="{FDF62B45-7C97-447F-ACFF-FB151C0BDF83}">
      <dgm:prSet/>
      <dgm:spPr/>
      <dgm:t>
        <a:bodyPr/>
        <a:lstStyle/>
        <a:p>
          <a:pPr rtl="1"/>
          <a:endParaRPr lang="ar-SA"/>
        </a:p>
      </dgm:t>
    </dgm:pt>
    <dgm:pt modelId="{6ABCBDF8-9706-4CAD-88D8-F20984C0C286}" type="pres">
      <dgm:prSet presAssocID="{24A8C61A-E49B-4F38-A6DD-B8A97AD88A75}" presName="compositeShape" presStyleCnt="0">
        <dgm:presLayoutVars>
          <dgm:chMax val="7"/>
          <dgm:dir val="rev"/>
          <dgm:resizeHandles val="exact"/>
        </dgm:presLayoutVars>
      </dgm:prSet>
      <dgm:spPr/>
    </dgm:pt>
    <dgm:pt modelId="{8D23AFC9-ED57-48B1-A4F3-56940F318825}" type="pres">
      <dgm:prSet presAssocID="{24A8C61A-E49B-4F38-A6DD-B8A97AD88A75}" presName="wedge1" presStyleLbl="node1" presStyleIdx="0" presStyleCnt="7" custLinFactNeighborX="3395" custLinFactNeighborY="-4512"/>
      <dgm:spPr/>
      <dgm:t>
        <a:bodyPr/>
        <a:lstStyle/>
        <a:p>
          <a:pPr rtl="1"/>
          <a:endParaRPr lang="ar-SA"/>
        </a:p>
      </dgm:t>
    </dgm:pt>
    <dgm:pt modelId="{2FD0798D-3C99-40A5-84B0-A76C747E3673}" type="pres">
      <dgm:prSet presAssocID="{24A8C61A-E49B-4F38-A6DD-B8A97AD88A75}" presName="wedge1Tx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E859BF10-4D0A-45B8-B1E5-D3492EBC729E}" type="pres">
      <dgm:prSet presAssocID="{24A8C61A-E49B-4F38-A6DD-B8A97AD88A75}" presName="wedge2" presStyleLbl="node1" presStyleIdx="1" presStyleCnt="7" custLinFactNeighborX="5958" custLinFactNeighborY="616"/>
      <dgm:spPr/>
      <dgm:t>
        <a:bodyPr/>
        <a:lstStyle/>
        <a:p>
          <a:pPr rtl="1"/>
          <a:endParaRPr lang="ar-SA"/>
        </a:p>
      </dgm:t>
    </dgm:pt>
    <dgm:pt modelId="{2D7FF286-C13E-48E5-881C-4FBD1BAC0EE1}" type="pres">
      <dgm:prSet presAssocID="{24A8C61A-E49B-4F38-A6DD-B8A97AD88A75}" presName="wedge2Tx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453B002B-9AD7-4BD7-802B-8426FC318944}" type="pres">
      <dgm:prSet presAssocID="{24A8C61A-E49B-4F38-A6DD-B8A97AD88A75}" presName="wedge3" presStyleLbl="node1" presStyleIdx="2" presStyleCnt="7" custLinFactNeighborX="831" custLinFactNeighborY="3179"/>
      <dgm:spPr/>
      <dgm:t>
        <a:bodyPr/>
        <a:lstStyle/>
        <a:p>
          <a:pPr rtl="1"/>
          <a:endParaRPr lang="ar-SA"/>
        </a:p>
      </dgm:t>
    </dgm:pt>
    <dgm:pt modelId="{BC9702CA-EB24-42E2-AFED-AC988B418AA1}" type="pres">
      <dgm:prSet presAssocID="{24A8C61A-E49B-4F38-A6DD-B8A97AD88A75}" presName="wedge3Tx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831FD0BA-88FC-4806-BDB8-ABCE5C8A0A7D}" type="pres">
      <dgm:prSet presAssocID="{24A8C61A-E49B-4F38-A6DD-B8A97AD88A75}" presName="wedge4" presStyleLbl="node1" presStyleIdx="3" presStyleCnt="7"/>
      <dgm:spPr/>
      <dgm:t>
        <a:bodyPr/>
        <a:lstStyle/>
        <a:p>
          <a:pPr rtl="1"/>
          <a:endParaRPr lang="ar-SA"/>
        </a:p>
      </dgm:t>
    </dgm:pt>
    <dgm:pt modelId="{7BA225AA-F53A-48FC-8B11-DF4C4F6D69D6}" type="pres">
      <dgm:prSet presAssocID="{24A8C61A-E49B-4F38-A6DD-B8A97AD88A75}" presName="wedge4Tx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75B30C06-DE2E-4E92-930F-98B335BF0212}" type="pres">
      <dgm:prSet presAssocID="{24A8C61A-E49B-4F38-A6DD-B8A97AD88A75}" presName="wedge5" presStyleLbl="node1" presStyleIdx="4" presStyleCnt="7" custLinFactNeighborX="-1732" custLinFactNeighborY="616"/>
      <dgm:spPr/>
      <dgm:t>
        <a:bodyPr/>
        <a:lstStyle/>
        <a:p>
          <a:pPr rtl="1"/>
          <a:endParaRPr lang="ar-SA"/>
        </a:p>
      </dgm:t>
    </dgm:pt>
    <dgm:pt modelId="{26C93092-2E5E-4370-AFB1-85DA1A75E8DC}" type="pres">
      <dgm:prSet presAssocID="{24A8C61A-E49B-4F38-A6DD-B8A97AD88A75}" presName="wedge5Tx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86D1E4E9-3BB2-42DA-A46F-1ACCCFE31696}" type="pres">
      <dgm:prSet presAssocID="{24A8C61A-E49B-4F38-A6DD-B8A97AD88A75}" presName="wedge6" presStyleLbl="node1" presStyleIdx="5" presStyleCnt="7" custScaleX="108151"/>
      <dgm:spPr/>
      <dgm:t>
        <a:bodyPr/>
        <a:lstStyle/>
        <a:p>
          <a:pPr rtl="1"/>
          <a:endParaRPr lang="ar-SA"/>
        </a:p>
      </dgm:t>
    </dgm:pt>
    <dgm:pt modelId="{F5A668C1-B0D7-4A70-BBD2-5D7CA5B2F7F8}" type="pres">
      <dgm:prSet presAssocID="{24A8C61A-E49B-4F38-A6DD-B8A97AD88A75}" presName="wedge6Tx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814A4775-2FD4-4427-B395-2150AF615642}" type="pres">
      <dgm:prSet presAssocID="{24A8C61A-E49B-4F38-A6DD-B8A97AD88A75}" presName="wedge7" presStyleLbl="node1" presStyleIdx="6" presStyleCnt="7"/>
      <dgm:spPr/>
      <dgm:t>
        <a:bodyPr/>
        <a:lstStyle/>
        <a:p>
          <a:pPr rtl="1"/>
          <a:endParaRPr lang="ar-SA"/>
        </a:p>
      </dgm:t>
    </dgm:pt>
    <dgm:pt modelId="{F21D3BD0-7E7D-4583-BB44-5DC7A6FFE2A5}" type="pres">
      <dgm:prSet presAssocID="{24A8C61A-E49B-4F38-A6DD-B8A97AD88A75}" presName="wedge7Tx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52446419-5EA6-44D0-9A50-06F69ACCE3C8}" type="presOf" srcId="{B3881A79-8EE3-4736-AAEF-D4423AF783AF}" destId="{453B002B-9AD7-4BD7-802B-8426FC318944}" srcOrd="0" destOrd="0" presId="urn:microsoft.com/office/officeart/2005/8/layout/chart3"/>
    <dgm:cxn modelId="{469D2A3C-47ED-43F5-BD63-C8FAC8201F03}" srcId="{24A8C61A-E49B-4F38-A6DD-B8A97AD88A75}" destId="{A2764F13-B852-4371-90A6-C9D8C9EAEB49}" srcOrd="0" destOrd="0" parTransId="{EDEB2DB0-3932-40A9-B7F1-B8A3B92566C4}" sibTransId="{E1997931-939B-4E57-BB38-A001DE6381D2}"/>
    <dgm:cxn modelId="{3A6D3BBF-CF4C-48FE-9C59-D31A971501CF}" srcId="{24A8C61A-E49B-4F38-A6DD-B8A97AD88A75}" destId="{2D6F6704-CB72-4707-91F0-4BCCDA1CB180}" srcOrd="2" destOrd="0" parTransId="{4B35624D-CD18-4B1F-829D-0E80B7F92B13}" sibTransId="{6D15DFD1-65C3-4A81-BA91-1167F966B55D}"/>
    <dgm:cxn modelId="{69B11586-315A-4519-9659-EAFA767FF028}" type="presOf" srcId="{A2764F13-B852-4371-90A6-C9D8C9EAEB49}" destId="{814A4775-2FD4-4427-B395-2150AF615642}" srcOrd="0" destOrd="0" presId="urn:microsoft.com/office/officeart/2005/8/layout/chart3"/>
    <dgm:cxn modelId="{05532E99-BE12-49DF-8FAD-5E3AF6D14088}" type="presOf" srcId="{2D6F6704-CB72-4707-91F0-4BCCDA1CB180}" destId="{75B30C06-DE2E-4E92-930F-98B335BF0212}" srcOrd="0" destOrd="0" presId="urn:microsoft.com/office/officeart/2005/8/layout/chart3"/>
    <dgm:cxn modelId="{434F6685-0A35-43DF-B4CD-2A45B209320C}" type="presOf" srcId="{A2764F13-B852-4371-90A6-C9D8C9EAEB49}" destId="{F21D3BD0-7E7D-4583-BB44-5DC7A6FFE2A5}" srcOrd="1" destOrd="0" presId="urn:microsoft.com/office/officeart/2005/8/layout/chart3"/>
    <dgm:cxn modelId="{E215E4D4-1951-4682-BF04-B417BB02824C}" type="presOf" srcId="{ACBBDD74-7F0B-4635-9395-08F296E6C7AD}" destId="{F5A668C1-B0D7-4A70-BBD2-5D7CA5B2F7F8}" srcOrd="1" destOrd="0" presId="urn:microsoft.com/office/officeart/2005/8/layout/chart3"/>
    <dgm:cxn modelId="{FD106975-6CD1-43CD-9DF3-36E886890589}" type="presOf" srcId="{0C999183-A271-4199-A3B2-8B8F1D489674}" destId="{E859BF10-4D0A-45B8-B1E5-D3492EBC729E}" srcOrd="0" destOrd="1" presId="urn:microsoft.com/office/officeart/2005/8/layout/chart3"/>
    <dgm:cxn modelId="{34983C70-DE8C-41F9-9AE3-C8B697F23E27}" srcId="{5CB23D25-C377-4DD7-914A-0CE779AF6E96}" destId="{A17BA563-7D27-4F58-B45B-FFB3FFBE4462}" srcOrd="1" destOrd="0" parTransId="{C522804B-1867-4C82-B4EB-F814D02B04A9}" sibTransId="{55913128-2CF5-47B7-8571-29B7F6C6F719}"/>
    <dgm:cxn modelId="{53540B13-4AC0-41ED-BE76-EBD4820DC114}" type="presOf" srcId="{0C999183-A271-4199-A3B2-8B8F1D489674}" destId="{2D7FF286-C13E-48E5-881C-4FBD1BAC0EE1}" srcOrd="1" destOrd="1" presId="urn:microsoft.com/office/officeart/2005/8/layout/chart3"/>
    <dgm:cxn modelId="{46DD9B56-0825-46AC-8F26-C76A2D15074B}" type="presOf" srcId="{A17BA563-7D27-4F58-B45B-FFB3FFBE4462}" destId="{2D7FF286-C13E-48E5-881C-4FBD1BAC0EE1}" srcOrd="1" destOrd="2" presId="urn:microsoft.com/office/officeart/2005/8/layout/chart3"/>
    <dgm:cxn modelId="{A2EF6682-3235-4FDB-BD2E-16038008DDD4}" srcId="{24A8C61A-E49B-4F38-A6DD-B8A97AD88A75}" destId="{5CB23D25-C377-4DD7-914A-0CE779AF6E96}" srcOrd="5" destOrd="0" parTransId="{C0BC970B-06D9-4D58-AEEF-9294798FC7A6}" sibTransId="{F82D5297-B847-4C39-8430-8268D078EE6D}"/>
    <dgm:cxn modelId="{0BA617AE-B2CE-4D5F-B799-8B89096826BB}" type="presOf" srcId="{A17BA563-7D27-4F58-B45B-FFB3FFBE4462}" destId="{E859BF10-4D0A-45B8-B1E5-D3492EBC729E}" srcOrd="0" destOrd="2" presId="urn:microsoft.com/office/officeart/2005/8/layout/chart3"/>
    <dgm:cxn modelId="{FDF62B45-7C97-447F-ACFF-FB151C0BDF83}" srcId="{24A8C61A-E49B-4F38-A6DD-B8A97AD88A75}" destId="{AB12B787-7B8D-421F-B58F-80C1AC5980FD}" srcOrd="7" destOrd="0" parTransId="{0A709064-E4EA-4CFA-AE7F-2450562443EA}" sibTransId="{450F92DC-AE66-4C54-88AD-43868A3260F0}"/>
    <dgm:cxn modelId="{AB9FFE8D-7204-410D-BD01-29FBE28905C0}" type="presOf" srcId="{ACBBDD74-7F0B-4635-9395-08F296E6C7AD}" destId="{86D1E4E9-3BB2-42DA-A46F-1ACCCFE31696}" srcOrd="0" destOrd="0" presId="urn:microsoft.com/office/officeart/2005/8/layout/chart3"/>
    <dgm:cxn modelId="{A19F7DC6-F60D-4EB2-A38B-77B8A9028FDE}" srcId="{24A8C61A-E49B-4F38-A6DD-B8A97AD88A75}" destId="{C7F7775D-AA53-45A1-A310-146910061852}" srcOrd="3" destOrd="0" parTransId="{BF201B53-3455-4832-AF65-7EFEF955110B}" sibTransId="{E2833587-D179-40D6-A1C2-F6330CD38ABF}"/>
    <dgm:cxn modelId="{5A4A6284-368D-41B7-B870-7CA8EB4B846C}" srcId="{24A8C61A-E49B-4F38-A6DD-B8A97AD88A75}" destId="{ACBBDD74-7F0B-4635-9395-08F296E6C7AD}" srcOrd="1" destOrd="0" parTransId="{CB7B9E77-B8CB-4C70-B76C-BC7352AF1F5F}" sibTransId="{4121D20F-736B-40D8-AC7B-8F22065064C2}"/>
    <dgm:cxn modelId="{712F3853-FE9F-4719-8C85-CAEF04B7D425}" type="presOf" srcId="{B3881A79-8EE3-4736-AAEF-D4423AF783AF}" destId="{BC9702CA-EB24-42E2-AFED-AC988B418AA1}" srcOrd="1" destOrd="0" presId="urn:microsoft.com/office/officeart/2005/8/layout/chart3"/>
    <dgm:cxn modelId="{97C88C9E-C342-4C3A-A446-B0CA1F9C080C}" type="presOf" srcId="{5CB23D25-C377-4DD7-914A-0CE779AF6E96}" destId="{2D7FF286-C13E-48E5-881C-4FBD1BAC0EE1}" srcOrd="1" destOrd="0" presId="urn:microsoft.com/office/officeart/2005/8/layout/chart3"/>
    <dgm:cxn modelId="{F5F8672B-9265-4C1A-A4D7-E1F36674C65E}" type="presOf" srcId="{C7F7775D-AA53-45A1-A310-146910061852}" destId="{831FD0BA-88FC-4806-BDB8-ABCE5C8A0A7D}" srcOrd="0" destOrd="0" presId="urn:microsoft.com/office/officeart/2005/8/layout/chart3"/>
    <dgm:cxn modelId="{934E5678-996A-48E9-8DC5-74B65BB25D4C}" type="presOf" srcId="{2D6F6704-CB72-4707-91F0-4BCCDA1CB180}" destId="{26C93092-2E5E-4370-AFB1-85DA1A75E8DC}" srcOrd="1" destOrd="0" presId="urn:microsoft.com/office/officeart/2005/8/layout/chart3"/>
    <dgm:cxn modelId="{8AF6C7CC-F1CC-465B-90FA-862FB80903B9}" type="presOf" srcId="{A5C65AF4-95C9-4E65-9E92-81E812AA2B14}" destId="{2FD0798D-3C99-40A5-84B0-A76C747E3673}" srcOrd="1" destOrd="0" presId="urn:microsoft.com/office/officeart/2005/8/layout/chart3"/>
    <dgm:cxn modelId="{4E25EBA1-24AE-4132-95D2-3D52035B85D5}" type="presOf" srcId="{24A8C61A-E49B-4F38-A6DD-B8A97AD88A75}" destId="{6ABCBDF8-9706-4CAD-88D8-F20984C0C286}" srcOrd="0" destOrd="0" presId="urn:microsoft.com/office/officeart/2005/8/layout/chart3"/>
    <dgm:cxn modelId="{465ACCD4-D5E7-444F-BEA3-41CC01634720}" type="presOf" srcId="{A5C65AF4-95C9-4E65-9E92-81E812AA2B14}" destId="{8D23AFC9-ED57-48B1-A4F3-56940F318825}" srcOrd="0" destOrd="0" presId="urn:microsoft.com/office/officeart/2005/8/layout/chart3"/>
    <dgm:cxn modelId="{40F7E2B9-8D74-4CE6-96FE-3AC17C16BA62}" type="presOf" srcId="{5CB23D25-C377-4DD7-914A-0CE779AF6E96}" destId="{E859BF10-4D0A-45B8-B1E5-D3492EBC729E}" srcOrd="0" destOrd="0" presId="urn:microsoft.com/office/officeart/2005/8/layout/chart3"/>
    <dgm:cxn modelId="{8C8E30FF-9916-4F07-98B5-A8E7EA9EDBAB}" srcId="{24A8C61A-E49B-4F38-A6DD-B8A97AD88A75}" destId="{B3881A79-8EE3-4736-AAEF-D4423AF783AF}" srcOrd="4" destOrd="0" parTransId="{488F94C4-ACDC-4180-86ED-D00D91A86F22}" sibTransId="{F440F344-704D-44BF-B079-168ABBD362EE}"/>
    <dgm:cxn modelId="{EFA2716C-A714-483C-B1E1-FD79C9F6DB57}" type="presOf" srcId="{C7F7775D-AA53-45A1-A310-146910061852}" destId="{7BA225AA-F53A-48FC-8B11-DF4C4F6D69D6}" srcOrd="1" destOrd="0" presId="urn:microsoft.com/office/officeart/2005/8/layout/chart3"/>
    <dgm:cxn modelId="{1D99E521-ABFF-49EE-9738-D84A9CC70B88}" srcId="{24A8C61A-E49B-4F38-A6DD-B8A97AD88A75}" destId="{A5C65AF4-95C9-4E65-9E92-81E812AA2B14}" srcOrd="6" destOrd="0" parTransId="{7030313E-4AD9-4514-8BFD-0FCD565969A0}" sibTransId="{90C72E3C-BDA7-405F-BC68-9CF7BE2C1577}"/>
    <dgm:cxn modelId="{166F4702-0AE6-47CA-9573-DFB88A024CFC}" srcId="{5CB23D25-C377-4DD7-914A-0CE779AF6E96}" destId="{0C999183-A271-4199-A3B2-8B8F1D489674}" srcOrd="0" destOrd="0" parTransId="{A7C715C6-A8F2-419F-A613-5E1FB56DD21A}" sibTransId="{90C98960-5FF3-4A8B-ACA6-1B80CF15ACB3}"/>
    <dgm:cxn modelId="{923A7BF2-4513-46C9-AC4B-15324B1D16A3}" type="presParOf" srcId="{6ABCBDF8-9706-4CAD-88D8-F20984C0C286}" destId="{8D23AFC9-ED57-48B1-A4F3-56940F318825}" srcOrd="0" destOrd="0" presId="urn:microsoft.com/office/officeart/2005/8/layout/chart3"/>
    <dgm:cxn modelId="{3B7F5344-D018-40AF-A1EC-45410405BA8C}" type="presParOf" srcId="{6ABCBDF8-9706-4CAD-88D8-F20984C0C286}" destId="{2FD0798D-3C99-40A5-84B0-A76C747E3673}" srcOrd="1" destOrd="0" presId="urn:microsoft.com/office/officeart/2005/8/layout/chart3"/>
    <dgm:cxn modelId="{B2816857-5CBF-4EA6-AB0C-ED0BFAB76AA8}" type="presParOf" srcId="{6ABCBDF8-9706-4CAD-88D8-F20984C0C286}" destId="{E859BF10-4D0A-45B8-B1E5-D3492EBC729E}" srcOrd="2" destOrd="0" presId="urn:microsoft.com/office/officeart/2005/8/layout/chart3"/>
    <dgm:cxn modelId="{65A68EFE-908E-49E4-A284-F30A2AA67E0B}" type="presParOf" srcId="{6ABCBDF8-9706-4CAD-88D8-F20984C0C286}" destId="{2D7FF286-C13E-48E5-881C-4FBD1BAC0EE1}" srcOrd="3" destOrd="0" presId="urn:microsoft.com/office/officeart/2005/8/layout/chart3"/>
    <dgm:cxn modelId="{982EB9A7-C5A7-44D5-ABB8-9B2BA101A0F8}" type="presParOf" srcId="{6ABCBDF8-9706-4CAD-88D8-F20984C0C286}" destId="{453B002B-9AD7-4BD7-802B-8426FC318944}" srcOrd="4" destOrd="0" presId="urn:microsoft.com/office/officeart/2005/8/layout/chart3"/>
    <dgm:cxn modelId="{92659DF2-F7A9-4F62-86CA-D4AE02C8206D}" type="presParOf" srcId="{6ABCBDF8-9706-4CAD-88D8-F20984C0C286}" destId="{BC9702CA-EB24-42E2-AFED-AC988B418AA1}" srcOrd="5" destOrd="0" presId="urn:microsoft.com/office/officeart/2005/8/layout/chart3"/>
    <dgm:cxn modelId="{FEEC122E-8ACA-4CF8-9BD0-08426CFA1EA1}" type="presParOf" srcId="{6ABCBDF8-9706-4CAD-88D8-F20984C0C286}" destId="{831FD0BA-88FC-4806-BDB8-ABCE5C8A0A7D}" srcOrd="6" destOrd="0" presId="urn:microsoft.com/office/officeart/2005/8/layout/chart3"/>
    <dgm:cxn modelId="{D5475134-A89A-4827-8D7A-928970F8C4CC}" type="presParOf" srcId="{6ABCBDF8-9706-4CAD-88D8-F20984C0C286}" destId="{7BA225AA-F53A-48FC-8B11-DF4C4F6D69D6}" srcOrd="7" destOrd="0" presId="urn:microsoft.com/office/officeart/2005/8/layout/chart3"/>
    <dgm:cxn modelId="{679EB9E4-5A0C-4B78-A371-555580CE1355}" type="presParOf" srcId="{6ABCBDF8-9706-4CAD-88D8-F20984C0C286}" destId="{75B30C06-DE2E-4E92-930F-98B335BF0212}" srcOrd="8" destOrd="0" presId="urn:microsoft.com/office/officeart/2005/8/layout/chart3"/>
    <dgm:cxn modelId="{55AF40B4-49E7-49A1-9B43-EEFFE9B3F9E0}" type="presParOf" srcId="{6ABCBDF8-9706-4CAD-88D8-F20984C0C286}" destId="{26C93092-2E5E-4370-AFB1-85DA1A75E8DC}" srcOrd="9" destOrd="0" presId="urn:microsoft.com/office/officeart/2005/8/layout/chart3"/>
    <dgm:cxn modelId="{8DBEEA32-8AFF-47D3-BF66-ED3AA8E8EA05}" type="presParOf" srcId="{6ABCBDF8-9706-4CAD-88D8-F20984C0C286}" destId="{86D1E4E9-3BB2-42DA-A46F-1ACCCFE31696}" srcOrd="10" destOrd="0" presId="urn:microsoft.com/office/officeart/2005/8/layout/chart3"/>
    <dgm:cxn modelId="{24ECA8D9-441C-4541-8A90-A142056C4745}" type="presParOf" srcId="{6ABCBDF8-9706-4CAD-88D8-F20984C0C286}" destId="{F5A668C1-B0D7-4A70-BBD2-5D7CA5B2F7F8}" srcOrd="11" destOrd="0" presId="urn:microsoft.com/office/officeart/2005/8/layout/chart3"/>
    <dgm:cxn modelId="{7215E5F6-8E45-4513-87AD-E427009B7C59}" type="presParOf" srcId="{6ABCBDF8-9706-4CAD-88D8-F20984C0C286}" destId="{814A4775-2FD4-4427-B395-2150AF615642}" srcOrd="12" destOrd="0" presId="urn:microsoft.com/office/officeart/2005/8/layout/chart3"/>
    <dgm:cxn modelId="{04BC0A9B-258E-4436-B642-1BAA11667E14}" type="presParOf" srcId="{6ABCBDF8-9706-4CAD-88D8-F20984C0C286}" destId="{F21D3BD0-7E7D-4583-BB44-5DC7A6FFE2A5}" srcOrd="13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46F3A78-E694-4339-9191-21BE99B5AC71}" type="doc">
      <dgm:prSet loTypeId="urn:microsoft.com/office/officeart/2005/8/layout/hList6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pPr rtl="1"/>
          <a:endParaRPr lang="ar-SA"/>
        </a:p>
      </dgm:t>
    </dgm:pt>
    <dgm:pt modelId="{35B5FC7F-C246-4F55-BE45-75DB366E2647}">
      <dgm:prSet phldrT="[نص]" custT="1"/>
      <dgm:spPr/>
      <dgm:t>
        <a:bodyPr/>
        <a:lstStyle/>
        <a:p>
          <a:pPr rtl="1"/>
          <a:r>
            <a:rPr lang="ar-SA" sz="1600" dirty="0" smtClean="0">
              <a:solidFill>
                <a:schemeClr val="tx1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cs typeface="AL - QASSAM-Extended" panose="02010000000000000000" pitchFamily="2" charset="-78"/>
            </a:rPr>
            <a:t>تساعد على التقدم والفوز في الجوائز التربوية .</a:t>
          </a:r>
          <a:endParaRPr lang="ar-SA" sz="1600" dirty="0">
            <a:solidFill>
              <a:schemeClr val="tx1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  <a:cs typeface="AL - QASSAM-Extended" panose="02010000000000000000" pitchFamily="2" charset="-78"/>
          </a:endParaRPr>
        </a:p>
      </dgm:t>
    </dgm:pt>
    <dgm:pt modelId="{4E703F79-52D7-415D-988D-A12B53799C4B}" type="parTrans" cxnId="{2F07AF36-A5F1-4117-AA72-B9EDF072B9CF}">
      <dgm:prSet/>
      <dgm:spPr/>
      <dgm:t>
        <a:bodyPr/>
        <a:lstStyle/>
        <a:p>
          <a:pPr rtl="1"/>
          <a:endParaRPr lang="ar-SA">
            <a:cs typeface="AdvertisingLight" pitchFamily="2" charset="-78"/>
          </a:endParaRPr>
        </a:p>
      </dgm:t>
    </dgm:pt>
    <dgm:pt modelId="{AF510A74-A710-463F-9AFE-E7528E6676E0}" type="sibTrans" cxnId="{2F07AF36-A5F1-4117-AA72-B9EDF072B9CF}">
      <dgm:prSet/>
      <dgm:spPr/>
      <dgm:t>
        <a:bodyPr/>
        <a:lstStyle/>
        <a:p>
          <a:pPr rtl="1"/>
          <a:endParaRPr lang="ar-SA">
            <a:cs typeface="AdvertisingLight" pitchFamily="2" charset="-78"/>
          </a:endParaRPr>
        </a:p>
      </dgm:t>
    </dgm:pt>
    <dgm:pt modelId="{D54C83A5-D3FD-4D66-84BD-D57013014AEE}">
      <dgm:prSet phldrT="[نص]" custT="1"/>
      <dgm:spPr/>
      <dgm:t>
        <a:bodyPr/>
        <a:lstStyle/>
        <a:p>
          <a:pPr rtl="1"/>
          <a:r>
            <a:rPr lang="ar-SA" sz="2000" dirty="0" smtClean="0">
              <a:solidFill>
                <a:schemeClr val="tx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cs typeface="AL - QASSAM-Extended" panose="02010000000000000000" pitchFamily="2" charset="-78"/>
            </a:rPr>
            <a:t>تنظيم الأعمال والمهام </a:t>
          </a:r>
          <a:endParaRPr lang="ar-SA" sz="2000" dirty="0">
            <a:solidFill>
              <a:schemeClr val="tx1"/>
            </a:solidFill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  <a:cs typeface="AL - QASSAM-Extended" panose="02010000000000000000" pitchFamily="2" charset="-78"/>
          </a:endParaRPr>
        </a:p>
      </dgm:t>
    </dgm:pt>
    <dgm:pt modelId="{C34C4825-15C9-4914-ADA3-527A4B08F4A3}" type="parTrans" cxnId="{9EC15BF1-4847-415E-8685-107B77EF8AEF}">
      <dgm:prSet/>
      <dgm:spPr/>
      <dgm:t>
        <a:bodyPr/>
        <a:lstStyle/>
        <a:p>
          <a:pPr rtl="1"/>
          <a:endParaRPr lang="ar-SA">
            <a:cs typeface="AdvertisingLight" pitchFamily="2" charset="-78"/>
          </a:endParaRPr>
        </a:p>
      </dgm:t>
    </dgm:pt>
    <dgm:pt modelId="{DE19249D-AC00-4F1E-84A9-AA52F4E502E4}" type="sibTrans" cxnId="{9EC15BF1-4847-415E-8685-107B77EF8AEF}">
      <dgm:prSet/>
      <dgm:spPr/>
      <dgm:t>
        <a:bodyPr/>
        <a:lstStyle/>
        <a:p>
          <a:pPr rtl="1"/>
          <a:endParaRPr lang="ar-SA">
            <a:cs typeface="AdvertisingLight" pitchFamily="2" charset="-78"/>
          </a:endParaRPr>
        </a:p>
      </dgm:t>
    </dgm:pt>
    <dgm:pt modelId="{73362CE3-A2A7-45E5-B79E-B7749CAE70EC}">
      <dgm:prSet phldrT="[نص]" custT="1"/>
      <dgm:spPr/>
      <dgm:t>
        <a:bodyPr/>
        <a:lstStyle/>
        <a:p>
          <a:pPr rtl="1"/>
          <a:r>
            <a:rPr lang="ar-SA" sz="1600" dirty="0" smtClean="0">
              <a:solidFill>
                <a:schemeClr val="tx1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cs typeface="AL - QASSAM-Extended" panose="02010000000000000000" pitchFamily="2" charset="-78"/>
            </a:rPr>
            <a:t>حفظ الحقوق للأعمال والممارسات في الميدان</a:t>
          </a:r>
          <a:endParaRPr lang="ar-SA" sz="1600" dirty="0">
            <a:solidFill>
              <a:schemeClr val="tx1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  <a:cs typeface="AL - QASSAM-Extended" panose="02010000000000000000" pitchFamily="2" charset="-78"/>
          </a:endParaRPr>
        </a:p>
      </dgm:t>
    </dgm:pt>
    <dgm:pt modelId="{13C5ECB0-CBAB-4CCF-B024-D7E78FF60A4D}" type="parTrans" cxnId="{263818AD-6EA9-4ACA-8583-749997B67EB3}">
      <dgm:prSet/>
      <dgm:spPr/>
      <dgm:t>
        <a:bodyPr/>
        <a:lstStyle/>
        <a:p>
          <a:pPr rtl="1"/>
          <a:endParaRPr lang="ar-SA">
            <a:cs typeface="AdvertisingLight" pitchFamily="2" charset="-78"/>
          </a:endParaRPr>
        </a:p>
      </dgm:t>
    </dgm:pt>
    <dgm:pt modelId="{9A3106BB-0816-4BD2-872C-24148EE7B32A}" type="sibTrans" cxnId="{263818AD-6EA9-4ACA-8583-749997B67EB3}">
      <dgm:prSet/>
      <dgm:spPr/>
      <dgm:t>
        <a:bodyPr/>
        <a:lstStyle/>
        <a:p>
          <a:pPr rtl="1"/>
          <a:endParaRPr lang="ar-SA">
            <a:cs typeface="AdvertisingLight" pitchFamily="2" charset="-78"/>
          </a:endParaRPr>
        </a:p>
      </dgm:t>
    </dgm:pt>
    <dgm:pt modelId="{A1B4A096-2B42-4705-9107-E0D73C8E96D6}">
      <dgm:prSet custT="1"/>
      <dgm:spPr/>
      <dgm:t>
        <a:bodyPr/>
        <a:lstStyle/>
        <a:p>
          <a:pPr rtl="1"/>
          <a:r>
            <a:rPr lang="ar-SA" sz="2000" dirty="0" smtClean="0">
              <a:solidFill>
                <a:schemeClr val="tx1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cs typeface="AL - QASSAM-Extended" panose="02010000000000000000" pitchFamily="2" charset="-78"/>
            </a:rPr>
            <a:t>تجميع وحصر الأعمال </a:t>
          </a:r>
          <a:r>
            <a:rPr lang="ar-SA" sz="1700" dirty="0" smtClean="0">
              <a:cs typeface="AdvertisingLight" pitchFamily="2" charset="-78"/>
            </a:rPr>
            <a:t>.</a:t>
          </a:r>
          <a:endParaRPr lang="ar-SA" sz="1700" dirty="0">
            <a:cs typeface="AdvertisingLight" pitchFamily="2" charset="-78"/>
          </a:endParaRPr>
        </a:p>
      </dgm:t>
    </dgm:pt>
    <dgm:pt modelId="{7A999F07-BC72-42F4-B885-DD34BFB9C4F2}" type="parTrans" cxnId="{7E36A75A-513B-4531-8E10-9CF12A8848B7}">
      <dgm:prSet/>
      <dgm:spPr/>
      <dgm:t>
        <a:bodyPr/>
        <a:lstStyle/>
        <a:p>
          <a:pPr rtl="1"/>
          <a:endParaRPr lang="ar-SA">
            <a:cs typeface="AdvertisingLight" pitchFamily="2" charset="-78"/>
          </a:endParaRPr>
        </a:p>
      </dgm:t>
    </dgm:pt>
    <dgm:pt modelId="{39C33E0F-A1C1-4F91-A1F2-E7A915CD2EB2}" type="sibTrans" cxnId="{7E36A75A-513B-4531-8E10-9CF12A8848B7}">
      <dgm:prSet/>
      <dgm:spPr/>
      <dgm:t>
        <a:bodyPr/>
        <a:lstStyle/>
        <a:p>
          <a:pPr rtl="1"/>
          <a:endParaRPr lang="ar-SA">
            <a:cs typeface="AdvertisingLight" pitchFamily="2" charset="-78"/>
          </a:endParaRPr>
        </a:p>
      </dgm:t>
    </dgm:pt>
    <dgm:pt modelId="{E95D5862-BEB6-4BA6-BE0B-9542ECD39343}">
      <dgm:prSet custT="1"/>
      <dgm:spPr/>
      <dgm:t>
        <a:bodyPr/>
        <a:lstStyle/>
        <a:p>
          <a:pPr rtl="1"/>
          <a:r>
            <a:rPr lang="ar-SA" sz="1800" dirty="0" smtClean="0">
              <a:solidFill>
                <a:schemeClr val="tx1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cs typeface="AL - QASSAM-Extended" panose="02010000000000000000" pitchFamily="2" charset="-78"/>
            </a:rPr>
            <a:t>أسلوب لنقل الخبرات التربوية </a:t>
          </a:r>
          <a:r>
            <a:rPr lang="ar-SA" sz="1700" dirty="0" smtClean="0">
              <a:cs typeface="AdvertisingLight" pitchFamily="2" charset="-78"/>
            </a:rPr>
            <a:t>.</a:t>
          </a:r>
          <a:endParaRPr lang="ar-SA" sz="1700" dirty="0">
            <a:cs typeface="AdvertisingLight" pitchFamily="2" charset="-78"/>
          </a:endParaRPr>
        </a:p>
      </dgm:t>
    </dgm:pt>
    <dgm:pt modelId="{1401C328-0D21-49DE-916E-BF2ED692C785}" type="parTrans" cxnId="{E46A75E7-F99E-499A-BF76-B24965DCE1F7}">
      <dgm:prSet/>
      <dgm:spPr/>
      <dgm:t>
        <a:bodyPr/>
        <a:lstStyle/>
        <a:p>
          <a:pPr rtl="1"/>
          <a:endParaRPr lang="ar-SA">
            <a:cs typeface="AdvertisingLight" pitchFamily="2" charset="-78"/>
          </a:endParaRPr>
        </a:p>
      </dgm:t>
    </dgm:pt>
    <dgm:pt modelId="{BD8316A4-DDCE-4524-B378-1120DD181888}" type="sibTrans" cxnId="{E46A75E7-F99E-499A-BF76-B24965DCE1F7}">
      <dgm:prSet/>
      <dgm:spPr/>
      <dgm:t>
        <a:bodyPr/>
        <a:lstStyle/>
        <a:p>
          <a:pPr rtl="1"/>
          <a:endParaRPr lang="ar-SA">
            <a:cs typeface="AdvertisingLight" pitchFamily="2" charset="-78"/>
          </a:endParaRPr>
        </a:p>
      </dgm:t>
    </dgm:pt>
    <dgm:pt modelId="{80DD6435-F842-4807-92DB-549D91177BC8}">
      <dgm:prSet custT="1"/>
      <dgm:spPr/>
      <dgm:t>
        <a:bodyPr/>
        <a:lstStyle/>
        <a:p>
          <a:pPr rtl="1"/>
          <a:r>
            <a:rPr lang="ar-SA" sz="1800" dirty="0" smtClean="0">
              <a:solidFill>
                <a:schemeClr val="tx1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cs typeface="AL - QASSAM-Extended" panose="02010000000000000000" pitchFamily="2" charset="-78"/>
            </a:rPr>
            <a:t>تمكن من تقييم الأداء السابق وتطويره</a:t>
          </a:r>
          <a:endParaRPr lang="ar-SA" sz="1800" dirty="0">
            <a:solidFill>
              <a:schemeClr val="tx1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  <a:cs typeface="AL - QASSAM-Extended" panose="02010000000000000000" pitchFamily="2" charset="-78"/>
          </a:endParaRPr>
        </a:p>
      </dgm:t>
    </dgm:pt>
    <dgm:pt modelId="{20DE04BE-BA24-41DC-81F6-E9246B32E80F}" type="parTrans" cxnId="{391D5859-1755-4B19-8502-B4B4C3C1DC91}">
      <dgm:prSet/>
      <dgm:spPr/>
      <dgm:t>
        <a:bodyPr/>
        <a:lstStyle/>
        <a:p>
          <a:pPr rtl="1"/>
          <a:endParaRPr lang="ar-SA">
            <a:cs typeface="AdvertisingLight" pitchFamily="2" charset="-78"/>
          </a:endParaRPr>
        </a:p>
      </dgm:t>
    </dgm:pt>
    <dgm:pt modelId="{4DB6D145-CE7B-4F88-B14E-FD16C63C56A7}" type="sibTrans" cxnId="{391D5859-1755-4B19-8502-B4B4C3C1DC91}">
      <dgm:prSet/>
      <dgm:spPr/>
      <dgm:t>
        <a:bodyPr/>
        <a:lstStyle/>
        <a:p>
          <a:pPr rtl="1"/>
          <a:endParaRPr lang="ar-SA">
            <a:cs typeface="AdvertisingLight" pitchFamily="2" charset="-78"/>
          </a:endParaRPr>
        </a:p>
      </dgm:t>
    </dgm:pt>
    <dgm:pt modelId="{C06F1CB0-D074-4B2D-80C8-488CA2A29A00}" type="pres">
      <dgm:prSet presAssocID="{246F3A78-E694-4339-9191-21BE99B5AC7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73FC022B-9E28-4ADE-94A2-535F078A39D3}" type="pres">
      <dgm:prSet presAssocID="{35B5FC7F-C246-4F55-BE45-75DB366E2647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2E0DA7A9-7201-4F91-AB1A-0F1BB58B6310}" type="pres">
      <dgm:prSet presAssocID="{AF510A74-A710-463F-9AFE-E7528E6676E0}" presName="sibTrans" presStyleCnt="0"/>
      <dgm:spPr/>
    </dgm:pt>
    <dgm:pt modelId="{F37C2081-8FD8-40B2-805B-5D2B992FFDFD}" type="pres">
      <dgm:prSet presAssocID="{A1B4A096-2B42-4705-9107-E0D73C8E96D6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430C4118-AFB8-4EDB-9563-A135866D1CFF}" type="pres">
      <dgm:prSet presAssocID="{39C33E0F-A1C1-4F91-A1F2-E7A915CD2EB2}" presName="sibTrans" presStyleCnt="0"/>
      <dgm:spPr/>
    </dgm:pt>
    <dgm:pt modelId="{74E70BE5-95F8-49C7-B9D2-38E6A16AFB60}" type="pres">
      <dgm:prSet presAssocID="{E95D5862-BEB6-4BA6-BE0B-9542ECD39343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18A88DFE-B7AC-435A-BEF8-7062F6EAFBD0}" type="pres">
      <dgm:prSet presAssocID="{BD8316A4-DDCE-4524-B378-1120DD181888}" presName="sibTrans" presStyleCnt="0"/>
      <dgm:spPr/>
    </dgm:pt>
    <dgm:pt modelId="{7195A2AC-5BFE-47FD-AD7D-742F5DE712FE}" type="pres">
      <dgm:prSet presAssocID="{80DD6435-F842-4807-92DB-549D91177BC8}" presName="node" presStyleLbl="node1" presStyleIdx="3" presStyleCnt="6" custLinFactNeighborX="246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5FD623FA-98BE-493A-A2CB-A7A8F6279452}" type="pres">
      <dgm:prSet presAssocID="{4DB6D145-CE7B-4F88-B14E-FD16C63C56A7}" presName="sibTrans" presStyleCnt="0"/>
      <dgm:spPr/>
    </dgm:pt>
    <dgm:pt modelId="{2C6CC9E5-6C4B-4379-B1B3-98DD56D5D512}" type="pres">
      <dgm:prSet presAssocID="{D54C83A5-D3FD-4D66-84BD-D57013014AEE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1E03788B-CB70-46B9-BFAD-7B38A653BC61}" type="pres">
      <dgm:prSet presAssocID="{DE19249D-AC00-4F1E-84A9-AA52F4E502E4}" presName="sibTrans" presStyleCnt="0"/>
      <dgm:spPr/>
    </dgm:pt>
    <dgm:pt modelId="{6A737669-A0DA-471B-8229-A15D85BC7313}" type="pres">
      <dgm:prSet presAssocID="{73362CE3-A2A7-45E5-B79E-B7749CAE70EC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2F07AF36-A5F1-4117-AA72-B9EDF072B9CF}" srcId="{246F3A78-E694-4339-9191-21BE99B5AC71}" destId="{35B5FC7F-C246-4F55-BE45-75DB366E2647}" srcOrd="0" destOrd="0" parTransId="{4E703F79-52D7-415D-988D-A12B53799C4B}" sibTransId="{AF510A74-A710-463F-9AFE-E7528E6676E0}"/>
    <dgm:cxn modelId="{9BEC6193-5ED8-4D0E-BB66-5C57B449E423}" type="presOf" srcId="{80DD6435-F842-4807-92DB-549D91177BC8}" destId="{7195A2AC-5BFE-47FD-AD7D-742F5DE712FE}" srcOrd="0" destOrd="0" presId="urn:microsoft.com/office/officeart/2005/8/layout/hList6"/>
    <dgm:cxn modelId="{263818AD-6EA9-4ACA-8583-749997B67EB3}" srcId="{246F3A78-E694-4339-9191-21BE99B5AC71}" destId="{73362CE3-A2A7-45E5-B79E-B7749CAE70EC}" srcOrd="5" destOrd="0" parTransId="{13C5ECB0-CBAB-4CCF-B024-D7E78FF60A4D}" sibTransId="{9A3106BB-0816-4BD2-872C-24148EE7B32A}"/>
    <dgm:cxn modelId="{391D5859-1755-4B19-8502-B4B4C3C1DC91}" srcId="{246F3A78-E694-4339-9191-21BE99B5AC71}" destId="{80DD6435-F842-4807-92DB-549D91177BC8}" srcOrd="3" destOrd="0" parTransId="{20DE04BE-BA24-41DC-81F6-E9246B32E80F}" sibTransId="{4DB6D145-CE7B-4F88-B14E-FD16C63C56A7}"/>
    <dgm:cxn modelId="{ED633CCE-4A10-480A-AE91-C3F3F536466E}" type="presOf" srcId="{35B5FC7F-C246-4F55-BE45-75DB366E2647}" destId="{73FC022B-9E28-4ADE-94A2-535F078A39D3}" srcOrd="0" destOrd="0" presId="urn:microsoft.com/office/officeart/2005/8/layout/hList6"/>
    <dgm:cxn modelId="{A02F250A-A456-41C2-AEB1-A5D755049092}" type="presOf" srcId="{A1B4A096-2B42-4705-9107-E0D73C8E96D6}" destId="{F37C2081-8FD8-40B2-805B-5D2B992FFDFD}" srcOrd="0" destOrd="0" presId="urn:microsoft.com/office/officeart/2005/8/layout/hList6"/>
    <dgm:cxn modelId="{05099EC7-BF33-41B0-B883-0ECFBD4B311D}" type="presOf" srcId="{246F3A78-E694-4339-9191-21BE99B5AC71}" destId="{C06F1CB0-D074-4B2D-80C8-488CA2A29A00}" srcOrd="0" destOrd="0" presId="urn:microsoft.com/office/officeart/2005/8/layout/hList6"/>
    <dgm:cxn modelId="{E46A75E7-F99E-499A-BF76-B24965DCE1F7}" srcId="{246F3A78-E694-4339-9191-21BE99B5AC71}" destId="{E95D5862-BEB6-4BA6-BE0B-9542ECD39343}" srcOrd="2" destOrd="0" parTransId="{1401C328-0D21-49DE-916E-BF2ED692C785}" sibTransId="{BD8316A4-DDCE-4524-B378-1120DD181888}"/>
    <dgm:cxn modelId="{CA429754-EC5E-4EAE-BA7F-40C159F489B5}" type="presOf" srcId="{E95D5862-BEB6-4BA6-BE0B-9542ECD39343}" destId="{74E70BE5-95F8-49C7-B9D2-38E6A16AFB60}" srcOrd="0" destOrd="0" presId="urn:microsoft.com/office/officeart/2005/8/layout/hList6"/>
    <dgm:cxn modelId="{60899D80-ECCC-4374-8093-17816B87D209}" type="presOf" srcId="{73362CE3-A2A7-45E5-B79E-B7749CAE70EC}" destId="{6A737669-A0DA-471B-8229-A15D85BC7313}" srcOrd="0" destOrd="0" presId="urn:microsoft.com/office/officeart/2005/8/layout/hList6"/>
    <dgm:cxn modelId="{58A19EE7-AD3C-407E-BEF0-1F6BE5A75358}" type="presOf" srcId="{D54C83A5-D3FD-4D66-84BD-D57013014AEE}" destId="{2C6CC9E5-6C4B-4379-B1B3-98DD56D5D512}" srcOrd="0" destOrd="0" presId="urn:microsoft.com/office/officeart/2005/8/layout/hList6"/>
    <dgm:cxn modelId="{7E36A75A-513B-4531-8E10-9CF12A8848B7}" srcId="{246F3A78-E694-4339-9191-21BE99B5AC71}" destId="{A1B4A096-2B42-4705-9107-E0D73C8E96D6}" srcOrd="1" destOrd="0" parTransId="{7A999F07-BC72-42F4-B885-DD34BFB9C4F2}" sibTransId="{39C33E0F-A1C1-4F91-A1F2-E7A915CD2EB2}"/>
    <dgm:cxn modelId="{9EC15BF1-4847-415E-8685-107B77EF8AEF}" srcId="{246F3A78-E694-4339-9191-21BE99B5AC71}" destId="{D54C83A5-D3FD-4D66-84BD-D57013014AEE}" srcOrd="4" destOrd="0" parTransId="{C34C4825-15C9-4914-ADA3-527A4B08F4A3}" sibTransId="{DE19249D-AC00-4F1E-84A9-AA52F4E502E4}"/>
    <dgm:cxn modelId="{E150A8C9-0735-48F5-AEB9-3A955476B3F1}" type="presParOf" srcId="{C06F1CB0-D074-4B2D-80C8-488CA2A29A00}" destId="{73FC022B-9E28-4ADE-94A2-535F078A39D3}" srcOrd="0" destOrd="0" presId="urn:microsoft.com/office/officeart/2005/8/layout/hList6"/>
    <dgm:cxn modelId="{2CBD23B3-3C00-45DA-9C29-742C6B6B45E5}" type="presParOf" srcId="{C06F1CB0-D074-4B2D-80C8-488CA2A29A00}" destId="{2E0DA7A9-7201-4F91-AB1A-0F1BB58B6310}" srcOrd="1" destOrd="0" presId="urn:microsoft.com/office/officeart/2005/8/layout/hList6"/>
    <dgm:cxn modelId="{1F79E81C-56D3-4B57-807D-C4D00AB98845}" type="presParOf" srcId="{C06F1CB0-D074-4B2D-80C8-488CA2A29A00}" destId="{F37C2081-8FD8-40B2-805B-5D2B992FFDFD}" srcOrd="2" destOrd="0" presId="urn:microsoft.com/office/officeart/2005/8/layout/hList6"/>
    <dgm:cxn modelId="{BFCB8071-23F2-4243-9020-509B2C493EC4}" type="presParOf" srcId="{C06F1CB0-D074-4B2D-80C8-488CA2A29A00}" destId="{430C4118-AFB8-4EDB-9563-A135866D1CFF}" srcOrd="3" destOrd="0" presId="urn:microsoft.com/office/officeart/2005/8/layout/hList6"/>
    <dgm:cxn modelId="{CB7ACC75-8BDF-46D0-A906-AF0519E93CE7}" type="presParOf" srcId="{C06F1CB0-D074-4B2D-80C8-488CA2A29A00}" destId="{74E70BE5-95F8-49C7-B9D2-38E6A16AFB60}" srcOrd="4" destOrd="0" presId="urn:microsoft.com/office/officeart/2005/8/layout/hList6"/>
    <dgm:cxn modelId="{89BE4FF4-D607-4794-9CDF-56A2DD3E443B}" type="presParOf" srcId="{C06F1CB0-D074-4B2D-80C8-488CA2A29A00}" destId="{18A88DFE-B7AC-435A-BEF8-7062F6EAFBD0}" srcOrd="5" destOrd="0" presId="urn:microsoft.com/office/officeart/2005/8/layout/hList6"/>
    <dgm:cxn modelId="{39CAA43A-7D9D-430B-B60D-04EB1E13B1EA}" type="presParOf" srcId="{C06F1CB0-D074-4B2D-80C8-488CA2A29A00}" destId="{7195A2AC-5BFE-47FD-AD7D-742F5DE712FE}" srcOrd="6" destOrd="0" presId="urn:microsoft.com/office/officeart/2005/8/layout/hList6"/>
    <dgm:cxn modelId="{765D2772-7B07-4973-8A12-F994C84FD707}" type="presParOf" srcId="{C06F1CB0-D074-4B2D-80C8-488CA2A29A00}" destId="{5FD623FA-98BE-493A-A2CB-A7A8F6279452}" srcOrd="7" destOrd="0" presId="urn:microsoft.com/office/officeart/2005/8/layout/hList6"/>
    <dgm:cxn modelId="{542074F0-9730-424A-9CFE-E25CF88A89CF}" type="presParOf" srcId="{C06F1CB0-D074-4B2D-80C8-488CA2A29A00}" destId="{2C6CC9E5-6C4B-4379-B1B3-98DD56D5D512}" srcOrd="8" destOrd="0" presId="urn:microsoft.com/office/officeart/2005/8/layout/hList6"/>
    <dgm:cxn modelId="{49E9100B-DD3C-4F49-92A6-0B71FBE561F6}" type="presParOf" srcId="{C06F1CB0-D074-4B2D-80C8-488CA2A29A00}" destId="{1E03788B-CB70-46B9-BFAD-7B38A653BC61}" srcOrd="9" destOrd="0" presId="urn:microsoft.com/office/officeart/2005/8/layout/hList6"/>
    <dgm:cxn modelId="{1F0E5032-BF05-440E-A034-C1564572E9E3}" type="presParOf" srcId="{C06F1CB0-D074-4B2D-80C8-488CA2A29A00}" destId="{6A737669-A0DA-471B-8229-A15D85BC7313}" srcOrd="1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45BEA5-4782-4259-A7B0-05D1D402A012}">
      <dsp:nvSpPr>
        <dsp:cNvPr id="0" name=""/>
        <dsp:cNvSpPr/>
      </dsp:nvSpPr>
      <dsp:spPr>
        <a:xfrm>
          <a:off x="566975" y="321351"/>
          <a:ext cx="5177790" cy="161805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5966" tIns="220980" rIns="220980" bIns="220980" numCol="1" spcCol="1270" anchor="ctr" anchorCtr="0">
          <a:noAutofit/>
        </a:bodyPr>
        <a:lstStyle/>
        <a:p>
          <a:pPr lvl="0" algn="ctr" defTabSz="2578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5800" kern="1200" dirty="0" smtClean="0"/>
            <a:t>التخطيط السنوي</a:t>
          </a:r>
          <a:endParaRPr lang="ar-SA" sz="5800" kern="1200" dirty="0"/>
        </a:p>
      </dsp:txBody>
      <dsp:txXfrm>
        <a:off x="566975" y="321351"/>
        <a:ext cx="5177790" cy="1618059"/>
      </dsp:txXfrm>
    </dsp:sp>
    <dsp:sp modelId="{A1A6976D-3A59-40AB-9624-8EF4E9713847}">
      <dsp:nvSpPr>
        <dsp:cNvPr id="0" name=""/>
        <dsp:cNvSpPr/>
      </dsp:nvSpPr>
      <dsp:spPr>
        <a:xfrm>
          <a:off x="351234" y="87631"/>
          <a:ext cx="1132641" cy="1698962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B056B3-C66E-4DA9-A2A3-A6FCE8DF730C}">
      <dsp:nvSpPr>
        <dsp:cNvPr id="0" name=""/>
        <dsp:cNvSpPr/>
      </dsp:nvSpPr>
      <dsp:spPr>
        <a:xfrm>
          <a:off x="566975" y="2358308"/>
          <a:ext cx="5177790" cy="161805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5966" tIns="220980" rIns="220980" bIns="220980" numCol="1" spcCol="1270" anchor="ctr" anchorCtr="0">
          <a:noAutofit/>
        </a:bodyPr>
        <a:lstStyle/>
        <a:p>
          <a:pPr lvl="0" algn="ctr" defTabSz="2578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5800" kern="1200" dirty="0" smtClean="0"/>
            <a:t>التخطيط </a:t>
          </a:r>
          <a:r>
            <a:rPr lang="ar-SA" sz="5800" kern="1200" dirty="0" err="1" smtClean="0"/>
            <a:t>الدرسي</a:t>
          </a:r>
          <a:r>
            <a:rPr lang="ar-SA" sz="5800" kern="1200" dirty="0" smtClean="0"/>
            <a:t> </a:t>
          </a:r>
          <a:endParaRPr lang="ar-SA" sz="5800" kern="1200" dirty="0"/>
        </a:p>
      </dsp:txBody>
      <dsp:txXfrm>
        <a:off x="566975" y="2358308"/>
        <a:ext cx="5177790" cy="1618059"/>
      </dsp:txXfrm>
    </dsp:sp>
    <dsp:sp modelId="{79270CBB-71AB-4528-8607-2831DCEC3170}">
      <dsp:nvSpPr>
        <dsp:cNvPr id="0" name=""/>
        <dsp:cNvSpPr/>
      </dsp:nvSpPr>
      <dsp:spPr>
        <a:xfrm>
          <a:off x="351234" y="2124588"/>
          <a:ext cx="1132641" cy="1698962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23AFC9-ED57-48B1-A4F3-56940F318825}">
      <dsp:nvSpPr>
        <dsp:cNvPr id="0" name=""/>
        <dsp:cNvSpPr/>
      </dsp:nvSpPr>
      <dsp:spPr>
        <a:xfrm>
          <a:off x="1522561" y="216014"/>
          <a:ext cx="2808892" cy="2808892"/>
        </a:xfrm>
        <a:prstGeom prst="pie">
          <a:avLst>
            <a:gd name="adj1" fmla="val 16200000"/>
            <a:gd name="adj2" fmla="val 19285716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20320" tIns="20320" rIns="20320" bIns="2032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1600" kern="1200" dirty="0" smtClean="0">
              <a:latin typeface="AnNahar" pitchFamily="34" charset="-78"/>
              <a:ea typeface="AnNahar" pitchFamily="34" charset="-78"/>
              <a:cs typeface="AnNahar" pitchFamily="34" charset="-78"/>
            </a:rPr>
            <a:t>تحصيل افضل</a:t>
          </a:r>
          <a:endParaRPr lang="ar-SA" sz="1600" kern="1200" dirty="0">
            <a:latin typeface="AnNahar" pitchFamily="34" charset="-78"/>
            <a:ea typeface="AnNahar" pitchFamily="34" charset="-78"/>
            <a:cs typeface="AnNahar" pitchFamily="34" charset="-78"/>
          </a:endParaRPr>
        </a:p>
      </dsp:txBody>
      <dsp:txXfrm>
        <a:off x="2953759" y="483528"/>
        <a:ext cx="769101" cy="484868"/>
      </dsp:txXfrm>
    </dsp:sp>
    <dsp:sp modelId="{E859BF10-4D0A-45B8-B1E5-D3492EBC729E}">
      <dsp:nvSpPr>
        <dsp:cNvPr id="0" name=""/>
        <dsp:cNvSpPr/>
      </dsp:nvSpPr>
      <dsp:spPr>
        <a:xfrm>
          <a:off x="1594553" y="360054"/>
          <a:ext cx="2808892" cy="2808892"/>
        </a:xfrm>
        <a:prstGeom prst="pie">
          <a:avLst>
            <a:gd name="adj1" fmla="val 19285716"/>
            <a:gd name="adj2" fmla="val 771428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t" anchorCtr="0">
          <a:noAutofit/>
        </a:bodyPr>
        <a:lstStyle/>
        <a:p>
          <a:pPr lvl="0" algn="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1400" kern="1200" dirty="0" smtClean="0">
              <a:latin typeface="AnNahar" pitchFamily="34" charset="-78"/>
              <a:ea typeface="AnNahar" pitchFamily="34" charset="-78"/>
              <a:cs typeface="AnNahar" pitchFamily="34" charset="-78"/>
            </a:rPr>
            <a:t>مزيد من التوافق النفسي الإيجابي </a:t>
          </a:r>
          <a:r>
            <a:rPr lang="ar-SA" sz="1400" kern="1200" dirty="0" err="1" smtClean="0">
              <a:latin typeface="AnNahar" pitchFamily="34" charset="-78"/>
              <a:ea typeface="AnNahar" pitchFamily="34" charset="-78"/>
              <a:cs typeface="AnNahar" pitchFamily="34" charset="-78"/>
            </a:rPr>
            <a:t>والإجتماعي</a:t>
          </a:r>
          <a:endParaRPr lang="ar-SA" sz="1400" kern="1200" dirty="0">
            <a:latin typeface="AnNahar" pitchFamily="34" charset="-78"/>
            <a:ea typeface="AnNahar" pitchFamily="34" charset="-78"/>
            <a:cs typeface="AnNahar" pitchFamily="34" charset="-78"/>
          </a:endParaRPr>
        </a:p>
        <a:p>
          <a:pPr marL="285750" lvl="1" indent="-285750" algn="r" defTabSz="16002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ar-SA" sz="3600" kern="1200"/>
        </a:p>
        <a:p>
          <a:pPr marL="285750" lvl="1" indent="-285750" algn="r" defTabSz="16002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ar-SA" sz="3600" kern="1200"/>
        </a:p>
      </dsp:txBody>
      <dsp:txXfrm>
        <a:off x="3517307" y="1363230"/>
        <a:ext cx="815916" cy="518307"/>
      </dsp:txXfrm>
    </dsp:sp>
    <dsp:sp modelId="{453B002B-9AD7-4BD7-802B-8426FC318944}">
      <dsp:nvSpPr>
        <dsp:cNvPr id="0" name=""/>
        <dsp:cNvSpPr/>
      </dsp:nvSpPr>
      <dsp:spPr>
        <a:xfrm>
          <a:off x="1450541" y="432046"/>
          <a:ext cx="2808892" cy="2808892"/>
        </a:xfrm>
        <a:prstGeom prst="pie">
          <a:avLst>
            <a:gd name="adj1" fmla="val 771428"/>
            <a:gd name="adj2" fmla="val 3857143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1200" kern="1200" dirty="0" smtClean="0">
              <a:latin typeface="AnNahar" pitchFamily="34" charset="-78"/>
              <a:ea typeface="AnNahar" pitchFamily="34" charset="-78"/>
              <a:cs typeface="AnNahar" pitchFamily="34" charset="-78"/>
            </a:rPr>
            <a:t>مزيد من الدافعية الداخلية</a:t>
          </a:r>
          <a:endParaRPr lang="ar-SA" sz="1200" kern="1200" dirty="0">
            <a:latin typeface="AnNahar" pitchFamily="34" charset="-78"/>
            <a:ea typeface="AnNahar" pitchFamily="34" charset="-78"/>
            <a:cs typeface="AnNahar" pitchFamily="34" charset="-78"/>
          </a:endParaRPr>
        </a:p>
      </dsp:txBody>
      <dsp:txXfrm>
        <a:off x="3256258" y="2104006"/>
        <a:ext cx="735662" cy="535027"/>
      </dsp:txXfrm>
    </dsp:sp>
    <dsp:sp modelId="{831FD0BA-88FC-4806-BDB8-ABCE5C8A0A7D}">
      <dsp:nvSpPr>
        <dsp:cNvPr id="0" name=""/>
        <dsp:cNvSpPr/>
      </dsp:nvSpPr>
      <dsp:spPr>
        <a:xfrm>
          <a:off x="1427199" y="342751"/>
          <a:ext cx="2808892" cy="2808892"/>
        </a:xfrm>
        <a:prstGeom prst="pie">
          <a:avLst>
            <a:gd name="adj1" fmla="val 3857226"/>
            <a:gd name="adj2" fmla="val 6942858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1200" kern="1200" dirty="0" smtClean="0">
              <a:latin typeface="AnNahar" pitchFamily="34" charset="-78"/>
              <a:ea typeface="AnNahar" pitchFamily="34" charset="-78"/>
              <a:cs typeface="AnNahar" pitchFamily="34" charset="-78"/>
            </a:rPr>
            <a:t>مزيد من التذكر لفترة أطول</a:t>
          </a:r>
          <a:endParaRPr lang="ar-SA" sz="1200" kern="1200" dirty="0">
            <a:latin typeface="AnNahar" pitchFamily="34" charset="-78"/>
            <a:ea typeface="AnNahar" pitchFamily="34" charset="-78"/>
            <a:cs typeface="AnNahar" pitchFamily="34" charset="-78"/>
          </a:endParaRPr>
        </a:p>
      </dsp:txBody>
      <dsp:txXfrm>
        <a:off x="2455455" y="2549739"/>
        <a:ext cx="752382" cy="535027"/>
      </dsp:txXfrm>
    </dsp:sp>
    <dsp:sp modelId="{75B30C06-DE2E-4E92-930F-98B335BF0212}">
      <dsp:nvSpPr>
        <dsp:cNvPr id="0" name=""/>
        <dsp:cNvSpPr/>
      </dsp:nvSpPr>
      <dsp:spPr>
        <a:xfrm>
          <a:off x="1378549" y="360054"/>
          <a:ext cx="2808892" cy="2808892"/>
        </a:xfrm>
        <a:prstGeom prst="pie">
          <a:avLst>
            <a:gd name="adj1" fmla="val 6942858"/>
            <a:gd name="adj2" fmla="val 10028574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1500" kern="1200" dirty="0" smtClean="0">
              <a:latin typeface="AnNahar" pitchFamily="34" charset="-78"/>
              <a:ea typeface="AnNahar" pitchFamily="34" charset="-78"/>
              <a:cs typeface="AnNahar" pitchFamily="34" charset="-78"/>
            </a:rPr>
            <a:t>مواقف أفضل تجاه المعلمين </a:t>
          </a:r>
          <a:endParaRPr lang="ar-SA" sz="1500" kern="1200" dirty="0">
            <a:latin typeface="AnNahar" pitchFamily="34" charset="-78"/>
            <a:ea typeface="AnNahar" pitchFamily="34" charset="-78"/>
            <a:cs typeface="AnNahar" pitchFamily="34" charset="-78"/>
          </a:endParaRPr>
        </a:p>
      </dsp:txBody>
      <dsp:txXfrm>
        <a:off x="1646063" y="2032014"/>
        <a:ext cx="735662" cy="535027"/>
      </dsp:txXfrm>
    </dsp:sp>
    <dsp:sp modelId="{86D1E4E9-3BB2-42DA-A46F-1ACCCFE31696}">
      <dsp:nvSpPr>
        <dsp:cNvPr id="0" name=""/>
        <dsp:cNvSpPr/>
      </dsp:nvSpPr>
      <dsp:spPr>
        <a:xfrm>
          <a:off x="1312723" y="342751"/>
          <a:ext cx="3037845" cy="2808892"/>
        </a:xfrm>
        <a:prstGeom prst="pie">
          <a:avLst>
            <a:gd name="adj1" fmla="val 10028574"/>
            <a:gd name="adj2" fmla="val 13114284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1500" kern="1200" dirty="0" smtClean="0">
              <a:latin typeface="AnNahar" pitchFamily="34" charset="-78"/>
              <a:ea typeface="AnNahar" pitchFamily="34" charset="-78"/>
              <a:cs typeface="AnNahar" pitchFamily="34" charset="-78"/>
            </a:rPr>
            <a:t>مواقف أفضل تجاه المدرسة</a:t>
          </a:r>
          <a:endParaRPr lang="ar-SA" sz="1500" kern="1200" dirty="0">
            <a:latin typeface="AnNahar" pitchFamily="34" charset="-78"/>
            <a:ea typeface="AnNahar" pitchFamily="34" charset="-78"/>
            <a:cs typeface="AnNahar" pitchFamily="34" charset="-78"/>
          </a:endParaRPr>
        </a:p>
      </dsp:txBody>
      <dsp:txXfrm>
        <a:off x="1388669" y="1345927"/>
        <a:ext cx="882421" cy="518307"/>
      </dsp:txXfrm>
    </dsp:sp>
    <dsp:sp modelId="{814A4775-2FD4-4427-B395-2150AF615642}">
      <dsp:nvSpPr>
        <dsp:cNvPr id="0" name=""/>
        <dsp:cNvSpPr/>
      </dsp:nvSpPr>
      <dsp:spPr>
        <a:xfrm>
          <a:off x="1354636" y="192275"/>
          <a:ext cx="2808892" cy="2808892"/>
        </a:xfrm>
        <a:prstGeom prst="pie">
          <a:avLst>
            <a:gd name="adj1" fmla="val 13114284"/>
            <a:gd name="adj2" fmla="val 162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1800" kern="1200" dirty="0" smtClean="0">
              <a:latin typeface="AnNahar" pitchFamily="34" charset="-78"/>
              <a:ea typeface="AnNahar" pitchFamily="34" charset="-78"/>
              <a:cs typeface="AnNahar" pitchFamily="34" charset="-78"/>
            </a:rPr>
            <a:t>احترام اعلى للذات</a:t>
          </a:r>
          <a:endParaRPr lang="ar-SA" sz="1800" kern="1200" dirty="0">
            <a:latin typeface="AnNahar" pitchFamily="34" charset="-78"/>
            <a:ea typeface="AnNahar" pitchFamily="34" charset="-78"/>
            <a:cs typeface="AnNahar" pitchFamily="34" charset="-78"/>
          </a:endParaRPr>
        </a:p>
      </dsp:txBody>
      <dsp:txXfrm>
        <a:off x="1963229" y="459789"/>
        <a:ext cx="769101" cy="4848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FC022B-9E28-4ADE-94A2-535F078A39D3}">
      <dsp:nvSpPr>
        <dsp:cNvPr id="0" name=""/>
        <dsp:cNvSpPr/>
      </dsp:nvSpPr>
      <dsp:spPr>
        <a:xfrm rot="16200000">
          <a:off x="-1010282" y="1012700"/>
          <a:ext cx="2980877" cy="955476"/>
        </a:xfrm>
        <a:prstGeom prst="flowChartManualOperat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1600" kern="1200" dirty="0" smtClean="0">
              <a:solidFill>
                <a:schemeClr val="tx1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cs typeface="AL - QASSAM-Extended" panose="02010000000000000000" pitchFamily="2" charset="-78"/>
            </a:rPr>
            <a:t>تساعد على التقدم والفوز في الجوائز التربوية .</a:t>
          </a:r>
          <a:endParaRPr lang="ar-SA" sz="1600" kern="1200" dirty="0">
            <a:solidFill>
              <a:schemeClr val="tx1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  <a:cs typeface="AL - QASSAM-Extended" panose="02010000000000000000" pitchFamily="2" charset="-78"/>
          </a:endParaRPr>
        </a:p>
      </dsp:txBody>
      <dsp:txXfrm rot="5400000">
        <a:off x="2418" y="596175"/>
        <a:ext cx="955476" cy="1788527"/>
      </dsp:txXfrm>
    </dsp:sp>
    <dsp:sp modelId="{F37C2081-8FD8-40B2-805B-5D2B992FFDFD}">
      <dsp:nvSpPr>
        <dsp:cNvPr id="0" name=""/>
        <dsp:cNvSpPr/>
      </dsp:nvSpPr>
      <dsp:spPr>
        <a:xfrm rot="16200000">
          <a:off x="16855" y="1012700"/>
          <a:ext cx="2980877" cy="955476"/>
        </a:xfrm>
        <a:prstGeom prst="flowChartManualOperati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000" kern="1200" dirty="0" smtClean="0">
              <a:solidFill>
                <a:schemeClr val="tx1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cs typeface="AL - QASSAM-Extended" panose="02010000000000000000" pitchFamily="2" charset="-78"/>
            </a:rPr>
            <a:t>تجميع وحصر الأعمال </a:t>
          </a:r>
          <a:r>
            <a:rPr lang="ar-SA" sz="1700" kern="1200" dirty="0" smtClean="0">
              <a:cs typeface="AdvertisingLight" pitchFamily="2" charset="-78"/>
            </a:rPr>
            <a:t>.</a:t>
          </a:r>
          <a:endParaRPr lang="ar-SA" sz="1700" kern="1200" dirty="0">
            <a:cs typeface="AdvertisingLight" pitchFamily="2" charset="-78"/>
          </a:endParaRPr>
        </a:p>
      </dsp:txBody>
      <dsp:txXfrm rot="5400000">
        <a:off x="1029555" y="596175"/>
        <a:ext cx="955476" cy="1788527"/>
      </dsp:txXfrm>
    </dsp:sp>
    <dsp:sp modelId="{74E70BE5-95F8-49C7-B9D2-38E6A16AFB60}">
      <dsp:nvSpPr>
        <dsp:cNvPr id="0" name=""/>
        <dsp:cNvSpPr/>
      </dsp:nvSpPr>
      <dsp:spPr>
        <a:xfrm rot="16200000">
          <a:off x="1043992" y="1012700"/>
          <a:ext cx="2980877" cy="955476"/>
        </a:xfrm>
        <a:prstGeom prst="flowChartManualOperati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1800" kern="1200" dirty="0" smtClean="0">
              <a:solidFill>
                <a:schemeClr val="tx1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cs typeface="AL - QASSAM-Extended" panose="02010000000000000000" pitchFamily="2" charset="-78"/>
            </a:rPr>
            <a:t>أسلوب لنقل الخبرات التربوية </a:t>
          </a:r>
          <a:r>
            <a:rPr lang="ar-SA" sz="1700" kern="1200" dirty="0" smtClean="0">
              <a:cs typeface="AdvertisingLight" pitchFamily="2" charset="-78"/>
            </a:rPr>
            <a:t>.</a:t>
          </a:r>
          <a:endParaRPr lang="ar-SA" sz="1700" kern="1200" dirty="0">
            <a:cs typeface="AdvertisingLight" pitchFamily="2" charset="-78"/>
          </a:endParaRPr>
        </a:p>
      </dsp:txBody>
      <dsp:txXfrm rot="5400000">
        <a:off x="2056692" y="596175"/>
        <a:ext cx="955476" cy="1788527"/>
      </dsp:txXfrm>
    </dsp:sp>
    <dsp:sp modelId="{7195A2AC-5BFE-47FD-AD7D-742F5DE712FE}">
      <dsp:nvSpPr>
        <dsp:cNvPr id="0" name=""/>
        <dsp:cNvSpPr/>
      </dsp:nvSpPr>
      <dsp:spPr>
        <a:xfrm rot="16200000">
          <a:off x="2071305" y="1012700"/>
          <a:ext cx="2980877" cy="955476"/>
        </a:xfrm>
        <a:prstGeom prst="flowChartManualOperati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1800" kern="1200" dirty="0" smtClean="0">
              <a:solidFill>
                <a:schemeClr val="tx1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cs typeface="AL - QASSAM-Extended" panose="02010000000000000000" pitchFamily="2" charset="-78"/>
            </a:rPr>
            <a:t>تمكن من تقييم الأداء السابق وتطويره</a:t>
          </a:r>
          <a:endParaRPr lang="ar-SA" sz="1800" kern="1200" dirty="0">
            <a:solidFill>
              <a:schemeClr val="tx1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  <a:cs typeface="AL - QASSAM-Extended" panose="02010000000000000000" pitchFamily="2" charset="-78"/>
          </a:endParaRPr>
        </a:p>
      </dsp:txBody>
      <dsp:txXfrm rot="5400000">
        <a:off x="3084005" y="596175"/>
        <a:ext cx="955476" cy="1788527"/>
      </dsp:txXfrm>
    </dsp:sp>
    <dsp:sp modelId="{2C6CC9E5-6C4B-4379-B1B3-98DD56D5D512}">
      <dsp:nvSpPr>
        <dsp:cNvPr id="0" name=""/>
        <dsp:cNvSpPr/>
      </dsp:nvSpPr>
      <dsp:spPr>
        <a:xfrm rot="16200000">
          <a:off x="3098266" y="1012700"/>
          <a:ext cx="2980877" cy="955476"/>
        </a:xfrm>
        <a:prstGeom prst="flowChartManualOperati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000" kern="1200" dirty="0" smtClean="0">
              <a:solidFill>
                <a:schemeClr val="tx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cs typeface="AL - QASSAM-Extended" panose="02010000000000000000" pitchFamily="2" charset="-78"/>
            </a:rPr>
            <a:t>تنظيم الأعمال والمهام </a:t>
          </a:r>
          <a:endParaRPr lang="ar-SA" sz="2000" kern="1200" dirty="0">
            <a:solidFill>
              <a:schemeClr val="tx1"/>
            </a:solidFill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  <a:cs typeface="AL - QASSAM-Extended" panose="02010000000000000000" pitchFamily="2" charset="-78"/>
          </a:endParaRPr>
        </a:p>
      </dsp:txBody>
      <dsp:txXfrm rot="5400000">
        <a:off x="4110966" y="596175"/>
        <a:ext cx="955476" cy="1788527"/>
      </dsp:txXfrm>
    </dsp:sp>
    <dsp:sp modelId="{6A737669-A0DA-471B-8229-A15D85BC7313}">
      <dsp:nvSpPr>
        <dsp:cNvPr id="0" name=""/>
        <dsp:cNvSpPr/>
      </dsp:nvSpPr>
      <dsp:spPr>
        <a:xfrm rot="16200000">
          <a:off x="4125404" y="1012700"/>
          <a:ext cx="2980877" cy="955476"/>
        </a:xfrm>
        <a:prstGeom prst="flowChartManualOperat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1600" kern="1200" dirty="0" smtClean="0">
              <a:solidFill>
                <a:schemeClr val="tx1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cs typeface="AL - QASSAM-Extended" panose="02010000000000000000" pitchFamily="2" charset="-78"/>
            </a:rPr>
            <a:t>حفظ الحقوق للأعمال والممارسات في الميدان</a:t>
          </a:r>
          <a:endParaRPr lang="ar-SA" sz="1600" kern="1200" dirty="0">
            <a:solidFill>
              <a:schemeClr val="tx1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  <a:cs typeface="AL - QASSAM-Extended" panose="02010000000000000000" pitchFamily="2" charset="-78"/>
          </a:endParaRPr>
        </a:p>
      </dsp:txBody>
      <dsp:txXfrm rot="5400000">
        <a:off x="5138104" y="596175"/>
        <a:ext cx="955476" cy="17885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2B5FBDA3-E5CF-40D6-9112-920801E30121}" type="datetimeFigureOut">
              <a:rPr lang="ar-SA" smtClean="0"/>
              <a:t>13/01/39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B4FC8E9D-F57A-40B8-A654-9C75E1F2577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57863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C8E9D-F57A-40B8-A654-9C75E1F2577A}" type="slidenum">
              <a:rPr lang="ar-SA" smtClean="0"/>
              <a:t>35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08904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C8E9D-F57A-40B8-A654-9C75E1F2577A}" type="slidenum">
              <a:rPr lang="ar-SA" smtClean="0"/>
              <a:t>56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08904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F49B141C-55A2-4534-B1C1-34B3420AB3B6}" type="datetimeFigureOut">
              <a:rPr lang="ar-KW" smtClean="0"/>
              <a:t>13/01/1439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A654EAAA-91E8-4135-B78C-92D916A24A38}" type="slidenum">
              <a:rPr lang="ar-KW" smtClean="0"/>
              <a:t>‹#›</a:t>
            </a:fld>
            <a:endParaRPr lang="ar-KW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B141C-55A2-4534-B1C1-34B3420AB3B6}" type="datetimeFigureOut">
              <a:rPr lang="ar-KW" smtClean="0"/>
              <a:t>13/01/1439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4EAAA-91E8-4135-B78C-92D916A24A38}" type="slidenum">
              <a:rPr lang="ar-KW" smtClean="0"/>
              <a:t>‹#›</a:t>
            </a:fld>
            <a:endParaRPr lang="ar-K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B141C-55A2-4534-B1C1-34B3420AB3B6}" type="datetimeFigureOut">
              <a:rPr lang="ar-KW" smtClean="0"/>
              <a:t>13/01/1439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4EAAA-91E8-4135-B78C-92D916A24A38}" type="slidenum">
              <a:rPr lang="ar-KW" smtClean="0"/>
              <a:t>‹#›</a:t>
            </a:fld>
            <a:endParaRPr lang="ar-KW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B141C-55A2-4534-B1C1-34B3420AB3B6}" type="datetimeFigureOut">
              <a:rPr lang="ar-KW" smtClean="0"/>
              <a:t>13/01/1439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4EAAA-91E8-4135-B78C-92D916A24A38}" type="slidenum">
              <a:rPr lang="ar-KW" smtClean="0"/>
              <a:t>‹#›</a:t>
            </a:fld>
            <a:endParaRPr lang="ar-KW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B141C-55A2-4534-B1C1-34B3420AB3B6}" type="datetimeFigureOut">
              <a:rPr lang="ar-KW" smtClean="0"/>
              <a:t>13/01/1439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4EAAA-91E8-4135-B78C-92D916A24A38}" type="slidenum">
              <a:rPr lang="ar-KW" smtClean="0"/>
              <a:t>‹#›</a:t>
            </a:fld>
            <a:endParaRPr lang="ar-KW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B141C-55A2-4534-B1C1-34B3420AB3B6}" type="datetimeFigureOut">
              <a:rPr lang="ar-KW" smtClean="0"/>
              <a:t>13/01/1439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4EAAA-91E8-4135-B78C-92D916A24A38}" type="slidenum">
              <a:rPr lang="ar-KW" smtClean="0"/>
              <a:t>‹#›</a:t>
            </a:fld>
            <a:endParaRPr lang="ar-KW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B141C-55A2-4534-B1C1-34B3420AB3B6}" type="datetimeFigureOut">
              <a:rPr lang="ar-KW" smtClean="0"/>
              <a:t>13/01/1439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4EAAA-91E8-4135-B78C-92D916A24A38}" type="slidenum">
              <a:rPr lang="ar-KW" smtClean="0"/>
              <a:t>‹#›</a:t>
            </a:fld>
            <a:endParaRPr lang="ar-KW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B141C-55A2-4534-B1C1-34B3420AB3B6}" type="datetimeFigureOut">
              <a:rPr lang="ar-KW" smtClean="0"/>
              <a:t>13/01/1439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4EAAA-91E8-4135-B78C-92D916A24A38}" type="slidenum">
              <a:rPr lang="ar-KW" smtClean="0"/>
              <a:t>‹#›</a:t>
            </a:fld>
            <a:endParaRPr lang="ar-K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B141C-55A2-4534-B1C1-34B3420AB3B6}" type="datetimeFigureOut">
              <a:rPr lang="ar-KW" smtClean="0"/>
              <a:t>13/01/1439</a:t>
            </a:fld>
            <a:endParaRPr lang="ar-K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4EAAA-91E8-4135-B78C-92D916A24A38}" type="slidenum">
              <a:rPr lang="ar-KW" smtClean="0"/>
              <a:t>‹#›</a:t>
            </a:fld>
            <a:endParaRPr lang="ar-K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F49B141C-55A2-4534-B1C1-34B3420AB3B6}" type="datetimeFigureOut">
              <a:rPr lang="ar-KW" smtClean="0"/>
              <a:t>13/01/1439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A654EAAA-91E8-4135-B78C-92D916A24A38}" type="slidenum">
              <a:rPr lang="ar-KW" smtClean="0"/>
              <a:t>‹#›</a:t>
            </a:fld>
            <a:endParaRPr lang="ar-K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 smtClean="0"/>
              <a:t>انقر فوق الأيقونة لإضافة صورة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F49B141C-55A2-4534-B1C1-34B3420AB3B6}" type="datetimeFigureOut">
              <a:rPr lang="ar-KW" smtClean="0"/>
              <a:t>13/01/1439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A654EAAA-91E8-4135-B78C-92D916A24A38}" type="slidenum">
              <a:rPr lang="ar-KW" smtClean="0"/>
              <a:t>‹#›</a:t>
            </a:fld>
            <a:endParaRPr lang="ar-K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F49B141C-55A2-4534-B1C1-34B3420AB3B6}" type="datetimeFigureOut">
              <a:rPr lang="ar-KW" smtClean="0"/>
              <a:t>13/01/1439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A654EAAA-91E8-4135-B78C-92D916A24A38}" type="slidenum">
              <a:rPr lang="ar-KW" smtClean="0"/>
              <a:t>‹#›</a:t>
            </a:fld>
            <a:endParaRPr lang="ar-K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274320" indent="-274320" algn="r" defTabSz="914400" rtl="1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r" defTabSz="914400" rtl="1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r" defTabSz="914400" rtl="1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r" defTabSz="914400" rtl="1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r" defTabSz="914400" rtl="1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r" defTabSz="914400" rtl="1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r" defTabSz="914400" rtl="1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r" defTabSz="914400" rtl="1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r" defTabSz="914400" rtl="1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www.google.com.kw/url?sa=i&amp;rct=j&amp;q=&amp;esrc=s&amp;source=images&amp;cd=&amp;cad=rja&amp;uact=8&amp;ved=&amp;url=http://alhkkekka.blogspot.com/2013/01/blog-post_11.html&amp;psig=AOvVaw1BZXGpycQT9WbvRaGfQN3u&amp;ust=1506844966720189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www.google.com.kw/url?sa=i&amp;rct=j&amp;q=&amp;esrc=s&amp;source=images&amp;cd=&amp;cad=rja&amp;uact=8&amp;ved=&amp;url=http://alhkkekka.blogspot.com/2013/01/blog-post_11.html&amp;psig=AOvVaw1BZXGpycQT9WbvRaGfQN3u&amp;ust=1506844966720189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ew-educ.com/wp-content/uploads/mzl.slyblofl.png" TargetMode="External"/><Relationship Id="rId13" Type="http://schemas.openxmlformats.org/officeDocument/2006/relationships/hyperlink" Target="https://vimeo.com/" TargetMode="External"/><Relationship Id="rId3" Type="http://schemas.openxmlformats.org/officeDocument/2006/relationships/image" Target="../media/image27.jpeg"/><Relationship Id="rId7" Type="http://schemas.openxmlformats.org/officeDocument/2006/relationships/hyperlink" Target="http://www.doink.com/" TargetMode="External"/><Relationship Id="rId12" Type="http://schemas.openxmlformats.org/officeDocument/2006/relationships/hyperlink" Target="http://studio.stupeflix.com/en/" TargetMode="External"/><Relationship Id="rId2" Type="http://schemas.openxmlformats.org/officeDocument/2006/relationships/hyperlink" Target="http://www.new-educ.com/wp-content/uploads/self_portrait.jpg" TargetMode="External"/><Relationship Id="rId16" Type="http://schemas.openxmlformats.org/officeDocument/2006/relationships/hyperlink" Target="http://audioboo.fm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drawing.gamemaker.nl/" TargetMode="External"/><Relationship Id="rId11" Type="http://schemas.openxmlformats.org/officeDocument/2006/relationships/hyperlink" Target="http://animoto.com/" TargetMode="External"/><Relationship Id="rId5" Type="http://schemas.openxmlformats.org/officeDocument/2006/relationships/hyperlink" Target="http://mudcu.be/sketchpad/" TargetMode="External"/><Relationship Id="rId15" Type="http://schemas.openxmlformats.org/officeDocument/2006/relationships/hyperlink" Target="http://www.magisto.com/" TargetMode="External"/><Relationship Id="rId10" Type="http://schemas.openxmlformats.org/officeDocument/2006/relationships/hyperlink" Target="http://www.new-educ.com/outils-edition-et-partage-des-videos" TargetMode="External"/><Relationship Id="rId4" Type="http://schemas.openxmlformats.org/officeDocument/2006/relationships/hyperlink" Target="http://www.new-educ.com/outils-de-dessin-gratuits" TargetMode="External"/><Relationship Id="rId9" Type="http://schemas.openxmlformats.org/officeDocument/2006/relationships/image" Target="../media/image28.png"/><Relationship Id="rId14" Type="http://schemas.openxmlformats.org/officeDocument/2006/relationships/hyperlink" Target="http://www.wevideo.com/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9.jpeg"/><Relationship Id="rId7" Type="http://schemas.openxmlformats.org/officeDocument/2006/relationships/hyperlink" Target="http://www.new-educ.com/wp-content/uploads/quizz1.jpg" TargetMode="External"/><Relationship Id="rId12" Type="http://schemas.openxmlformats.org/officeDocument/2006/relationships/hyperlink" Target="https://testmoz.com/" TargetMode="External"/><Relationship Id="rId2" Type="http://schemas.openxmlformats.org/officeDocument/2006/relationships/hyperlink" Target="http://www.new-educ.com/wp-content/uploads/avatar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doppelme.com/" TargetMode="External"/><Relationship Id="rId11" Type="http://schemas.openxmlformats.org/officeDocument/2006/relationships/hyperlink" Target="http://www.quizmeonline.net/" TargetMode="External"/><Relationship Id="rId5" Type="http://schemas.openxmlformats.org/officeDocument/2006/relationships/hyperlink" Target="http://www.buildyourwildself.com/" TargetMode="External"/><Relationship Id="rId10" Type="http://schemas.openxmlformats.org/officeDocument/2006/relationships/hyperlink" Target="http://yacapaca.com/" TargetMode="External"/><Relationship Id="rId4" Type="http://schemas.openxmlformats.org/officeDocument/2006/relationships/hyperlink" Target="http://www.voki.com/" TargetMode="External"/><Relationship Id="rId9" Type="http://schemas.openxmlformats.org/officeDocument/2006/relationships/hyperlink" Target="http://www.new-educ.com/outils-creation-examens-gratuits" TargetMode="Externa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hyperlink" Target="http://www.pixton.com/schools/overview" TargetMode="External"/><Relationship Id="rId3" Type="http://schemas.openxmlformats.org/officeDocument/2006/relationships/image" Target="../media/image31.jpeg"/><Relationship Id="rId7" Type="http://schemas.openxmlformats.org/officeDocument/2006/relationships/hyperlink" Target="http://www.new-educ.com/wp-content/uploads/chogger1.jpg" TargetMode="External"/><Relationship Id="rId12" Type="http://schemas.openxmlformats.org/officeDocument/2006/relationships/hyperlink" Target="http://chogger.com/" TargetMode="External"/><Relationship Id="rId2" Type="http://schemas.openxmlformats.org/officeDocument/2006/relationships/hyperlink" Target="http://www.new-educ.com/wp-content/uploads/classroomBlog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kidblog.org/home/" TargetMode="External"/><Relationship Id="rId11" Type="http://schemas.openxmlformats.org/officeDocument/2006/relationships/hyperlink" Target="http://www.makebeliefscomix.com/" TargetMode="External"/><Relationship Id="rId5" Type="http://schemas.openxmlformats.org/officeDocument/2006/relationships/hyperlink" Target="https://wordpress.com/" TargetMode="External"/><Relationship Id="rId10" Type="http://schemas.openxmlformats.org/officeDocument/2006/relationships/hyperlink" Target="http://www.wittycomics.com/" TargetMode="External"/><Relationship Id="rId4" Type="http://schemas.openxmlformats.org/officeDocument/2006/relationships/hyperlink" Target="http://edublogs.org/" TargetMode="External"/><Relationship Id="rId9" Type="http://schemas.openxmlformats.org/officeDocument/2006/relationships/hyperlink" Target="http://www.new-educ.com/outils-de-creation-des-bandes-dessinees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present1973@hotmail.com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48.jp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g"/><Relationship Id="rId11" Type="http://schemas.openxmlformats.org/officeDocument/2006/relationships/image" Target="../media/image56.png"/><Relationship Id="rId5" Type="http://schemas.openxmlformats.org/officeDocument/2006/relationships/image" Target="../media/image50.jpg"/><Relationship Id="rId10" Type="http://schemas.openxmlformats.org/officeDocument/2006/relationships/image" Target="../media/image55.png"/><Relationship Id="rId4" Type="http://schemas.openxmlformats.org/officeDocument/2006/relationships/image" Target="../media/image49.jpg"/><Relationship Id="rId9" Type="http://schemas.openxmlformats.org/officeDocument/2006/relationships/image" Target="../media/image5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59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373" y="2033150"/>
            <a:ext cx="1990725" cy="1990725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373" y="4221088"/>
            <a:ext cx="2304256" cy="1800200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132856"/>
            <a:ext cx="2133006" cy="191698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706" y="2132856"/>
            <a:ext cx="2305050" cy="1981200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15" b="89756" l="9756" r="89837">
                        <a14:foregroundMark x1="54472" y1="42927" x2="54472" y2="42927"/>
                        <a14:foregroundMark x1="40244" y1="42927" x2="40244" y2="42927"/>
                        <a14:foregroundMark x1="38618" y1="51707" x2="38618" y2="51707"/>
                        <a14:foregroundMark x1="46341" y1="47805" x2="46341" y2="47805"/>
                        <a14:foregroundMark x1="62195" y1="38049" x2="62195" y2="38049"/>
                        <a14:foregroundMark x1="63008" y1="35122" x2="63008" y2="35122"/>
                        <a14:foregroundMark x1="60163" y1="33171" x2="60163" y2="33171"/>
                        <a14:foregroundMark x1="62602" y1="48293" x2="62602" y2="48293"/>
                        <a14:foregroundMark x1="54878" y1="55122" x2="54878" y2="55122"/>
                        <a14:foregroundMark x1="60163" y1="44390" x2="60163" y2="44390"/>
                        <a14:foregroundMark x1="42276" y1="38049" x2="42276" y2="38049"/>
                        <a14:foregroundMark x1="38618" y1="44878" x2="38618" y2="44878"/>
                        <a14:foregroundMark x1="39024" y1="57073" x2="39024" y2="57073"/>
                        <a14:foregroundMark x1="52846" y1="13659" x2="52846" y2="13659"/>
                        <a14:foregroundMark x1="45122" y1="3415" x2="45122" y2="3415"/>
                        <a14:foregroundMark x1="38211" y1="17561" x2="38211" y2="17561"/>
                        <a14:foregroundMark x1="33333" y1="25366" x2="33333" y2="25366"/>
                        <a14:foregroundMark x1="60569" y1="19024" x2="60569" y2="19024"/>
                        <a14:foregroundMark x1="58537" y1="17073" x2="58537" y2="17073"/>
                        <a14:foregroundMark x1="63821" y1="22927" x2="63821" y2="22927"/>
                        <a14:foregroundMark x1="42276" y1="13659" x2="42276" y2="13659"/>
                        <a14:foregroundMark x1="36179" y1="18537" x2="36179" y2="18537"/>
                        <a14:foregroundMark x1="46748" y1="38537" x2="46748" y2="38537"/>
                        <a14:foregroundMark x1="53252" y1="46829" x2="53252" y2="46829"/>
                        <a14:foregroundMark x1="51220" y1="39512" x2="51220" y2="39512"/>
                        <a14:foregroundMark x1="62602" y1="80976" x2="62602" y2="809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73925"/>
            <a:ext cx="3312368" cy="235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1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5364088" y="764704"/>
            <a:ext cx="28873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AL-Gemah-Al Mawash  " panose="00000700000000000000" pitchFamily="2" charset="-78"/>
              </a:rPr>
              <a:t>قالو في المعلم :</a:t>
            </a:r>
            <a:endParaRPr lang="ar-SA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cs typeface="AL-Gemah-Al Mawash  " panose="00000700000000000000" pitchFamily="2" charset="-78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081768" y="1692799"/>
            <a:ext cx="527259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  <a:latin typeface="AlRaiMedia-Bold" pitchFamily="34" charset="-78"/>
                <a:ea typeface="AlRaiMedia-Bold" pitchFamily="34" charset="-78"/>
                <a:cs typeface="AlRaiMedia-Bold" pitchFamily="34" charset="-78"/>
              </a:rPr>
              <a:t>إنني أتشرف أن أكون معلما ...</a:t>
            </a:r>
          </a:p>
          <a:p>
            <a:pPr algn="ctr"/>
            <a:r>
              <a:rPr lang="ar-SA" sz="5400" b="1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  <a:latin typeface="AlRaiMedia-Bold" pitchFamily="34" charset="-78"/>
                <a:ea typeface="AlRaiMedia-Bold" pitchFamily="34" charset="-78"/>
                <a:cs typeface="AlRaiMedia-Bold" pitchFamily="34" charset="-78"/>
              </a:rPr>
              <a:t>فهذه المهنة تشرفني </a:t>
            </a:r>
          </a:p>
          <a:p>
            <a:pPr algn="ctr"/>
            <a:r>
              <a:rPr lang="ar-SA" sz="5400" b="1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  <a:latin typeface="AlRaiMedia-Bold" pitchFamily="34" charset="-78"/>
                <a:ea typeface="AlRaiMedia-Bold" pitchFamily="34" charset="-78"/>
                <a:cs typeface="AlRaiMedia-Bold" pitchFamily="34" charset="-78"/>
              </a:rPr>
              <a:t>وتشرف كل إنسان..</a:t>
            </a:r>
            <a:endParaRPr lang="ar-SA" sz="5400" b="1" cap="none" spc="0" dirty="0">
              <a:ln w="17780" cmpd="sng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algn="tl" rotWithShape="0">
                  <a:srgbClr val="000000"/>
                </a:outerShdw>
              </a:effectLst>
              <a:latin typeface="AlRaiMedia-Bold" pitchFamily="34" charset="-78"/>
              <a:ea typeface="AlRaiMedia-Bold" pitchFamily="34" charset="-78"/>
              <a:cs typeface="AlRaiMedia-Bold" pitchFamily="34" charset="-78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1547664" y="4566402"/>
            <a:ext cx="6078907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الشيخ جابر الأحمد الصباح .. رحمه الله</a:t>
            </a:r>
          </a:p>
          <a:p>
            <a:pPr algn="ctr"/>
            <a:r>
              <a:rPr lang="ar-SA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24 مارس 1987 – المؤتمر التربوي السابع عشر</a:t>
            </a:r>
            <a:endParaRPr lang="ar-SA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AutoShape 2" descr="نتيجة بحث الصور عن جابر الاحمد امير القلوب"/>
          <p:cNvSpPr>
            <a:spLocks noChangeAspect="1" noChangeArrowheads="1"/>
          </p:cNvSpPr>
          <p:nvPr/>
        </p:nvSpPr>
        <p:spPr bwMode="auto">
          <a:xfrm>
            <a:off x="-61913" y="-136525"/>
            <a:ext cx="304801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6" name="AutoShape 4" descr="نتيجة بحث الصور عن جابر الاحمد امير القلوب"/>
          <p:cNvSpPr>
            <a:spLocks noChangeAspect="1" noChangeArrowheads="1"/>
          </p:cNvSpPr>
          <p:nvPr/>
        </p:nvSpPr>
        <p:spPr bwMode="auto">
          <a:xfrm>
            <a:off x="90487" y="15875"/>
            <a:ext cx="304801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52736"/>
            <a:ext cx="2418730" cy="352142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مستطيل 7"/>
          <p:cNvSpPr/>
          <p:nvPr/>
        </p:nvSpPr>
        <p:spPr>
          <a:xfrm rot="21065740">
            <a:off x="26855" y="5720333"/>
            <a:ext cx="2269059" cy="995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Up">
              <a:avLst/>
            </a:prstTxWarp>
            <a:spAutoFit/>
            <a:scene3d>
              <a:camera prst="isometricOffAxis2Lef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ar-SA" sz="5400" b="1" cap="all" spc="0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glow rad="101600">
                    <a:schemeClr val="accent6">
                      <a:lumMod val="40000"/>
                      <a:lumOff val="60000"/>
                      <a:alpha val="6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nNahar" pitchFamily="34" charset="-78"/>
                <a:ea typeface="AnNahar" pitchFamily="34" charset="-78"/>
                <a:cs typeface="AnNahar" pitchFamily="34" charset="-78"/>
              </a:rPr>
              <a:t>اسرار المعلم المتميز</a:t>
            </a:r>
            <a:endParaRPr lang="ar-SA" sz="5400" b="1" cap="all" spc="0" dirty="0">
              <a:ln>
                <a:solidFill>
                  <a:schemeClr val="tx1"/>
                </a:solidFill>
              </a:ln>
              <a:solidFill>
                <a:schemeClr val="accent1"/>
              </a:solidFill>
              <a:effectLst>
                <a:glow rad="101600">
                  <a:schemeClr val="accent6">
                    <a:lumMod val="40000"/>
                    <a:lumOff val="60000"/>
                    <a:alpha val="60000"/>
                  </a:scheme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nNahar" pitchFamily="34" charset="-78"/>
              <a:ea typeface="AnNahar" pitchFamily="34" charset="-78"/>
              <a:cs typeface="AnNahar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873183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5364088" y="764704"/>
            <a:ext cx="28873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AL-Gemah-Al Mawash  " panose="00000700000000000000" pitchFamily="2" charset="-78"/>
              </a:rPr>
              <a:t>قالو في المعلم :</a:t>
            </a:r>
            <a:endParaRPr lang="ar-SA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cs typeface="AL-Gemah-Al Mawash  " panose="00000700000000000000" pitchFamily="2" charset="-78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145094" y="1692799"/>
            <a:ext cx="5145961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  <a:latin typeface="AlRaiMedia-Bold" pitchFamily="34" charset="-78"/>
                <a:ea typeface="AlRaiMedia-Bold" pitchFamily="34" charset="-78"/>
                <a:cs typeface="AlRaiMedia-Bold" pitchFamily="34" charset="-78"/>
              </a:rPr>
              <a:t>احنه فخورين فيكم والله </a:t>
            </a:r>
          </a:p>
          <a:p>
            <a:pPr algn="ctr"/>
            <a:r>
              <a:rPr lang="ar-SA" sz="5400" b="1" cap="none" spc="0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  <a:latin typeface="AlRaiMedia-Bold" pitchFamily="34" charset="-78"/>
                <a:ea typeface="AlRaiMedia-Bold" pitchFamily="34" charset="-78"/>
                <a:cs typeface="AlRaiMedia-Bold" pitchFamily="34" charset="-78"/>
              </a:rPr>
              <a:t>يخليكم</a:t>
            </a:r>
            <a:r>
              <a:rPr lang="ar-SA" sz="54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  <a:latin typeface="AlRaiMedia-Bold" pitchFamily="34" charset="-78"/>
                <a:ea typeface="AlRaiMedia-Bold" pitchFamily="34" charset="-78"/>
                <a:cs typeface="AlRaiMedia-Bold" pitchFamily="34" charset="-78"/>
              </a:rPr>
              <a:t> </a:t>
            </a:r>
            <a:r>
              <a:rPr lang="ar-SA" sz="5400" b="1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  <a:latin typeface="AlRaiMedia-Bold" pitchFamily="34" charset="-78"/>
                <a:ea typeface="AlRaiMedia-Bold" pitchFamily="34" charset="-78"/>
                <a:cs typeface="AlRaiMedia-Bold" pitchFamily="34" charset="-78"/>
              </a:rPr>
              <a:t>لخدمة العلم</a:t>
            </a:r>
          </a:p>
          <a:p>
            <a:pPr algn="ctr"/>
            <a:r>
              <a:rPr lang="ar-SA" sz="5400" b="1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  <a:latin typeface="AlRaiMedia-Bold" pitchFamily="34" charset="-78"/>
                <a:ea typeface="AlRaiMedia-Bold" pitchFamily="34" charset="-78"/>
                <a:cs typeface="AlRaiMedia-Bold" pitchFamily="34" charset="-78"/>
              </a:rPr>
              <a:t> والتعليم في بلدكم الكويت </a:t>
            </a:r>
            <a:endParaRPr lang="ar-SA" sz="5400" b="1" cap="none" spc="0" dirty="0">
              <a:ln w="17780" cmpd="sng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algn="tl" rotWithShape="0">
                  <a:srgbClr val="000000"/>
                </a:outerShdw>
              </a:effectLst>
              <a:latin typeface="AlRaiMedia-Bold" pitchFamily="34" charset="-78"/>
              <a:ea typeface="AlRaiMedia-Bold" pitchFamily="34" charset="-78"/>
              <a:cs typeface="AlRaiMedia-Bold" pitchFamily="34" charset="-78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2178445" y="4566402"/>
            <a:ext cx="4817344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الشيخ صباح الأحمد الصباح .. حفظه الله</a:t>
            </a:r>
          </a:p>
          <a:p>
            <a:pPr algn="ctr"/>
            <a:r>
              <a:rPr lang="ar-SA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يوم المعلم 2013</a:t>
            </a:r>
            <a:endParaRPr lang="ar-SA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AutoShape 2" descr="نتيجة بحث الصور عن جابر الاحمد امير القلوب"/>
          <p:cNvSpPr>
            <a:spLocks noChangeAspect="1" noChangeArrowheads="1"/>
          </p:cNvSpPr>
          <p:nvPr/>
        </p:nvSpPr>
        <p:spPr bwMode="auto">
          <a:xfrm>
            <a:off x="-61913" y="-136525"/>
            <a:ext cx="304801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6" name="AutoShape 4" descr="نتيجة بحث الصور عن جابر الاحمد امير القلوب"/>
          <p:cNvSpPr>
            <a:spLocks noChangeAspect="1" noChangeArrowheads="1"/>
          </p:cNvSpPr>
          <p:nvPr/>
        </p:nvSpPr>
        <p:spPr bwMode="auto">
          <a:xfrm>
            <a:off x="90487" y="15875"/>
            <a:ext cx="304801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7" name="AutoShape 2" descr="نتيجة بحث الصور عن صباح الاحمد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2217738" y="-2811463"/>
            <a:ext cx="5600700" cy="585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91" y="1110018"/>
            <a:ext cx="2644689" cy="345638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مستطيل 8"/>
          <p:cNvSpPr/>
          <p:nvPr/>
        </p:nvSpPr>
        <p:spPr>
          <a:xfrm rot="21065740">
            <a:off x="26855" y="5720333"/>
            <a:ext cx="2269059" cy="995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Up">
              <a:avLst/>
            </a:prstTxWarp>
            <a:spAutoFit/>
            <a:scene3d>
              <a:camera prst="isometricOffAxis2Lef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ar-SA" sz="5400" b="1" cap="all" spc="0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glow rad="101600">
                    <a:schemeClr val="accent6">
                      <a:lumMod val="40000"/>
                      <a:lumOff val="60000"/>
                      <a:alpha val="6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nNahar" pitchFamily="34" charset="-78"/>
                <a:ea typeface="AnNahar" pitchFamily="34" charset="-78"/>
                <a:cs typeface="AnNahar" pitchFamily="34" charset="-78"/>
              </a:rPr>
              <a:t>اسرار المعلم المتميز</a:t>
            </a:r>
            <a:endParaRPr lang="ar-SA" sz="5400" b="1" cap="all" spc="0" dirty="0">
              <a:ln>
                <a:solidFill>
                  <a:schemeClr val="tx1"/>
                </a:solidFill>
              </a:ln>
              <a:solidFill>
                <a:schemeClr val="accent1"/>
              </a:solidFill>
              <a:effectLst>
                <a:glow rad="101600">
                  <a:schemeClr val="accent6">
                    <a:lumMod val="40000"/>
                    <a:lumOff val="60000"/>
                    <a:alpha val="60000"/>
                  </a:scheme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nNahar" pitchFamily="34" charset="-78"/>
              <a:ea typeface="AnNahar" pitchFamily="34" charset="-78"/>
              <a:cs typeface="AnNahar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276036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5364088" y="764704"/>
            <a:ext cx="28873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AL-Gemah-Al Mawash  " panose="00000700000000000000" pitchFamily="2" charset="-78"/>
              </a:rPr>
              <a:t>قالو في المعلم :</a:t>
            </a:r>
            <a:endParaRPr lang="ar-SA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cs typeface="AL-Gemah-Al Mawash  " panose="00000700000000000000" pitchFamily="2" charset="-78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208417" y="1692799"/>
            <a:ext cx="5019323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  <a:latin typeface="AlRaiMedia-Bold" pitchFamily="34" charset="-78"/>
                <a:ea typeface="AlRaiMedia-Bold" pitchFamily="34" charset="-78"/>
                <a:cs typeface="AlRaiMedia-Bold" pitchFamily="34" charset="-78"/>
              </a:rPr>
              <a:t>في الأمة شخص .. إذا صلح </a:t>
            </a:r>
          </a:p>
          <a:p>
            <a:pPr algn="ctr"/>
            <a:r>
              <a:rPr lang="ar-SA" sz="5400" b="1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  <a:latin typeface="AlRaiMedia-Bold" pitchFamily="34" charset="-78"/>
                <a:ea typeface="AlRaiMedia-Bold" pitchFamily="34" charset="-78"/>
                <a:cs typeface="AlRaiMedia-Bold" pitchFamily="34" charset="-78"/>
              </a:rPr>
              <a:t>صلحت الأمة .. </a:t>
            </a:r>
          </a:p>
          <a:p>
            <a:pPr algn="ctr"/>
            <a:r>
              <a:rPr lang="ar-SA" sz="5400" b="1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  <a:latin typeface="AlRaiMedia-Bold" pitchFamily="34" charset="-78"/>
                <a:ea typeface="AlRaiMedia-Bold" pitchFamily="34" charset="-78"/>
                <a:cs typeface="AlRaiMedia-Bold" pitchFamily="34" charset="-78"/>
              </a:rPr>
              <a:t>وإذا فسد ... فسدت الأمة ..</a:t>
            </a:r>
          </a:p>
          <a:p>
            <a:pPr algn="ctr"/>
            <a:r>
              <a:rPr lang="ar-SA" sz="5400" b="1" cap="none" spc="0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  <a:latin typeface="AlRaiMedia-Bold" pitchFamily="34" charset="-78"/>
                <a:ea typeface="AlRaiMedia-Bold" pitchFamily="34" charset="-78"/>
                <a:cs typeface="AlRaiMedia-Bold" pitchFamily="34" charset="-78"/>
              </a:rPr>
              <a:t>ألا وهو (( المعلم )) </a:t>
            </a:r>
            <a:endParaRPr lang="ar-SA" sz="5400" b="1" cap="none" spc="0" dirty="0">
              <a:ln w="17780" cmpd="sng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algn="tl" rotWithShape="0">
                  <a:srgbClr val="000000"/>
                </a:outerShdw>
              </a:effectLst>
              <a:latin typeface="AlRaiMedia-Bold" pitchFamily="34" charset="-78"/>
              <a:ea typeface="AlRaiMedia-Bold" pitchFamily="34" charset="-78"/>
              <a:cs typeface="AlRaiMedia-Bold" pitchFamily="34" charset="-78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2567976" y="5109119"/>
            <a:ext cx="403828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الشيخ عبدالله النوري .. رحمه الله</a:t>
            </a:r>
          </a:p>
        </p:txBody>
      </p:sp>
      <p:sp>
        <p:nvSpPr>
          <p:cNvPr id="5" name="AutoShape 2" descr="نتيجة بحث الصور عن جابر الاحمد امير القلوب"/>
          <p:cNvSpPr>
            <a:spLocks noChangeAspect="1" noChangeArrowheads="1"/>
          </p:cNvSpPr>
          <p:nvPr/>
        </p:nvSpPr>
        <p:spPr bwMode="auto">
          <a:xfrm>
            <a:off x="-61913" y="-136525"/>
            <a:ext cx="304801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6" name="AutoShape 4" descr="نتيجة بحث الصور عن جابر الاحمد امير القلوب"/>
          <p:cNvSpPr>
            <a:spLocks noChangeAspect="1" noChangeArrowheads="1"/>
          </p:cNvSpPr>
          <p:nvPr/>
        </p:nvSpPr>
        <p:spPr bwMode="auto">
          <a:xfrm>
            <a:off x="90487" y="15875"/>
            <a:ext cx="304801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7" name="AutoShape 2" descr="نتيجة بحث الصور عن صباح الاحمد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2217738" y="-2811463"/>
            <a:ext cx="5600700" cy="585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96752"/>
            <a:ext cx="2592288" cy="367240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مستطيل 8"/>
          <p:cNvSpPr/>
          <p:nvPr/>
        </p:nvSpPr>
        <p:spPr>
          <a:xfrm rot="21065740">
            <a:off x="26855" y="5720333"/>
            <a:ext cx="2269059" cy="995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Up">
              <a:avLst/>
            </a:prstTxWarp>
            <a:spAutoFit/>
            <a:scene3d>
              <a:camera prst="isometricOffAxis2Lef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ar-SA" sz="5400" b="1" cap="all" spc="0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glow rad="101600">
                    <a:schemeClr val="accent6">
                      <a:lumMod val="40000"/>
                      <a:lumOff val="60000"/>
                      <a:alpha val="6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nNahar" pitchFamily="34" charset="-78"/>
                <a:ea typeface="AnNahar" pitchFamily="34" charset="-78"/>
                <a:cs typeface="AnNahar" pitchFamily="34" charset="-78"/>
              </a:rPr>
              <a:t>اسرار المعلم المتميز</a:t>
            </a:r>
            <a:endParaRPr lang="ar-SA" sz="5400" b="1" cap="all" spc="0" dirty="0">
              <a:ln>
                <a:solidFill>
                  <a:schemeClr val="tx1"/>
                </a:solidFill>
              </a:ln>
              <a:solidFill>
                <a:schemeClr val="accent1"/>
              </a:solidFill>
              <a:effectLst>
                <a:glow rad="101600">
                  <a:schemeClr val="accent6">
                    <a:lumMod val="40000"/>
                    <a:lumOff val="60000"/>
                    <a:alpha val="60000"/>
                  </a:scheme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nNahar" pitchFamily="34" charset="-78"/>
              <a:ea typeface="AnNahar" pitchFamily="34" charset="-78"/>
              <a:cs typeface="AnNahar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380570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403648" y="2060848"/>
            <a:ext cx="62646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2800" dirty="0">
                <a:latin typeface="AlRaiMedia-Bold" pitchFamily="34" charset="-78"/>
                <a:ea typeface="AlRaiMedia-Bold" pitchFamily="34" charset="-78"/>
                <a:cs typeface="AlRaiMedia-Bold" pitchFamily="34" charset="-78"/>
              </a:rPr>
              <a:t>" ... علينا استثمار الطاقات البشرية والابداعية الواعدة في شبابنا ، وصقل مواهبهم ، وتحفيزهم على العطاء والمشاركة في تنمية الوطن ، ولن يتأتى ذلك إلا بتقويم وتطوير مؤسساتنا ومناهجنا التعليمية ، والرقي بنظامنا التعليمي ليتمشى مع متطلبات العصر ، فبناء مستقبل الوطن لا بد وأن </a:t>
            </a:r>
            <a:r>
              <a:rPr lang="ar-SA" sz="2800" dirty="0" err="1">
                <a:latin typeface="AlRaiMedia-Bold" pitchFamily="34" charset="-78"/>
                <a:ea typeface="AlRaiMedia-Bold" pitchFamily="34" charset="-78"/>
                <a:cs typeface="AlRaiMedia-Bold" pitchFamily="34" charset="-78"/>
              </a:rPr>
              <a:t>يواكبه</a:t>
            </a:r>
            <a:r>
              <a:rPr lang="ar-SA" sz="2800" dirty="0">
                <a:latin typeface="AlRaiMedia-Bold" pitchFamily="34" charset="-78"/>
                <a:ea typeface="AlRaiMedia-Bold" pitchFamily="34" charset="-78"/>
                <a:cs typeface="AlRaiMedia-Bold" pitchFamily="34" charset="-78"/>
              </a:rPr>
              <a:t> عملية بناء الانسان الكويتي وإعداده ..". </a:t>
            </a:r>
          </a:p>
        </p:txBody>
      </p:sp>
      <p:sp>
        <p:nvSpPr>
          <p:cNvPr id="3" name="مستطيل 2"/>
          <p:cNvSpPr/>
          <p:nvPr/>
        </p:nvSpPr>
        <p:spPr>
          <a:xfrm rot="21065740">
            <a:off x="26855" y="5720333"/>
            <a:ext cx="2269059" cy="995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Up">
              <a:avLst/>
            </a:prstTxWarp>
            <a:spAutoFit/>
            <a:scene3d>
              <a:camera prst="isometricOffAxis2Lef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ar-SA" sz="5400" b="1" cap="all" spc="0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glow rad="101600">
                    <a:schemeClr val="accent6">
                      <a:lumMod val="40000"/>
                      <a:lumOff val="60000"/>
                      <a:alpha val="6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nNahar" pitchFamily="34" charset="-78"/>
                <a:ea typeface="AnNahar" pitchFamily="34" charset="-78"/>
                <a:cs typeface="AnNahar" pitchFamily="34" charset="-78"/>
              </a:rPr>
              <a:t>اسرار المعلم المتميز</a:t>
            </a:r>
            <a:endParaRPr lang="ar-SA" sz="5400" b="1" cap="all" spc="0" dirty="0">
              <a:ln>
                <a:solidFill>
                  <a:schemeClr val="tx1"/>
                </a:solidFill>
              </a:ln>
              <a:solidFill>
                <a:schemeClr val="accent1"/>
              </a:solidFill>
              <a:effectLst>
                <a:glow rad="101600">
                  <a:schemeClr val="accent6">
                    <a:lumMod val="40000"/>
                    <a:lumOff val="60000"/>
                    <a:alpha val="60000"/>
                  </a:scheme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nNahar" pitchFamily="34" charset="-78"/>
              <a:ea typeface="AnNahar" pitchFamily="34" charset="-78"/>
              <a:cs typeface="AnNahar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315204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971600" y="764704"/>
            <a:ext cx="72728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cs typeface="ALAWI-3-8" pitchFamily="2" charset="-78"/>
              </a:rPr>
              <a:t>السر 1 : خطط لدروسك التعليمية </a:t>
            </a:r>
            <a:endParaRPr lang="ar-SA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cs typeface="ALAWI-3-8" pitchFamily="2" charset="-78"/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899592" y="2780928"/>
            <a:ext cx="7289573" cy="255454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4000" b="1" dirty="0" smtClean="0">
                <a:cs typeface="AF_Unizah" pitchFamily="2" charset="-78"/>
              </a:rPr>
              <a:t>(( </a:t>
            </a:r>
            <a:r>
              <a:rPr lang="ar-SA" sz="4000" b="1" dirty="0" smtClean="0">
                <a:cs typeface="AF_Unizah" pitchFamily="2" charset="-78"/>
              </a:rPr>
              <a:t>وضع استراتيجية شاملة لعملية التدريس تبدأ بتحديد الأهداف وتنتهي بتقويم مدى تحقق هذه الأهداف مع تحديد للوسائل والأساليب والأنشطة المستخدمة </a:t>
            </a:r>
            <a:r>
              <a:rPr lang="ar-KW" sz="4000" b="1" dirty="0" smtClean="0">
                <a:cs typeface="AF_Unizah" pitchFamily="2" charset="-78"/>
              </a:rPr>
              <a:t>))</a:t>
            </a:r>
            <a:endParaRPr lang="ar-KW" sz="4000" b="1" dirty="0">
              <a:cs typeface="AF_Unizah" pitchFamily="2" charset="-78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4718310" y="1837273"/>
            <a:ext cx="325121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60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L-Gemah-Al Mawash  " panose="00000700000000000000" pitchFamily="2" charset="-78"/>
              </a:rPr>
              <a:t>ماهو</a:t>
            </a:r>
            <a:r>
              <a:rPr lang="ar-SA" sz="6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L-Gemah-Al Mawash  " panose="00000700000000000000" pitchFamily="2" charset="-78"/>
              </a:rPr>
              <a:t> التخطيط ؟</a:t>
            </a:r>
            <a:endParaRPr lang="ar-SA" sz="6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L-Gemah-Al Mawash  " panose="00000700000000000000" pitchFamily="2" charset="-78"/>
            </a:endParaRPr>
          </a:p>
        </p:txBody>
      </p:sp>
      <p:sp>
        <p:nvSpPr>
          <p:cNvPr id="5" name="مستطيل 4"/>
          <p:cNvSpPr/>
          <p:nvPr/>
        </p:nvSpPr>
        <p:spPr>
          <a:xfrm rot="21065740">
            <a:off x="26855" y="5720333"/>
            <a:ext cx="2269059" cy="995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Up">
              <a:avLst/>
            </a:prstTxWarp>
            <a:spAutoFit/>
            <a:scene3d>
              <a:camera prst="isometricOffAxis2Lef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ar-SA" sz="5400" b="1" cap="all" spc="0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glow rad="101600">
                    <a:schemeClr val="accent6">
                      <a:lumMod val="40000"/>
                      <a:lumOff val="60000"/>
                      <a:alpha val="6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nNahar" pitchFamily="34" charset="-78"/>
                <a:ea typeface="AnNahar" pitchFamily="34" charset="-78"/>
                <a:cs typeface="AnNahar" pitchFamily="34" charset="-78"/>
              </a:rPr>
              <a:t>اسرار المعلم المتميز</a:t>
            </a:r>
            <a:endParaRPr lang="ar-SA" sz="5400" b="1" cap="all" spc="0" dirty="0">
              <a:ln>
                <a:solidFill>
                  <a:schemeClr val="tx1"/>
                </a:solidFill>
              </a:ln>
              <a:solidFill>
                <a:schemeClr val="accent1"/>
              </a:solidFill>
              <a:effectLst>
                <a:glow rad="101600">
                  <a:schemeClr val="accent6">
                    <a:lumMod val="40000"/>
                    <a:lumOff val="60000"/>
                    <a:alpha val="60000"/>
                  </a:scheme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nNahar" pitchFamily="34" charset="-78"/>
              <a:ea typeface="AnNahar" pitchFamily="34" charset="-78"/>
              <a:cs typeface="AnNahar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2444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5056274" y="908720"/>
            <a:ext cx="300274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ar-SA" sz="6000" b="1" dirty="0" smtClean="0">
                <a:ln w="11430"/>
                <a:gradFill>
                  <a:gsLst>
                    <a:gs pos="0">
                      <a:srgbClr val="AA2B1E">
                        <a:tint val="70000"/>
                        <a:satMod val="245000"/>
                      </a:srgbClr>
                    </a:gs>
                    <a:gs pos="75000">
                      <a:srgbClr val="AA2B1E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AA2B1E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glow rad="228600">
                    <a:srgbClr val="B9CA1A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L-Gemah-Al Mawash  " panose="00000700000000000000" pitchFamily="2" charset="-78"/>
              </a:rPr>
              <a:t>أنواع التخطيط :</a:t>
            </a:r>
            <a:endParaRPr lang="ar-SA" sz="6000" b="1" dirty="0">
              <a:ln w="11430"/>
              <a:gradFill>
                <a:gsLst>
                  <a:gs pos="0">
                    <a:srgbClr val="AA2B1E">
                      <a:tint val="70000"/>
                      <a:satMod val="245000"/>
                    </a:srgbClr>
                  </a:gs>
                  <a:gs pos="75000">
                    <a:srgbClr val="AA2B1E">
                      <a:tint val="90000"/>
                      <a:shade val="60000"/>
                      <a:satMod val="240000"/>
                    </a:srgbClr>
                  </a:gs>
                  <a:gs pos="100000">
                    <a:srgbClr val="AA2B1E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glow rad="228600">
                  <a:srgbClr val="B9CA1A">
                    <a:satMod val="175000"/>
                    <a:alpha val="40000"/>
                  </a:srgb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L-Gemah-Al Mawash  " panose="00000700000000000000" pitchFamily="2" charset="-78"/>
            </a:endParaRPr>
          </a:p>
        </p:txBody>
      </p:sp>
      <p:graphicFrame>
        <p:nvGraphicFramePr>
          <p:cNvPr id="4" name="رسم تخطيطي 3"/>
          <p:cNvGraphicFramePr/>
          <p:nvPr>
            <p:extLst>
              <p:ext uri="{D42A27DB-BD31-4B8C-83A1-F6EECF244321}">
                <p14:modId xmlns:p14="http://schemas.microsoft.com/office/powerpoint/2010/main" val="2888706103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مستطيل 4"/>
          <p:cNvSpPr/>
          <p:nvPr/>
        </p:nvSpPr>
        <p:spPr>
          <a:xfrm rot="21065740">
            <a:off x="26855" y="5720333"/>
            <a:ext cx="2269059" cy="995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Up">
              <a:avLst/>
            </a:prstTxWarp>
            <a:spAutoFit/>
            <a:scene3d>
              <a:camera prst="isometricOffAxis2Lef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ar-SA" sz="5400" b="1" cap="all" spc="0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glow rad="101600">
                    <a:schemeClr val="accent6">
                      <a:lumMod val="40000"/>
                      <a:lumOff val="60000"/>
                      <a:alpha val="6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nNahar" pitchFamily="34" charset="-78"/>
                <a:ea typeface="AnNahar" pitchFamily="34" charset="-78"/>
                <a:cs typeface="AnNahar" pitchFamily="34" charset="-78"/>
              </a:rPr>
              <a:t>اسرار المعلم المتميز</a:t>
            </a:r>
            <a:endParaRPr lang="ar-SA" sz="5400" b="1" cap="all" spc="0" dirty="0">
              <a:ln>
                <a:solidFill>
                  <a:schemeClr val="tx1"/>
                </a:solidFill>
              </a:ln>
              <a:solidFill>
                <a:schemeClr val="accent1"/>
              </a:solidFill>
              <a:effectLst>
                <a:glow rad="101600">
                  <a:schemeClr val="accent6">
                    <a:lumMod val="40000"/>
                    <a:lumOff val="60000"/>
                    <a:alpha val="60000"/>
                  </a:scheme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nNahar" pitchFamily="34" charset="-78"/>
              <a:ea typeface="AnNahar" pitchFamily="34" charset="-78"/>
              <a:cs typeface="AnNahar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74040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771800" y="1226369"/>
            <a:ext cx="50962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e_AlHor" panose="02060603050605020204" pitchFamily="18" charset="-78"/>
                <a:cs typeface="ae_AlHor" panose="02060603050605020204" pitchFamily="18" charset="-78"/>
              </a:rPr>
              <a:t>ماهو</a:t>
            </a:r>
            <a:r>
              <a:rPr lang="ar-SA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e_AlHor" panose="02060603050605020204" pitchFamily="18" charset="-78"/>
                <a:cs typeface="ae_AlHor" panose="02060603050605020204" pitchFamily="18" charset="-78"/>
              </a:rPr>
              <a:t> التخطيط </a:t>
            </a:r>
            <a:r>
              <a:rPr lang="ar-SA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e_AlHor" panose="02060603050605020204" pitchFamily="18" charset="-78"/>
                <a:cs typeface="ae_AlHor" panose="02060603050605020204" pitchFamily="18" charset="-78"/>
              </a:rPr>
              <a:t>الدرسي</a:t>
            </a:r>
            <a:r>
              <a:rPr lang="ar-SA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e_AlHor" panose="02060603050605020204" pitchFamily="18" charset="-78"/>
                <a:cs typeface="ae_AlHor" panose="02060603050605020204" pitchFamily="18" charset="-78"/>
              </a:rPr>
              <a:t> ؟</a:t>
            </a:r>
            <a:endParaRPr lang="ar-SA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e_AlHor" panose="02060603050605020204" pitchFamily="18" charset="-78"/>
              <a:cs typeface="ae_AlHor" panose="02060603050605020204" pitchFamily="18" charset="-78"/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1115616" y="2636912"/>
            <a:ext cx="7056784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dirty="0" smtClean="0">
                <a:cs typeface="AL - QASSAM-Extended" panose="02010000000000000000" pitchFamily="2" charset="-78"/>
              </a:rPr>
              <a:t>هو تصور مكتوب معد مسبقاً أو يعده المعلم يومياً لتنفيذ مقررات مادته التعليمية .</a:t>
            </a:r>
            <a:endParaRPr lang="ar-SA" sz="3600" dirty="0">
              <a:cs typeface="AL - QASSAM-Extended" panose="02010000000000000000" pitchFamily="2" charset="-78"/>
            </a:endParaRPr>
          </a:p>
        </p:txBody>
      </p:sp>
      <p:sp>
        <p:nvSpPr>
          <p:cNvPr id="4" name="مستطيل 3"/>
          <p:cNvSpPr/>
          <p:nvPr/>
        </p:nvSpPr>
        <p:spPr>
          <a:xfrm rot="21065740">
            <a:off x="26855" y="5720333"/>
            <a:ext cx="2269059" cy="995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Up">
              <a:avLst/>
            </a:prstTxWarp>
            <a:spAutoFit/>
            <a:scene3d>
              <a:camera prst="isometricOffAxis2Lef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ar-SA" sz="5400" b="1" cap="all" spc="0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glow rad="101600">
                    <a:schemeClr val="accent6">
                      <a:lumMod val="40000"/>
                      <a:lumOff val="60000"/>
                      <a:alpha val="6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nNahar" pitchFamily="34" charset="-78"/>
                <a:ea typeface="AnNahar" pitchFamily="34" charset="-78"/>
                <a:cs typeface="AnNahar" pitchFamily="34" charset="-78"/>
              </a:rPr>
              <a:t>اسرار المعلم المتميز</a:t>
            </a:r>
            <a:endParaRPr lang="ar-SA" sz="5400" b="1" cap="all" spc="0" dirty="0">
              <a:ln>
                <a:solidFill>
                  <a:schemeClr val="tx1"/>
                </a:solidFill>
              </a:ln>
              <a:solidFill>
                <a:schemeClr val="accent1"/>
              </a:solidFill>
              <a:effectLst>
                <a:glow rad="101600">
                  <a:schemeClr val="accent6">
                    <a:lumMod val="40000"/>
                    <a:lumOff val="60000"/>
                    <a:alpha val="60000"/>
                  </a:scheme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nNahar" pitchFamily="34" charset="-78"/>
              <a:ea typeface="AnNahar" pitchFamily="34" charset="-78"/>
              <a:cs typeface="AnNahar" pitchFamily="34" charset="-78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149080"/>
            <a:ext cx="3168352" cy="206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2153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456009" y="774748"/>
            <a:ext cx="57278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e_AlHor" panose="02060603050605020204" pitchFamily="18" charset="-78"/>
                <a:cs typeface="ae_AlHor" panose="02060603050605020204" pitchFamily="18" charset="-78"/>
              </a:rPr>
              <a:t>مااهمية</a:t>
            </a:r>
            <a:r>
              <a:rPr lang="ar-SA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e_AlHor" panose="02060603050605020204" pitchFamily="18" charset="-78"/>
                <a:cs typeface="ae_AlHor" panose="02060603050605020204" pitchFamily="18" charset="-78"/>
              </a:rPr>
              <a:t> التخطيط </a:t>
            </a:r>
            <a:r>
              <a:rPr lang="ar-SA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e_AlHor" panose="02060603050605020204" pitchFamily="18" charset="-78"/>
                <a:cs typeface="ae_AlHor" panose="02060603050605020204" pitchFamily="18" charset="-78"/>
              </a:rPr>
              <a:t>الدرسي</a:t>
            </a:r>
            <a:r>
              <a:rPr lang="ar-SA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e_AlHor" panose="02060603050605020204" pitchFamily="18" charset="-78"/>
                <a:cs typeface="ae_AlHor" panose="02060603050605020204" pitchFamily="18" charset="-78"/>
              </a:rPr>
              <a:t> ؟</a:t>
            </a:r>
            <a:endParaRPr lang="ar-SA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e_AlHor" panose="02060603050605020204" pitchFamily="18" charset="-78"/>
              <a:cs typeface="ae_AlHor" panose="02060603050605020204" pitchFamily="18" charset="-78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1130933" y="1683320"/>
            <a:ext cx="696376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cs typeface="AL - QASSAM-Extended" panose="02010000000000000000" pitchFamily="2" charset="-78"/>
              </a:rPr>
              <a:t>1- يساعد المعلم على تنظيم العملية التعليمية من حيث اختيار : </a:t>
            </a:r>
            <a:endParaRPr lang="ar-SA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cs typeface="AL - QASSAM-Extended" panose="02010000000000000000" pitchFamily="2" charset="-78"/>
            </a:endParaRPr>
          </a:p>
        </p:txBody>
      </p:sp>
      <p:grpSp>
        <p:nvGrpSpPr>
          <p:cNvPr id="6" name="مجموعة 5"/>
          <p:cNvGrpSpPr/>
          <p:nvPr/>
        </p:nvGrpSpPr>
        <p:grpSpPr>
          <a:xfrm flipH="1">
            <a:off x="1834779" y="2503967"/>
            <a:ext cx="5556074" cy="2594492"/>
            <a:chOff x="2262887" y="1398894"/>
            <a:chExt cx="4618228" cy="4060210"/>
          </a:xfrm>
        </p:grpSpPr>
        <p:sp>
          <p:nvSpPr>
            <p:cNvPr id="7" name="شكل حر 6"/>
            <p:cNvSpPr/>
            <p:nvPr/>
          </p:nvSpPr>
          <p:spPr>
            <a:xfrm rot="21600000">
              <a:off x="2827273" y="1398894"/>
              <a:ext cx="4053840" cy="1128774"/>
            </a:xfrm>
            <a:custGeom>
              <a:avLst/>
              <a:gdLst>
                <a:gd name="connsiteX0" fmla="*/ 0 w 4053840"/>
                <a:gd name="connsiteY0" fmla="*/ 0 h 1128772"/>
                <a:gd name="connsiteX1" fmla="*/ 3489454 w 4053840"/>
                <a:gd name="connsiteY1" fmla="*/ 0 h 1128772"/>
                <a:gd name="connsiteX2" fmla="*/ 4053840 w 4053840"/>
                <a:gd name="connsiteY2" fmla="*/ 564386 h 1128772"/>
                <a:gd name="connsiteX3" fmla="*/ 3489454 w 4053840"/>
                <a:gd name="connsiteY3" fmla="*/ 1128772 h 1128772"/>
                <a:gd name="connsiteX4" fmla="*/ 0 w 4053840"/>
                <a:gd name="connsiteY4" fmla="*/ 1128772 h 1128772"/>
                <a:gd name="connsiteX5" fmla="*/ 0 w 4053840"/>
                <a:gd name="connsiteY5" fmla="*/ 0 h 1128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53840" h="1128772">
                  <a:moveTo>
                    <a:pt x="4053840" y="1128771"/>
                  </a:moveTo>
                  <a:lnTo>
                    <a:pt x="564386" y="1128771"/>
                  </a:lnTo>
                  <a:lnTo>
                    <a:pt x="0" y="564386"/>
                  </a:lnTo>
                  <a:lnTo>
                    <a:pt x="564386" y="1"/>
                  </a:lnTo>
                  <a:lnTo>
                    <a:pt x="4053840" y="1"/>
                  </a:lnTo>
                  <a:lnTo>
                    <a:pt x="4053840" y="112877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79950" tIns="205741" rIns="384048" bIns="205741" numCol="1" spcCol="1270" anchor="ctr" anchorCtr="0">
              <a:noAutofit/>
            </a:bodyPr>
            <a:lstStyle/>
            <a:p>
              <a:pPr lvl="0" algn="justLow" defTabSz="24003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SA" b="1" kern="1200" dirty="0" smtClean="0">
                  <a:solidFill>
                    <a:schemeClr val="bg2">
                      <a:lumMod val="25000"/>
                    </a:schemeClr>
                  </a:solidFill>
                  <a:latin typeface="ae_AlHor" panose="02060603050605020204" pitchFamily="18" charset="-78"/>
                  <a:cs typeface="ae_AlHor" panose="02060603050605020204" pitchFamily="18" charset="-78"/>
                </a:rPr>
                <a:t>الأهداف التعليمية وتحديدها وصياغتها على شكل نواتج سلوكية يمكن ملاحظتها و قياسها . </a:t>
              </a:r>
              <a:endParaRPr lang="ar-SA" b="1" kern="1200" dirty="0">
                <a:solidFill>
                  <a:schemeClr val="bg2">
                    <a:lumMod val="25000"/>
                  </a:schemeClr>
                </a:solidFill>
                <a:latin typeface="ae_AlHor" panose="02060603050605020204" pitchFamily="18" charset="-78"/>
                <a:cs typeface="ae_AlHor" panose="02060603050605020204" pitchFamily="18" charset="-78"/>
              </a:endParaRPr>
            </a:p>
          </p:txBody>
        </p:sp>
        <p:sp>
          <p:nvSpPr>
            <p:cNvPr id="8" name="شكل بيضاوي 7"/>
            <p:cNvSpPr/>
            <p:nvPr/>
          </p:nvSpPr>
          <p:spPr>
            <a:xfrm>
              <a:off x="2262889" y="1398896"/>
              <a:ext cx="564386" cy="1128772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شكل حر 8"/>
            <p:cNvSpPr/>
            <p:nvPr/>
          </p:nvSpPr>
          <p:spPr>
            <a:xfrm>
              <a:off x="2827275" y="2864610"/>
              <a:ext cx="4053840" cy="1128775"/>
            </a:xfrm>
            <a:custGeom>
              <a:avLst/>
              <a:gdLst>
                <a:gd name="connsiteX0" fmla="*/ 0 w 4053840"/>
                <a:gd name="connsiteY0" fmla="*/ 0 h 1128772"/>
                <a:gd name="connsiteX1" fmla="*/ 3489454 w 4053840"/>
                <a:gd name="connsiteY1" fmla="*/ 0 h 1128772"/>
                <a:gd name="connsiteX2" fmla="*/ 4053840 w 4053840"/>
                <a:gd name="connsiteY2" fmla="*/ 564386 h 1128772"/>
                <a:gd name="connsiteX3" fmla="*/ 3489454 w 4053840"/>
                <a:gd name="connsiteY3" fmla="*/ 1128772 h 1128772"/>
                <a:gd name="connsiteX4" fmla="*/ 0 w 4053840"/>
                <a:gd name="connsiteY4" fmla="*/ 1128772 h 1128772"/>
                <a:gd name="connsiteX5" fmla="*/ 0 w 4053840"/>
                <a:gd name="connsiteY5" fmla="*/ 0 h 1128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53840" h="1128772">
                  <a:moveTo>
                    <a:pt x="4053840" y="1128771"/>
                  </a:moveTo>
                  <a:lnTo>
                    <a:pt x="564386" y="1128771"/>
                  </a:lnTo>
                  <a:lnTo>
                    <a:pt x="0" y="564386"/>
                  </a:lnTo>
                  <a:lnTo>
                    <a:pt x="564386" y="1"/>
                  </a:lnTo>
                  <a:lnTo>
                    <a:pt x="4053840" y="1"/>
                  </a:lnTo>
                  <a:lnTo>
                    <a:pt x="4053840" y="112877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79950" tIns="205741" rIns="384048" bIns="205741" numCol="1" spcCol="1270" anchor="ctr" anchorCtr="0">
              <a:noAutofit/>
            </a:bodyPr>
            <a:lstStyle/>
            <a:p>
              <a:pPr lvl="0" algn="ctr" defTabSz="24003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SA" b="1" dirty="0">
                  <a:solidFill>
                    <a:schemeClr val="bg2">
                      <a:lumMod val="25000"/>
                    </a:schemeClr>
                  </a:solidFill>
                  <a:latin typeface="ae_AlHor" panose="02060603050605020204" pitchFamily="18" charset="-78"/>
                  <a:cs typeface="ae_AlHor" panose="02060603050605020204" pitchFamily="18" charset="-78"/>
                </a:rPr>
                <a:t>المادة العلمية ( المحتوى</a:t>
              </a:r>
              <a:r>
                <a:rPr lang="ar-SA" b="1" dirty="0" smtClean="0">
                  <a:solidFill>
                    <a:schemeClr val="bg2">
                      <a:lumMod val="25000"/>
                    </a:schemeClr>
                  </a:solidFill>
                  <a:latin typeface="ae_AlHor" panose="02060603050605020204" pitchFamily="18" charset="-78"/>
                  <a:cs typeface="ae_AlHor" panose="02060603050605020204" pitchFamily="18" charset="-78"/>
                </a:rPr>
                <a:t>) التي يقدمها المعلم للطلبة وتحليلها إلى حقائق ومفاهيم وتعميمات ... إلخ</a:t>
              </a:r>
              <a:endParaRPr lang="ar-SA" b="1" dirty="0">
                <a:solidFill>
                  <a:schemeClr val="bg2">
                    <a:lumMod val="25000"/>
                  </a:schemeClr>
                </a:solidFill>
                <a:latin typeface="ae_AlHor" panose="02060603050605020204" pitchFamily="18" charset="-78"/>
                <a:cs typeface="ae_AlHor" panose="02060603050605020204" pitchFamily="18" charset="-78"/>
              </a:endParaRPr>
            </a:p>
          </p:txBody>
        </p:sp>
        <p:sp>
          <p:nvSpPr>
            <p:cNvPr id="10" name="شكل بيضاوي 9"/>
            <p:cNvSpPr/>
            <p:nvPr/>
          </p:nvSpPr>
          <p:spPr>
            <a:xfrm>
              <a:off x="2262887" y="2864613"/>
              <a:ext cx="564386" cy="1128772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شكل حر 10"/>
            <p:cNvSpPr/>
            <p:nvPr/>
          </p:nvSpPr>
          <p:spPr>
            <a:xfrm rot="21600000">
              <a:off x="2827273" y="4330331"/>
              <a:ext cx="4053841" cy="1128773"/>
            </a:xfrm>
            <a:custGeom>
              <a:avLst/>
              <a:gdLst>
                <a:gd name="connsiteX0" fmla="*/ 0 w 4053840"/>
                <a:gd name="connsiteY0" fmla="*/ 0 h 1128772"/>
                <a:gd name="connsiteX1" fmla="*/ 3489454 w 4053840"/>
                <a:gd name="connsiteY1" fmla="*/ 0 h 1128772"/>
                <a:gd name="connsiteX2" fmla="*/ 4053840 w 4053840"/>
                <a:gd name="connsiteY2" fmla="*/ 564386 h 1128772"/>
                <a:gd name="connsiteX3" fmla="*/ 3489454 w 4053840"/>
                <a:gd name="connsiteY3" fmla="*/ 1128772 h 1128772"/>
                <a:gd name="connsiteX4" fmla="*/ 0 w 4053840"/>
                <a:gd name="connsiteY4" fmla="*/ 1128772 h 1128772"/>
                <a:gd name="connsiteX5" fmla="*/ 0 w 4053840"/>
                <a:gd name="connsiteY5" fmla="*/ 0 h 1128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53840" h="1128772">
                  <a:moveTo>
                    <a:pt x="4053840" y="1128771"/>
                  </a:moveTo>
                  <a:lnTo>
                    <a:pt x="564386" y="1128771"/>
                  </a:lnTo>
                  <a:lnTo>
                    <a:pt x="0" y="564386"/>
                  </a:lnTo>
                  <a:lnTo>
                    <a:pt x="564386" y="1"/>
                  </a:lnTo>
                  <a:lnTo>
                    <a:pt x="4053840" y="1"/>
                  </a:lnTo>
                  <a:lnTo>
                    <a:pt x="4053840" y="112877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79950" tIns="205741" rIns="384049" bIns="205740" numCol="1" spcCol="1270" anchor="ctr" anchorCtr="0">
              <a:noAutofit/>
            </a:bodyPr>
            <a:lstStyle/>
            <a:p>
              <a:pPr lvl="0" algn="ctr" defTabSz="24003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SA" b="1" dirty="0">
                  <a:solidFill>
                    <a:schemeClr val="bg2">
                      <a:lumMod val="25000"/>
                    </a:schemeClr>
                  </a:solidFill>
                  <a:latin typeface="ae_AlHor" panose="02060603050605020204" pitchFamily="18" charset="-78"/>
                  <a:cs typeface="ae_AlHor" panose="02060603050605020204" pitchFamily="18" charset="-78"/>
                </a:rPr>
                <a:t>الأنشطة التعليمية المناسبة لتحقيق الأهداف المنشودة .</a:t>
              </a:r>
            </a:p>
          </p:txBody>
        </p:sp>
        <p:sp>
          <p:nvSpPr>
            <p:cNvPr id="12" name="شكل بيضاوي 11"/>
            <p:cNvSpPr/>
            <p:nvPr/>
          </p:nvSpPr>
          <p:spPr>
            <a:xfrm>
              <a:off x="2262887" y="4330332"/>
              <a:ext cx="564387" cy="1128772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3" name="مستطيل 12"/>
          <p:cNvSpPr/>
          <p:nvPr/>
        </p:nvSpPr>
        <p:spPr>
          <a:xfrm rot="21065740">
            <a:off x="26855" y="5720333"/>
            <a:ext cx="2269059" cy="995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Up">
              <a:avLst/>
            </a:prstTxWarp>
            <a:spAutoFit/>
            <a:scene3d>
              <a:camera prst="isometricOffAxis2Lef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ar-SA" sz="5400" b="1" cap="all" spc="0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glow rad="101600">
                    <a:schemeClr val="accent6">
                      <a:lumMod val="40000"/>
                      <a:lumOff val="60000"/>
                      <a:alpha val="6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nNahar" pitchFamily="34" charset="-78"/>
                <a:ea typeface="AnNahar" pitchFamily="34" charset="-78"/>
                <a:cs typeface="AnNahar" pitchFamily="34" charset="-78"/>
              </a:rPr>
              <a:t>اسرار المعلم المتميز</a:t>
            </a:r>
            <a:endParaRPr lang="ar-SA" sz="5400" b="1" cap="all" spc="0" dirty="0">
              <a:ln>
                <a:solidFill>
                  <a:schemeClr val="tx1"/>
                </a:solidFill>
              </a:ln>
              <a:solidFill>
                <a:schemeClr val="accent1"/>
              </a:solidFill>
              <a:effectLst>
                <a:glow rad="101600">
                  <a:schemeClr val="accent6">
                    <a:lumMod val="40000"/>
                    <a:lumOff val="60000"/>
                    <a:alpha val="60000"/>
                  </a:scheme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nNahar" pitchFamily="34" charset="-78"/>
              <a:ea typeface="AnNahar" pitchFamily="34" charset="-78"/>
              <a:cs typeface="AnNahar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751949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428136" y="908720"/>
            <a:ext cx="57278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e_AlHor" panose="02060603050605020204" pitchFamily="18" charset="-78"/>
                <a:cs typeface="ae_AlHor" panose="02060603050605020204" pitchFamily="18" charset="-78"/>
              </a:rPr>
              <a:t>مااهمية</a:t>
            </a:r>
            <a:r>
              <a:rPr lang="ar-SA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e_AlHor" panose="02060603050605020204" pitchFamily="18" charset="-78"/>
                <a:cs typeface="ae_AlHor" panose="02060603050605020204" pitchFamily="18" charset="-78"/>
              </a:rPr>
              <a:t> التخطيط </a:t>
            </a:r>
            <a:r>
              <a:rPr lang="ar-SA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e_AlHor" panose="02060603050605020204" pitchFamily="18" charset="-78"/>
                <a:cs typeface="ae_AlHor" panose="02060603050605020204" pitchFamily="18" charset="-78"/>
              </a:rPr>
              <a:t>الدرسي</a:t>
            </a:r>
            <a:r>
              <a:rPr lang="ar-SA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e_AlHor" panose="02060603050605020204" pitchFamily="18" charset="-78"/>
                <a:cs typeface="ae_AlHor" panose="02060603050605020204" pitchFamily="18" charset="-78"/>
              </a:rPr>
              <a:t> ؟</a:t>
            </a:r>
            <a:endParaRPr lang="ar-SA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e_AlHor" panose="02060603050605020204" pitchFamily="18" charset="-78"/>
              <a:cs typeface="ae_AlHor" panose="02060603050605020204" pitchFamily="18" charset="-78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1130933" y="1772816"/>
            <a:ext cx="696376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cs typeface="AL - QASSAM-Extended" panose="02010000000000000000" pitchFamily="2" charset="-78"/>
              </a:rPr>
              <a:t>1- يساعد المعلم على تنظيم العملية التعليمية من حيث اختيار : </a:t>
            </a:r>
            <a:endParaRPr lang="ar-SA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cs typeface="AL - QASSAM-Extended" panose="02010000000000000000" pitchFamily="2" charset="-78"/>
            </a:endParaRPr>
          </a:p>
        </p:txBody>
      </p:sp>
      <p:grpSp>
        <p:nvGrpSpPr>
          <p:cNvPr id="6" name="مجموعة 5"/>
          <p:cNvGrpSpPr/>
          <p:nvPr/>
        </p:nvGrpSpPr>
        <p:grpSpPr>
          <a:xfrm flipH="1">
            <a:off x="2051722" y="2559687"/>
            <a:ext cx="5556074" cy="2594492"/>
            <a:chOff x="2262887" y="1398894"/>
            <a:chExt cx="4618228" cy="4060210"/>
          </a:xfrm>
        </p:grpSpPr>
        <p:sp>
          <p:nvSpPr>
            <p:cNvPr id="7" name="شكل حر 6"/>
            <p:cNvSpPr/>
            <p:nvPr/>
          </p:nvSpPr>
          <p:spPr>
            <a:xfrm rot="21600000">
              <a:off x="2827273" y="1398894"/>
              <a:ext cx="4053840" cy="1128774"/>
            </a:xfrm>
            <a:custGeom>
              <a:avLst/>
              <a:gdLst>
                <a:gd name="connsiteX0" fmla="*/ 0 w 4053840"/>
                <a:gd name="connsiteY0" fmla="*/ 0 h 1128772"/>
                <a:gd name="connsiteX1" fmla="*/ 3489454 w 4053840"/>
                <a:gd name="connsiteY1" fmla="*/ 0 h 1128772"/>
                <a:gd name="connsiteX2" fmla="*/ 4053840 w 4053840"/>
                <a:gd name="connsiteY2" fmla="*/ 564386 h 1128772"/>
                <a:gd name="connsiteX3" fmla="*/ 3489454 w 4053840"/>
                <a:gd name="connsiteY3" fmla="*/ 1128772 h 1128772"/>
                <a:gd name="connsiteX4" fmla="*/ 0 w 4053840"/>
                <a:gd name="connsiteY4" fmla="*/ 1128772 h 1128772"/>
                <a:gd name="connsiteX5" fmla="*/ 0 w 4053840"/>
                <a:gd name="connsiteY5" fmla="*/ 0 h 1128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53840" h="1128772">
                  <a:moveTo>
                    <a:pt x="4053840" y="1128771"/>
                  </a:moveTo>
                  <a:lnTo>
                    <a:pt x="564386" y="1128771"/>
                  </a:lnTo>
                  <a:lnTo>
                    <a:pt x="0" y="564386"/>
                  </a:lnTo>
                  <a:lnTo>
                    <a:pt x="564386" y="1"/>
                  </a:lnTo>
                  <a:lnTo>
                    <a:pt x="4053840" y="1"/>
                  </a:lnTo>
                  <a:lnTo>
                    <a:pt x="4053840" y="112877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79950" tIns="205741" rIns="384048" bIns="205741" numCol="1" spcCol="1270" anchor="ctr" anchorCtr="0">
              <a:noAutofit/>
            </a:bodyPr>
            <a:lstStyle/>
            <a:p>
              <a:pPr lvl="0" algn="justLow" defTabSz="24003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SA" b="1" kern="1200" dirty="0" smtClean="0">
                  <a:solidFill>
                    <a:schemeClr val="bg2">
                      <a:lumMod val="25000"/>
                    </a:schemeClr>
                  </a:solidFill>
                  <a:latin typeface="ae_AlHor" panose="02060603050605020204" pitchFamily="18" charset="-78"/>
                  <a:cs typeface="ae_AlHor" panose="02060603050605020204" pitchFamily="18" charset="-78"/>
                </a:rPr>
                <a:t>اختيار استراتيجيات التدريس ( الطريقة ) .</a:t>
              </a:r>
              <a:endParaRPr lang="ar-SA" b="1" kern="1200" dirty="0">
                <a:solidFill>
                  <a:schemeClr val="bg2">
                    <a:lumMod val="25000"/>
                  </a:schemeClr>
                </a:solidFill>
                <a:latin typeface="ae_AlHor" panose="02060603050605020204" pitchFamily="18" charset="-78"/>
                <a:cs typeface="ae_AlHor" panose="02060603050605020204" pitchFamily="18" charset="-78"/>
              </a:endParaRPr>
            </a:p>
          </p:txBody>
        </p:sp>
        <p:sp>
          <p:nvSpPr>
            <p:cNvPr id="8" name="شكل بيضاوي 7"/>
            <p:cNvSpPr/>
            <p:nvPr/>
          </p:nvSpPr>
          <p:spPr>
            <a:xfrm>
              <a:off x="2262889" y="1398896"/>
              <a:ext cx="564386" cy="1128772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شكل حر 8"/>
            <p:cNvSpPr/>
            <p:nvPr/>
          </p:nvSpPr>
          <p:spPr>
            <a:xfrm>
              <a:off x="2827275" y="2864610"/>
              <a:ext cx="4053840" cy="1128775"/>
            </a:xfrm>
            <a:custGeom>
              <a:avLst/>
              <a:gdLst>
                <a:gd name="connsiteX0" fmla="*/ 0 w 4053840"/>
                <a:gd name="connsiteY0" fmla="*/ 0 h 1128772"/>
                <a:gd name="connsiteX1" fmla="*/ 3489454 w 4053840"/>
                <a:gd name="connsiteY1" fmla="*/ 0 h 1128772"/>
                <a:gd name="connsiteX2" fmla="*/ 4053840 w 4053840"/>
                <a:gd name="connsiteY2" fmla="*/ 564386 h 1128772"/>
                <a:gd name="connsiteX3" fmla="*/ 3489454 w 4053840"/>
                <a:gd name="connsiteY3" fmla="*/ 1128772 h 1128772"/>
                <a:gd name="connsiteX4" fmla="*/ 0 w 4053840"/>
                <a:gd name="connsiteY4" fmla="*/ 1128772 h 1128772"/>
                <a:gd name="connsiteX5" fmla="*/ 0 w 4053840"/>
                <a:gd name="connsiteY5" fmla="*/ 0 h 1128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53840" h="1128772">
                  <a:moveTo>
                    <a:pt x="4053840" y="1128771"/>
                  </a:moveTo>
                  <a:lnTo>
                    <a:pt x="564386" y="1128771"/>
                  </a:lnTo>
                  <a:lnTo>
                    <a:pt x="0" y="564386"/>
                  </a:lnTo>
                  <a:lnTo>
                    <a:pt x="564386" y="1"/>
                  </a:lnTo>
                  <a:lnTo>
                    <a:pt x="4053840" y="1"/>
                  </a:lnTo>
                  <a:lnTo>
                    <a:pt x="4053840" y="112877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79950" tIns="205741" rIns="384048" bIns="205741" numCol="1" spcCol="1270" anchor="ctr" anchorCtr="0">
              <a:noAutofit/>
            </a:bodyPr>
            <a:lstStyle/>
            <a:p>
              <a:pPr lvl="0" algn="ctr" defTabSz="24003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SA" b="1" dirty="0" smtClean="0">
                  <a:solidFill>
                    <a:schemeClr val="bg2">
                      <a:lumMod val="25000"/>
                    </a:schemeClr>
                  </a:solidFill>
                  <a:latin typeface="ae_AlHor" panose="02060603050605020204" pitchFamily="18" charset="-78"/>
                  <a:cs typeface="ae_AlHor" panose="02060603050605020204" pitchFamily="18" charset="-78"/>
                </a:rPr>
                <a:t>اختيار الوسائل التعليمية المناسبة للأهداف والمحتوى والطريقة .</a:t>
              </a:r>
              <a:endParaRPr lang="ar-SA" b="1" dirty="0">
                <a:solidFill>
                  <a:schemeClr val="bg2">
                    <a:lumMod val="25000"/>
                  </a:schemeClr>
                </a:solidFill>
                <a:latin typeface="ae_AlHor" panose="02060603050605020204" pitchFamily="18" charset="-78"/>
                <a:cs typeface="ae_AlHor" panose="02060603050605020204" pitchFamily="18" charset="-78"/>
              </a:endParaRPr>
            </a:p>
          </p:txBody>
        </p:sp>
        <p:sp>
          <p:nvSpPr>
            <p:cNvPr id="10" name="شكل بيضاوي 9"/>
            <p:cNvSpPr/>
            <p:nvPr/>
          </p:nvSpPr>
          <p:spPr>
            <a:xfrm>
              <a:off x="2262887" y="2864613"/>
              <a:ext cx="564386" cy="1128772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شكل حر 10"/>
            <p:cNvSpPr/>
            <p:nvPr/>
          </p:nvSpPr>
          <p:spPr>
            <a:xfrm rot="21600000">
              <a:off x="2827273" y="4330331"/>
              <a:ext cx="4053841" cy="1128773"/>
            </a:xfrm>
            <a:custGeom>
              <a:avLst/>
              <a:gdLst>
                <a:gd name="connsiteX0" fmla="*/ 0 w 4053840"/>
                <a:gd name="connsiteY0" fmla="*/ 0 h 1128772"/>
                <a:gd name="connsiteX1" fmla="*/ 3489454 w 4053840"/>
                <a:gd name="connsiteY1" fmla="*/ 0 h 1128772"/>
                <a:gd name="connsiteX2" fmla="*/ 4053840 w 4053840"/>
                <a:gd name="connsiteY2" fmla="*/ 564386 h 1128772"/>
                <a:gd name="connsiteX3" fmla="*/ 3489454 w 4053840"/>
                <a:gd name="connsiteY3" fmla="*/ 1128772 h 1128772"/>
                <a:gd name="connsiteX4" fmla="*/ 0 w 4053840"/>
                <a:gd name="connsiteY4" fmla="*/ 1128772 h 1128772"/>
                <a:gd name="connsiteX5" fmla="*/ 0 w 4053840"/>
                <a:gd name="connsiteY5" fmla="*/ 0 h 1128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53840" h="1128772">
                  <a:moveTo>
                    <a:pt x="4053840" y="1128771"/>
                  </a:moveTo>
                  <a:lnTo>
                    <a:pt x="564386" y="1128771"/>
                  </a:lnTo>
                  <a:lnTo>
                    <a:pt x="0" y="564386"/>
                  </a:lnTo>
                  <a:lnTo>
                    <a:pt x="564386" y="1"/>
                  </a:lnTo>
                  <a:lnTo>
                    <a:pt x="4053840" y="1"/>
                  </a:lnTo>
                  <a:lnTo>
                    <a:pt x="4053840" y="112877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79950" tIns="205741" rIns="384049" bIns="205740" numCol="1" spcCol="1270" anchor="ctr" anchorCtr="0">
              <a:noAutofit/>
            </a:bodyPr>
            <a:lstStyle/>
            <a:p>
              <a:pPr lvl="0" algn="ctr" defTabSz="24003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SA" b="1" dirty="0" smtClean="0">
                  <a:solidFill>
                    <a:schemeClr val="bg2">
                      <a:lumMod val="25000"/>
                    </a:schemeClr>
                  </a:solidFill>
                  <a:latin typeface="ae_AlHor" panose="02060603050605020204" pitchFamily="18" charset="-78"/>
                  <a:cs typeface="ae_AlHor" panose="02060603050605020204" pitchFamily="18" charset="-78"/>
                </a:rPr>
                <a:t>أساليب التقويم المناسبة لمعرفة مدى ومقدار ما تحقق من أهداف .</a:t>
              </a:r>
              <a:endParaRPr lang="ar-SA" b="1" dirty="0">
                <a:solidFill>
                  <a:schemeClr val="bg2">
                    <a:lumMod val="25000"/>
                  </a:schemeClr>
                </a:solidFill>
                <a:latin typeface="ae_AlHor" panose="02060603050605020204" pitchFamily="18" charset="-78"/>
                <a:cs typeface="ae_AlHor" panose="02060603050605020204" pitchFamily="18" charset="-78"/>
              </a:endParaRPr>
            </a:p>
          </p:txBody>
        </p:sp>
        <p:sp>
          <p:nvSpPr>
            <p:cNvPr id="12" name="شكل بيضاوي 11"/>
            <p:cNvSpPr/>
            <p:nvPr/>
          </p:nvSpPr>
          <p:spPr>
            <a:xfrm>
              <a:off x="2262887" y="4330332"/>
              <a:ext cx="564387" cy="1128772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3" name="مستطيل 12"/>
          <p:cNvSpPr/>
          <p:nvPr/>
        </p:nvSpPr>
        <p:spPr>
          <a:xfrm rot="21065740">
            <a:off x="26855" y="5720333"/>
            <a:ext cx="2269059" cy="995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Up">
              <a:avLst/>
            </a:prstTxWarp>
            <a:spAutoFit/>
            <a:scene3d>
              <a:camera prst="isometricOffAxis2Lef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ar-SA" sz="5400" b="1" cap="all" spc="0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glow rad="101600">
                    <a:schemeClr val="accent6">
                      <a:lumMod val="40000"/>
                      <a:lumOff val="60000"/>
                      <a:alpha val="6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nNahar" pitchFamily="34" charset="-78"/>
                <a:ea typeface="AnNahar" pitchFamily="34" charset="-78"/>
                <a:cs typeface="AnNahar" pitchFamily="34" charset="-78"/>
              </a:rPr>
              <a:t>اسرار المعلم المتميز</a:t>
            </a:r>
            <a:endParaRPr lang="ar-SA" sz="5400" b="1" cap="all" spc="0" dirty="0">
              <a:ln>
                <a:solidFill>
                  <a:schemeClr val="tx1"/>
                </a:solidFill>
              </a:ln>
              <a:solidFill>
                <a:schemeClr val="accent1"/>
              </a:solidFill>
              <a:effectLst>
                <a:glow rad="101600">
                  <a:schemeClr val="accent6">
                    <a:lumMod val="40000"/>
                    <a:lumOff val="60000"/>
                    <a:alpha val="60000"/>
                  </a:scheme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nNahar" pitchFamily="34" charset="-78"/>
              <a:ea typeface="AnNahar" pitchFamily="34" charset="-78"/>
              <a:cs typeface="AnNahar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029184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392150" y="1317990"/>
            <a:ext cx="57278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e_AlHor" panose="02060603050605020204" pitchFamily="18" charset="-78"/>
                <a:cs typeface="ae_AlHor" panose="02060603050605020204" pitchFamily="18" charset="-78"/>
              </a:rPr>
              <a:t>مااهمية</a:t>
            </a:r>
            <a:r>
              <a:rPr lang="ar-SA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e_AlHor" panose="02060603050605020204" pitchFamily="18" charset="-78"/>
                <a:cs typeface="ae_AlHor" panose="02060603050605020204" pitchFamily="18" charset="-78"/>
              </a:rPr>
              <a:t> التخطيط </a:t>
            </a:r>
            <a:r>
              <a:rPr lang="ar-SA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e_AlHor" panose="02060603050605020204" pitchFamily="18" charset="-78"/>
                <a:cs typeface="ae_AlHor" panose="02060603050605020204" pitchFamily="18" charset="-78"/>
              </a:rPr>
              <a:t>الدرسي</a:t>
            </a:r>
            <a:r>
              <a:rPr lang="ar-SA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e_AlHor" panose="02060603050605020204" pitchFamily="18" charset="-78"/>
                <a:cs typeface="ae_AlHor" panose="02060603050605020204" pitchFamily="18" charset="-78"/>
              </a:rPr>
              <a:t> ؟</a:t>
            </a:r>
            <a:endParaRPr lang="ar-SA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e_AlHor" panose="02060603050605020204" pitchFamily="18" charset="-78"/>
              <a:cs typeface="ae_AlHor" panose="02060603050605020204" pitchFamily="18" charset="-78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1475656" y="2708920"/>
            <a:ext cx="6318807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cs typeface="AL - QASSAM-Extended" panose="02010000000000000000" pitchFamily="2" charset="-78"/>
              </a:rPr>
              <a:t>2</a:t>
            </a:r>
            <a:r>
              <a:rPr lang="ar-SA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cs typeface="AL - QASSAM-Extended" panose="02010000000000000000" pitchFamily="2" charset="-78"/>
              </a:rPr>
              <a:t>- يمنع التخطيط من الارتجال في عملية التدريس </a:t>
            </a:r>
          </a:p>
          <a:p>
            <a:pPr algn="ctr"/>
            <a:r>
              <a:rPr lang="ar-SA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cs typeface="AL - QASSAM-Extended" panose="02010000000000000000" pitchFamily="2" charset="-78"/>
              </a:rPr>
              <a:t>ويقلل من مقدار المحاولة والخطأ </a:t>
            </a:r>
          </a:p>
          <a:p>
            <a:pPr algn="ctr"/>
            <a:r>
              <a:rPr lang="ar-SA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cs typeface="AL - QASSAM-Extended" panose="02010000000000000000" pitchFamily="2" charset="-78"/>
              </a:rPr>
              <a:t>ويجنب المعلم المواقف المحرجة .</a:t>
            </a:r>
            <a:endParaRPr lang="ar-SA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cs typeface="AL - QASSAM-Extended" panose="02010000000000000000" pitchFamily="2" charset="-78"/>
            </a:endParaRPr>
          </a:p>
        </p:txBody>
      </p:sp>
      <p:sp>
        <p:nvSpPr>
          <p:cNvPr id="5" name="مستطيل 4"/>
          <p:cNvSpPr/>
          <p:nvPr/>
        </p:nvSpPr>
        <p:spPr>
          <a:xfrm rot="21065740">
            <a:off x="26855" y="5720333"/>
            <a:ext cx="2269059" cy="995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Up">
              <a:avLst/>
            </a:prstTxWarp>
            <a:spAutoFit/>
            <a:scene3d>
              <a:camera prst="isometricOffAxis2Lef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ar-SA" sz="5400" b="1" cap="all" spc="0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glow rad="101600">
                    <a:schemeClr val="accent6">
                      <a:lumMod val="40000"/>
                      <a:lumOff val="60000"/>
                      <a:alpha val="6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nNahar" pitchFamily="34" charset="-78"/>
                <a:ea typeface="AnNahar" pitchFamily="34" charset="-78"/>
                <a:cs typeface="AnNahar" pitchFamily="34" charset="-78"/>
              </a:rPr>
              <a:t>اسرار المعلم المتميز</a:t>
            </a:r>
            <a:endParaRPr lang="ar-SA" sz="5400" b="1" cap="all" spc="0" dirty="0">
              <a:ln>
                <a:solidFill>
                  <a:schemeClr val="tx1"/>
                </a:solidFill>
              </a:ln>
              <a:solidFill>
                <a:schemeClr val="accent1"/>
              </a:solidFill>
              <a:effectLst>
                <a:glow rad="101600">
                  <a:schemeClr val="accent6">
                    <a:lumMod val="40000"/>
                    <a:lumOff val="60000"/>
                    <a:alpha val="60000"/>
                  </a:scheme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nNahar" pitchFamily="34" charset="-78"/>
              <a:ea typeface="AnNahar" pitchFamily="34" charset="-78"/>
              <a:cs typeface="AnNahar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13136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2656"/>
            <a:ext cx="8827858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5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456009" y="1226369"/>
            <a:ext cx="57278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e_AlHor" panose="02060603050605020204" pitchFamily="18" charset="-78"/>
                <a:cs typeface="ae_AlHor" panose="02060603050605020204" pitchFamily="18" charset="-78"/>
              </a:rPr>
              <a:t>مااهمية</a:t>
            </a:r>
            <a:r>
              <a:rPr lang="ar-SA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e_AlHor" panose="02060603050605020204" pitchFamily="18" charset="-78"/>
                <a:cs typeface="ae_AlHor" panose="02060603050605020204" pitchFamily="18" charset="-78"/>
              </a:rPr>
              <a:t> التخطيط </a:t>
            </a:r>
            <a:r>
              <a:rPr lang="ar-SA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e_AlHor" panose="02060603050605020204" pitchFamily="18" charset="-78"/>
                <a:cs typeface="ae_AlHor" panose="02060603050605020204" pitchFamily="18" charset="-78"/>
              </a:rPr>
              <a:t>الدرسي</a:t>
            </a:r>
            <a:r>
              <a:rPr lang="ar-SA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e_AlHor" panose="02060603050605020204" pitchFamily="18" charset="-78"/>
                <a:cs typeface="ae_AlHor" panose="02060603050605020204" pitchFamily="18" charset="-78"/>
              </a:rPr>
              <a:t> ؟</a:t>
            </a:r>
            <a:endParaRPr lang="ar-SA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e_AlHor" panose="02060603050605020204" pitchFamily="18" charset="-78"/>
              <a:cs typeface="ae_AlHor" panose="02060603050605020204" pitchFamily="18" charset="-78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1497223" y="2348880"/>
            <a:ext cx="623119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cs typeface="AL - QASSAM-Extended" panose="02010000000000000000" pitchFamily="2" charset="-78"/>
              </a:rPr>
              <a:t>3- يقدم التخطيط </a:t>
            </a:r>
            <a:r>
              <a:rPr lang="ar-SA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cs typeface="AL - QASSAM-Extended" panose="02010000000000000000" pitchFamily="2" charset="-78"/>
              </a:rPr>
              <a:t>الدرسي</a:t>
            </a:r>
            <a:r>
              <a:rPr lang="ar-SA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cs typeface="AL - QASSAM-Extended" panose="02010000000000000000" pitchFamily="2" charset="-78"/>
              </a:rPr>
              <a:t> فائدة كبيرة للمعلم حيث إنه: </a:t>
            </a:r>
            <a:endParaRPr lang="ar-SA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cs typeface="AL - QASSAM-Extended" panose="02010000000000000000" pitchFamily="2" charset="-78"/>
            </a:endParaRPr>
          </a:p>
        </p:txBody>
      </p:sp>
      <p:grpSp>
        <p:nvGrpSpPr>
          <p:cNvPr id="6" name="مجموعة 5"/>
          <p:cNvGrpSpPr/>
          <p:nvPr/>
        </p:nvGrpSpPr>
        <p:grpSpPr>
          <a:xfrm flipH="1">
            <a:off x="2169986" y="2922741"/>
            <a:ext cx="5556074" cy="1799856"/>
            <a:chOff x="2262887" y="1398894"/>
            <a:chExt cx="4618228" cy="4060210"/>
          </a:xfrm>
        </p:grpSpPr>
        <p:sp>
          <p:nvSpPr>
            <p:cNvPr id="7" name="شكل حر 6"/>
            <p:cNvSpPr/>
            <p:nvPr/>
          </p:nvSpPr>
          <p:spPr>
            <a:xfrm rot="21600000">
              <a:off x="2827273" y="1398894"/>
              <a:ext cx="4053840" cy="1128774"/>
            </a:xfrm>
            <a:custGeom>
              <a:avLst/>
              <a:gdLst>
                <a:gd name="connsiteX0" fmla="*/ 0 w 4053840"/>
                <a:gd name="connsiteY0" fmla="*/ 0 h 1128772"/>
                <a:gd name="connsiteX1" fmla="*/ 3489454 w 4053840"/>
                <a:gd name="connsiteY1" fmla="*/ 0 h 1128772"/>
                <a:gd name="connsiteX2" fmla="*/ 4053840 w 4053840"/>
                <a:gd name="connsiteY2" fmla="*/ 564386 h 1128772"/>
                <a:gd name="connsiteX3" fmla="*/ 3489454 w 4053840"/>
                <a:gd name="connsiteY3" fmla="*/ 1128772 h 1128772"/>
                <a:gd name="connsiteX4" fmla="*/ 0 w 4053840"/>
                <a:gd name="connsiteY4" fmla="*/ 1128772 h 1128772"/>
                <a:gd name="connsiteX5" fmla="*/ 0 w 4053840"/>
                <a:gd name="connsiteY5" fmla="*/ 0 h 1128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53840" h="1128772">
                  <a:moveTo>
                    <a:pt x="4053840" y="1128771"/>
                  </a:moveTo>
                  <a:lnTo>
                    <a:pt x="564386" y="1128771"/>
                  </a:lnTo>
                  <a:lnTo>
                    <a:pt x="0" y="564386"/>
                  </a:lnTo>
                  <a:lnTo>
                    <a:pt x="564386" y="1"/>
                  </a:lnTo>
                  <a:lnTo>
                    <a:pt x="4053840" y="1"/>
                  </a:lnTo>
                  <a:lnTo>
                    <a:pt x="4053840" y="112877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79950" tIns="205741" rIns="384048" bIns="205741" numCol="1" spcCol="1270" anchor="ctr" anchorCtr="0">
              <a:noAutofit/>
            </a:bodyPr>
            <a:lstStyle/>
            <a:p>
              <a:pPr lvl="0" algn="justLow" defTabSz="24003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SA" b="1" kern="1200" dirty="0" smtClean="0">
                  <a:solidFill>
                    <a:schemeClr val="bg2">
                      <a:lumMod val="25000"/>
                    </a:schemeClr>
                  </a:solidFill>
                  <a:latin typeface="ae_AlHor" panose="02060603050605020204" pitchFamily="18" charset="-78"/>
                  <a:cs typeface="ae_AlHor" panose="02060603050605020204" pitchFamily="18" charset="-78"/>
                </a:rPr>
                <a:t>   يكسبه احترام الطلبة .</a:t>
              </a:r>
              <a:endParaRPr lang="ar-SA" b="1" kern="1200" dirty="0">
                <a:solidFill>
                  <a:schemeClr val="bg2">
                    <a:lumMod val="25000"/>
                  </a:schemeClr>
                </a:solidFill>
                <a:latin typeface="ae_AlHor" panose="02060603050605020204" pitchFamily="18" charset="-78"/>
                <a:cs typeface="ae_AlHor" panose="02060603050605020204" pitchFamily="18" charset="-78"/>
              </a:endParaRPr>
            </a:p>
          </p:txBody>
        </p:sp>
        <p:sp>
          <p:nvSpPr>
            <p:cNvPr id="8" name="شكل بيضاوي 7"/>
            <p:cNvSpPr/>
            <p:nvPr/>
          </p:nvSpPr>
          <p:spPr>
            <a:xfrm>
              <a:off x="2262889" y="1398896"/>
              <a:ext cx="564386" cy="1128772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شكل حر 8"/>
            <p:cNvSpPr/>
            <p:nvPr/>
          </p:nvSpPr>
          <p:spPr>
            <a:xfrm>
              <a:off x="2827275" y="2864610"/>
              <a:ext cx="4053840" cy="1128775"/>
            </a:xfrm>
            <a:custGeom>
              <a:avLst/>
              <a:gdLst>
                <a:gd name="connsiteX0" fmla="*/ 0 w 4053840"/>
                <a:gd name="connsiteY0" fmla="*/ 0 h 1128772"/>
                <a:gd name="connsiteX1" fmla="*/ 3489454 w 4053840"/>
                <a:gd name="connsiteY1" fmla="*/ 0 h 1128772"/>
                <a:gd name="connsiteX2" fmla="*/ 4053840 w 4053840"/>
                <a:gd name="connsiteY2" fmla="*/ 564386 h 1128772"/>
                <a:gd name="connsiteX3" fmla="*/ 3489454 w 4053840"/>
                <a:gd name="connsiteY3" fmla="*/ 1128772 h 1128772"/>
                <a:gd name="connsiteX4" fmla="*/ 0 w 4053840"/>
                <a:gd name="connsiteY4" fmla="*/ 1128772 h 1128772"/>
                <a:gd name="connsiteX5" fmla="*/ 0 w 4053840"/>
                <a:gd name="connsiteY5" fmla="*/ 0 h 1128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53840" h="1128772">
                  <a:moveTo>
                    <a:pt x="4053840" y="1128771"/>
                  </a:moveTo>
                  <a:lnTo>
                    <a:pt x="564386" y="1128771"/>
                  </a:lnTo>
                  <a:lnTo>
                    <a:pt x="0" y="564386"/>
                  </a:lnTo>
                  <a:lnTo>
                    <a:pt x="564386" y="1"/>
                  </a:lnTo>
                  <a:lnTo>
                    <a:pt x="4053840" y="1"/>
                  </a:lnTo>
                  <a:lnTo>
                    <a:pt x="4053840" y="112877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79950" tIns="205741" rIns="384048" bIns="205741" numCol="1" spcCol="1270" anchor="ctr" anchorCtr="0">
              <a:noAutofit/>
            </a:bodyPr>
            <a:lstStyle/>
            <a:p>
              <a:pPr lvl="0" algn="ctr" defTabSz="24003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SA" b="1" dirty="0" smtClean="0">
                  <a:solidFill>
                    <a:schemeClr val="bg2">
                      <a:lumMod val="25000"/>
                    </a:schemeClr>
                  </a:solidFill>
                  <a:latin typeface="ae_AlHor" panose="02060603050605020204" pitchFamily="18" charset="-78"/>
                  <a:cs typeface="ae_AlHor" panose="02060603050605020204" pitchFamily="18" charset="-78"/>
                </a:rPr>
                <a:t>يمنحه فرصة مستمرة للنمو المهني علمياً وأدائياً .</a:t>
              </a:r>
              <a:endParaRPr lang="ar-SA" b="1" dirty="0">
                <a:solidFill>
                  <a:schemeClr val="bg2">
                    <a:lumMod val="25000"/>
                  </a:schemeClr>
                </a:solidFill>
                <a:latin typeface="ae_AlHor" panose="02060603050605020204" pitchFamily="18" charset="-78"/>
                <a:cs typeface="ae_AlHor" panose="02060603050605020204" pitchFamily="18" charset="-78"/>
              </a:endParaRPr>
            </a:p>
          </p:txBody>
        </p:sp>
        <p:sp>
          <p:nvSpPr>
            <p:cNvPr id="10" name="شكل بيضاوي 9"/>
            <p:cNvSpPr/>
            <p:nvPr/>
          </p:nvSpPr>
          <p:spPr>
            <a:xfrm>
              <a:off x="2262887" y="2864613"/>
              <a:ext cx="564386" cy="1128772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شكل حر 10"/>
            <p:cNvSpPr/>
            <p:nvPr/>
          </p:nvSpPr>
          <p:spPr>
            <a:xfrm rot="21600000">
              <a:off x="2827273" y="4330331"/>
              <a:ext cx="4053841" cy="1128773"/>
            </a:xfrm>
            <a:custGeom>
              <a:avLst/>
              <a:gdLst>
                <a:gd name="connsiteX0" fmla="*/ 0 w 4053840"/>
                <a:gd name="connsiteY0" fmla="*/ 0 h 1128772"/>
                <a:gd name="connsiteX1" fmla="*/ 3489454 w 4053840"/>
                <a:gd name="connsiteY1" fmla="*/ 0 h 1128772"/>
                <a:gd name="connsiteX2" fmla="*/ 4053840 w 4053840"/>
                <a:gd name="connsiteY2" fmla="*/ 564386 h 1128772"/>
                <a:gd name="connsiteX3" fmla="*/ 3489454 w 4053840"/>
                <a:gd name="connsiteY3" fmla="*/ 1128772 h 1128772"/>
                <a:gd name="connsiteX4" fmla="*/ 0 w 4053840"/>
                <a:gd name="connsiteY4" fmla="*/ 1128772 h 1128772"/>
                <a:gd name="connsiteX5" fmla="*/ 0 w 4053840"/>
                <a:gd name="connsiteY5" fmla="*/ 0 h 1128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53840" h="1128772">
                  <a:moveTo>
                    <a:pt x="4053840" y="1128771"/>
                  </a:moveTo>
                  <a:lnTo>
                    <a:pt x="564386" y="1128771"/>
                  </a:lnTo>
                  <a:lnTo>
                    <a:pt x="0" y="564386"/>
                  </a:lnTo>
                  <a:lnTo>
                    <a:pt x="564386" y="1"/>
                  </a:lnTo>
                  <a:lnTo>
                    <a:pt x="4053840" y="1"/>
                  </a:lnTo>
                  <a:lnTo>
                    <a:pt x="4053840" y="112877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79950" tIns="205741" rIns="384049" bIns="205740" numCol="1" spcCol="1270" anchor="ctr" anchorCtr="0">
              <a:noAutofit/>
            </a:bodyPr>
            <a:lstStyle/>
            <a:p>
              <a:pPr lvl="0" algn="ctr" defTabSz="24003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SA" b="1" dirty="0" smtClean="0">
                  <a:solidFill>
                    <a:schemeClr val="bg2">
                      <a:lumMod val="25000"/>
                    </a:schemeClr>
                  </a:solidFill>
                  <a:latin typeface="ae_AlHor" panose="02060603050605020204" pitchFamily="18" charset="-78"/>
                  <a:cs typeface="ae_AlHor" panose="02060603050605020204" pitchFamily="18" charset="-78"/>
                </a:rPr>
                <a:t>يكسبه مهارة ضبط وإدارة الصف بشكل جيد  .</a:t>
              </a:r>
              <a:endParaRPr lang="ar-SA" b="1" dirty="0">
                <a:solidFill>
                  <a:schemeClr val="bg2">
                    <a:lumMod val="25000"/>
                  </a:schemeClr>
                </a:solidFill>
                <a:latin typeface="ae_AlHor" panose="02060603050605020204" pitchFamily="18" charset="-78"/>
                <a:cs typeface="ae_AlHor" panose="02060603050605020204" pitchFamily="18" charset="-78"/>
              </a:endParaRPr>
            </a:p>
          </p:txBody>
        </p:sp>
        <p:sp>
          <p:nvSpPr>
            <p:cNvPr id="12" name="شكل بيضاوي 11"/>
            <p:cNvSpPr/>
            <p:nvPr/>
          </p:nvSpPr>
          <p:spPr>
            <a:xfrm>
              <a:off x="2262887" y="4330332"/>
              <a:ext cx="564387" cy="1128772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3" name="شكل حر 12"/>
          <p:cNvSpPr/>
          <p:nvPr/>
        </p:nvSpPr>
        <p:spPr>
          <a:xfrm flipH="1">
            <a:off x="2123728" y="4869160"/>
            <a:ext cx="4877074" cy="500375"/>
          </a:xfrm>
          <a:custGeom>
            <a:avLst/>
            <a:gdLst>
              <a:gd name="connsiteX0" fmla="*/ 0 w 4053840"/>
              <a:gd name="connsiteY0" fmla="*/ 0 h 1128772"/>
              <a:gd name="connsiteX1" fmla="*/ 3489454 w 4053840"/>
              <a:gd name="connsiteY1" fmla="*/ 0 h 1128772"/>
              <a:gd name="connsiteX2" fmla="*/ 4053840 w 4053840"/>
              <a:gd name="connsiteY2" fmla="*/ 564386 h 1128772"/>
              <a:gd name="connsiteX3" fmla="*/ 3489454 w 4053840"/>
              <a:gd name="connsiteY3" fmla="*/ 1128772 h 1128772"/>
              <a:gd name="connsiteX4" fmla="*/ 0 w 4053840"/>
              <a:gd name="connsiteY4" fmla="*/ 1128772 h 1128772"/>
              <a:gd name="connsiteX5" fmla="*/ 0 w 4053840"/>
              <a:gd name="connsiteY5" fmla="*/ 0 h 1128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53840" h="1128772">
                <a:moveTo>
                  <a:pt x="4053840" y="1128771"/>
                </a:moveTo>
                <a:lnTo>
                  <a:pt x="564386" y="1128771"/>
                </a:lnTo>
                <a:lnTo>
                  <a:pt x="0" y="564386"/>
                </a:lnTo>
                <a:lnTo>
                  <a:pt x="564386" y="1"/>
                </a:lnTo>
                <a:lnTo>
                  <a:pt x="4053840" y="1"/>
                </a:lnTo>
                <a:lnTo>
                  <a:pt x="4053840" y="112877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79950" tIns="205741" rIns="384049" bIns="205740" numCol="1" spcCol="1270" anchor="ctr" anchorCtr="0">
            <a:noAutofit/>
          </a:bodyPr>
          <a:lstStyle/>
          <a:p>
            <a:pPr lvl="0" algn="ctr" defTabSz="24003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b="1" dirty="0" smtClean="0">
                <a:solidFill>
                  <a:schemeClr val="bg2">
                    <a:lumMod val="25000"/>
                  </a:schemeClr>
                </a:solidFill>
                <a:latin typeface="ae_AlHor" panose="02060603050605020204" pitchFamily="18" charset="-78"/>
                <a:cs typeface="ae_AlHor" panose="02060603050605020204" pitchFamily="18" charset="-78"/>
              </a:rPr>
              <a:t>يقوي ثقة المعلم بنفسه من خلال توقع الأسئلة والتحضير للإجابة لها.</a:t>
            </a:r>
            <a:endParaRPr lang="ar-SA" b="1" dirty="0">
              <a:solidFill>
                <a:schemeClr val="bg2">
                  <a:lumMod val="25000"/>
                </a:schemeClr>
              </a:solidFill>
              <a:latin typeface="ae_AlHor" panose="02060603050605020204" pitchFamily="18" charset="-78"/>
              <a:cs typeface="ae_AlHor" panose="02060603050605020204" pitchFamily="18" charset="-78"/>
            </a:endParaRPr>
          </a:p>
        </p:txBody>
      </p:sp>
      <p:sp>
        <p:nvSpPr>
          <p:cNvPr id="14" name="شكل بيضاوي 13"/>
          <p:cNvSpPr/>
          <p:nvPr/>
        </p:nvSpPr>
        <p:spPr>
          <a:xfrm flipH="1">
            <a:off x="7000801" y="4869160"/>
            <a:ext cx="679000" cy="500375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مستطيل 14"/>
          <p:cNvSpPr/>
          <p:nvPr/>
        </p:nvSpPr>
        <p:spPr>
          <a:xfrm rot="21065740">
            <a:off x="26855" y="5720333"/>
            <a:ext cx="2269059" cy="995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Up">
              <a:avLst/>
            </a:prstTxWarp>
            <a:spAutoFit/>
            <a:scene3d>
              <a:camera prst="isometricOffAxis2Lef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ar-SA" sz="5400" b="1" cap="all" spc="0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glow rad="101600">
                    <a:schemeClr val="accent6">
                      <a:lumMod val="40000"/>
                      <a:lumOff val="60000"/>
                      <a:alpha val="6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nNahar" pitchFamily="34" charset="-78"/>
                <a:ea typeface="AnNahar" pitchFamily="34" charset="-78"/>
                <a:cs typeface="AnNahar" pitchFamily="34" charset="-78"/>
              </a:rPr>
              <a:t>اسرار المعلم المتميز</a:t>
            </a:r>
            <a:endParaRPr lang="ar-SA" sz="5400" b="1" cap="all" spc="0" dirty="0">
              <a:ln>
                <a:solidFill>
                  <a:schemeClr val="tx1"/>
                </a:solidFill>
              </a:ln>
              <a:solidFill>
                <a:schemeClr val="accent1"/>
              </a:solidFill>
              <a:effectLst>
                <a:glow rad="101600">
                  <a:schemeClr val="accent6">
                    <a:lumMod val="40000"/>
                    <a:lumOff val="60000"/>
                    <a:alpha val="60000"/>
                  </a:scheme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nNahar" pitchFamily="34" charset="-78"/>
              <a:ea typeface="AnNahar" pitchFamily="34" charset="-78"/>
              <a:cs typeface="AnNahar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879461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456009" y="1226369"/>
            <a:ext cx="57278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e_AlHor" panose="02060603050605020204" pitchFamily="18" charset="-78"/>
                <a:cs typeface="ae_AlHor" panose="02060603050605020204" pitchFamily="18" charset="-78"/>
              </a:rPr>
              <a:t>مااهمية</a:t>
            </a:r>
            <a:r>
              <a:rPr lang="ar-SA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e_AlHor" panose="02060603050605020204" pitchFamily="18" charset="-78"/>
                <a:cs typeface="ae_AlHor" panose="02060603050605020204" pitchFamily="18" charset="-78"/>
              </a:rPr>
              <a:t> التخطيط </a:t>
            </a:r>
            <a:r>
              <a:rPr lang="ar-SA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e_AlHor" panose="02060603050605020204" pitchFamily="18" charset="-78"/>
                <a:cs typeface="ae_AlHor" panose="02060603050605020204" pitchFamily="18" charset="-78"/>
              </a:rPr>
              <a:t>الدرسي</a:t>
            </a:r>
            <a:r>
              <a:rPr lang="ar-SA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e_AlHor" panose="02060603050605020204" pitchFamily="18" charset="-78"/>
                <a:cs typeface="ae_AlHor" panose="02060603050605020204" pitchFamily="18" charset="-78"/>
              </a:rPr>
              <a:t> ؟</a:t>
            </a:r>
            <a:endParaRPr lang="ar-SA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e_AlHor" panose="02060603050605020204" pitchFamily="18" charset="-78"/>
              <a:cs typeface="ae_AlHor" panose="02060603050605020204" pitchFamily="18" charset="-78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1272015" y="2348880"/>
            <a:ext cx="668163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cs typeface="AL - QASSAM-Extended" panose="02010000000000000000" pitchFamily="2" charset="-78"/>
              </a:rPr>
              <a:t>4- ينعكس التخطيط </a:t>
            </a:r>
            <a:r>
              <a:rPr lang="ar-SA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cs typeface="AL - QASSAM-Extended" panose="02010000000000000000" pitchFamily="2" charset="-78"/>
              </a:rPr>
              <a:t>الدرسي</a:t>
            </a:r>
            <a:r>
              <a:rPr lang="ar-SA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cs typeface="AL - QASSAM-Extended" panose="02010000000000000000" pitchFamily="2" charset="-78"/>
              </a:rPr>
              <a:t> إيجابياً على المتعلمين من حيث : </a:t>
            </a:r>
            <a:endParaRPr lang="ar-SA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cs typeface="AL - QASSAM-Extended" panose="02010000000000000000" pitchFamily="2" charset="-78"/>
            </a:endParaRPr>
          </a:p>
        </p:txBody>
      </p:sp>
      <p:grpSp>
        <p:nvGrpSpPr>
          <p:cNvPr id="6" name="مجموعة 5"/>
          <p:cNvGrpSpPr/>
          <p:nvPr/>
        </p:nvGrpSpPr>
        <p:grpSpPr>
          <a:xfrm flipH="1">
            <a:off x="2169986" y="2922740"/>
            <a:ext cx="5556074" cy="2090435"/>
            <a:chOff x="2262887" y="1398894"/>
            <a:chExt cx="4618228" cy="4060210"/>
          </a:xfrm>
        </p:grpSpPr>
        <p:sp>
          <p:nvSpPr>
            <p:cNvPr id="7" name="شكل حر 6"/>
            <p:cNvSpPr/>
            <p:nvPr/>
          </p:nvSpPr>
          <p:spPr>
            <a:xfrm rot="21600000">
              <a:off x="2827273" y="1398894"/>
              <a:ext cx="4053840" cy="1128774"/>
            </a:xfrm>
            <a:custGeom>
              <a:avLst/>
              <a:gdLst>
                <a:gd name="connsiteX0" fmla="*/ 0 w 4053840"/>
                <a:gd name="connsiteY0" fmla="*/ 0 h 1128772"/>
                <a:gd name="connsiteX1" fmla="*/ 3489454 w 4053840"/>
                <a:gd name="connsiteY1" fmla="*/ 0 h 1128772"/>
                <a:gd name="connsiteX2" fmla="*/ 4053840 w 4053840"/>
                <a:gd name="connsiteY2" fmla="*/ 564386 h 1128772"/>
                <a:gd name="connsiteX3" fmla="*/ 3489454 w 4053840"/>
                <a:gd name="connsiteY3" fmla="*/ 1128772 h 1128772"/>
                <a:gd name="connsiteX4" fmla="*/ 0 w 4053840"/>
                <a:gd name="connsiteY4" fmla="*/ 1128772 h 1128772"/>
                <a:gd name="connsiteX5" fmla="*/ 0 w 4053840"/>
                <a:gd name="connsiteY5" fmla="*/ 0 h 1128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53840" h="1128772">
                  <a:moveTo>
                    <a:pt x="4053840" y="1128771"/>
                  </a:moveTo>
                  <a:lnTo>
                    <a:pt x="564386" y="1128771"/>
                  </a:lnTo>
                  <a:lnTo>
                    <a:pt x="0" y="564386"/>
                  </a:lnTo>
                  <a:lnTo>
                    <a:pt x="564386" y="1"/>
                  </a:lnTo>
                  <a:lnTo>
                    <a:pt x="4053840" y="1"/>
                  </a:lnTo>
                  <a:lnTo>
                    <a:pt x="4053840" y="112877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79950" tIns="205741" rIns="384048" bIns="205741" numCol="1" spcCol="1270" anchor="ctr" anchorCtr="0">
              <a:noAutofit/>
            </a:bodyPr>
            <a:lstStyle/>
            <a:p>
              <a:pPr lvl="0" algn="justLow" defTabSz="24003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SA" b="1" kern="1200" dirty="0" smtClean="0">
                  <a:solidFill>
                    <a:schemeClr val="bg2">
                      <a:lumMod val="25000"/>
                    </a:schemeClr>
                  </a:solidFill>
                  <a:latin typeface="ae_AlHor" panose="02060603050605020204" pitchFamily="18" charset="-78"/>
                  <a:cs typeface="ae_AlHor" panose="02060603050605020204" pitchFamily="18" charset="-78"/>
                </a:rPr>
                <a:t>يساعد المتعلمين على المشاركة الإيجابية في تحقيق الأهداف من خلال الأنشطة المخططة.</a:t>
              </a:r>
              <a:endParaRPr lang="ar-SA" b="1" kern="1200" dirty="0">
                <a:solidFill>
                  <a:schemeClr val="bg2">
                    <a:lumMod val="25000"/>
                  </a:schemeClr>
                </a:solidFill>
                <a:latin typeface="ae_AlHor" panose="02060603050605020204" pitchFamily="18" charset="-78"/>
                <a:cs typeface="ae_AlHor" panose="02060603050605020204" pitchFamily="18" charset="-78"/>
              </a:endParaRPr>
            </a:p>
          </p:txBody>
        </p:sp>
        <p:sp>
          <p:nvSpPr>
            <p:cNvPr id="8" name="شكل بيضاوي 7"/>
            <p:cNvSpPr/>
            <p:nvPr/>
          </p:nvSpPr>
          <p:spPr>
            <a:xfrm>
              <a:off x="2262889" y="1398896"/>
              <a:ext cx="564386" cy="1128772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شكل حر 8"/>
            <p:cNvSpPr/>
            <p:nvPr/>
          </p:nvSpPr>
          <p:spPr>
            <a:xfrm>
              <a:off x="2827275" y="2864610"/>
              <a:ext cx="4053840" cy="1128775"/>
            </a:xfrm>
            <a:custGeom>
              <a:avLst/>
              <a:gdLst>
                <a:gd name="connsiteX0" fmla="*/ 0 w 4053840"/>
                <a:gd name="connsiteY0" fmla="*/ 0 h 1128772"/>
                <a:gd name="connsiteX1" fmla="*/ 3489454 w 4053840"/>
                <a:gd name="connsiteY1" fmla="*/ 0 h 1128772"/>
                <a:gd name="connsiteX2" fmla="*/ 4053840 w 4053840"/>
                <a:gd name="connsiteY2" fmla="*/ 564386 h 1128772"/>
                <a:gd name="connsiteX3" fmla="*/ 3489454 w 4053840"/>
                <a:gd name="connsiteY3" fmla="*/ 1128772 h 1128772"/>
                <a:gd name="connsiteX4" fmla="*/ 0 w 4053840"/>
                <a:gd name="connsiteY4" fmla="*/ 1128772 h 1128772"/>
                <a:gd name="connsiteX5" fmla="*/ 0 w 4053840"/>
                <a:gd name="connsiteY5" fmla="*/ 0 h 1128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53840" h="1128772">
                  <a:moveTo>
                    <a:pt x="4053840" y="1128771"/>
                  </a:moveTo>
                  <a:lnTo>
                    <a:pt x="564386" y="1128771"/>
                  </a:lnTo>
                  <a:lnTo>
                    <a:pt x="0" y="564386"/>
                  </a:lnTo>
                  <a:lnTo>
                    <a:pt x="564386" y="1"/>
                  </a:lnTo>
                  <a:lnTo>
                    <a:pt x="4053840" y="1"/>
                  </a:lnTo>
                  <a:lnTo>
                    <a:pt x="4053840" y="112877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79950" tIns="205741" rIns="384048" bIns="205741" numCol="1" spcCol="1270" anchor="ctr" anchorCtr="0">
              <a:noAutofit/>
            </a:bodyPr>
            <a:lstStyle/>
            <a:p>
              <a:pPr lvl="0" algn="ctr" defTabSz="2400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SA" b="1" dirty="0" smtClean="0">
                  <a:solidFill>
                    <a:schemeClr val="bg2">
                      <a:lumMod val="25000"/>
                    </a:schemeClr>
                  </a:solidFill>
                  <a:latin typeface="ae_AlHor" panose="02060603050605020204" pitchFamily="18" charset="-78"/>
                  <a:cs typeface="ae_AlHor" panose="02060603050605020204" pitchFamily="18" charset="-78"/>
                </a:rPr>
                <a:t>يمكن المتعلمين من معرفة </a:t>
              </a:r>
              <a:r>
                <a:rPr lang="ar-SA" b="1" dirty="0">
                  <a:solidFill>
                    <a:schemeClr val="bg2">
                      <a:lumMod val="25000"/>
                    </a:schemeClr>
                  </a:solidFill>
                  <a:latin typeface="ae_AlHor" panose="02060603050605020204" pitchFamily="18" charset="-78"/>
                  <a:cs typeface="ae_AlHor" panose="02060603050605020204" pitchFamily="18" charset="-78"/>
                </a:rPr>
                <a:t>الأهداف </a:t>
              </a:r>
              <a:r>
                <a:rPr lang="ar-SA" b="1" dirty="0" smtClean="0">
                  <a:solidFill>
                    <a:schemeClr val="bg2">
                      <a:lumMod val="25000"/>
                    </a:schemeClr>
                  </a:solidFill>
                  <a:latin typeface="ae_AlHor" panose="02060603050605020204" pitchFamily="18" charset="-78"/>
                  <a:cs typeface="ae_AlHor" panose="02060603050605020204" pitchFamily="18" charset="-78"/>
                </a:rPr>
                <a:t>والغايات التعليمية التي سيحققونها في دروسهم أو في حياتهم .</a:t>
              </a:r>
              <a:endParaRPr lang="ar-SA" b="1" dirty="0">
                <a:solidFill>
                  <a:schemeClr val="bg2">
                    <a:lumMod val="25000"/>
                  </a:schemeClr>
                </a:solidFill>
                <a:latin typeface="ae_AlHor" panose="02060603050605020204" pitchFamily="18" charset="-78"/>
                <a:cs typeface="ae_AlHor" panose="02060603050605020204" pitchFamily="18" charset="-78"/>
              </a:endParaRPr>
            </a:p>
          </p:txBody>
        </p:sp>
        <p:sp>
          <p:nvSpPr>
            <p:cNvPr id="10" name="شكل بيضاوي 9"/>
            <p:cNvSpPr/>
            <p:nvPr/>
          </p:nvSpPr>
          <p:spPr>
            <a:xfrm>
              <a:off x="2262887" y="2864613"/>
              <a:ext cx="564386" cy="1128772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شكل حر 10"/>
            <p:cNvSpPr/>
            <p:nvPr/>
          </p:nvSpPr>
          <p:spPr>
            <a:xfrm rot="21600000">
              <a:off x="2827273" y="4330331"/>
              <a:ext cx="4053841" cy="1128773"/>
            </a:xfrm>
            <a:custGeom>
              <a:avLst/>
              <a:gdLst>
                <a:gd name="connsiteX0" fmla="*/ 0 w 4053840"/>
                <a:gd name="connsiteY0" fmla="*/ 0 h 1128772"/>
                <a:gd name="connsiteX1" fmla="*/ 3489454 w 4053840"/>
                <a:gd name="connsiteY1" fmla="*/ 0 h 1128772"/>
                <a:gd name="connsiteX2" fmla="*/ 4053840 w 4053840"/>
                <a:gd name="connsiteY2" fmla="*/ 564386 h 1128772"/>
                <a:gd name="connsiteX3" fmla="*/ 3489454 w 4053840"/>
                <a:gd name="connsiteY3" fmla="*/ 1128772 h 1128772"/>
                <a:gd name="connsiteX4" fmla="*/ 0 w 4053840"/>
                <a:gd name="connsiteY4" fmla="*/ 1128772 h 1128772"/>
                <a:gd name="connsiteX5" fmla="*/ 0 w 4053840"/>
                <a:gd name="connsiteY5" fmla="*/ 0 h 1128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53840" h="1128772">
                  <a:moveTo>
                    <a:pt x="4053840" y="1128771"/>
                  </a:moveTo>
                  <a:lnTo>
                    <a:pt x="564386" y="1128771"/>
                  </a:lnTo>
                  <a:lnTo>
                    <a:pt x="0" y="564386"/>
                  </a:lnTo>
                  <a:lnTo>
                    <a:pt x="564386" y="1"/>
                  </a:lnTo>
                  <a:lnTo>
                    <a:pt x="4053840" y="1"/>
                  </a:lnTo>
                  <a:lnTo>
                    <a:pt x="4053840" y="112877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79950" tIns="205741" rIns="384049" bIns="205740" numCol="1" spcCol="1270" anchor="ctr" anchorCtr="0">
              <a:noAutofit/>
            </a:bodyPr>
            <a:lstStyle/>
            <a:p>
              <a:pPr lvl="0" algn="ctr" defTabSz="24003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SA" b="1" dirty="0" smtClean="0">
                  <a:solidFill>
                    <a:schemeClr val="bg2">
                      <a:lumMod val="25000"/>
                    </a:schemeClr>
                  </a:solidFill>
                  <a:latin typeface="ae_AlHor" panose="02060603050605020204" pitchFamily="18" charset="-78"/>
                  <a:cs typeface="ae_AlHor" panose="02060603050605020204" pitchFamily="18" charset="-78"/>
                </a:rPr>
                <a:t>ينمي وعي المتعلم بأهمية التخطيط لدراسته أو حياته .</a:t>
              </a:r>
              <a:endParaRPr lang="ar-SA" b="1" dirty="0">
                <a:solidFill>
                  <a:schemeClr val="bg2">
                    <a:lumMod val="25000"/>
                  </a:schemeClr>
                </a:solidFill>
                <a:latin typeface="ae_AlHor" panose="02060603050605020204" pitchFamily="18" charset="-78"/>
                <a:cs typeface="ae_AlHor" panose="02060603050605020204" pitchFamily="18" charset="-78"/>
              </a:endParaRPr>
            </a:p>
          </p:txBody>
        </p:sp>
        <p:sp>
          <p:nvSpPr>
            <p:cNvPr id="12" name="شكل بيضاوي 11"/>
            <p:cNvSpPr/>
            <p:nvPr/>
          </p:nvSpPr>
          <p:spPr>
            <a:xfrm>
              <a:off x="2262887" y="4330332"/>
              <a:ext cx="564387" cy="1128772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3" name="مستطيل 12"/>
          <p:cNvSpPr/>
          <p:nvPr/>
        </p:nvSpPr>
        <p:spPr>
          <a:xfrm rot="21065740">
            <a:off x="26855" y="5720333"/>
            <a:ext cx="2269059" cy="995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Up">
              <a:avLst/>
            </a:prstTxWarp>
            <a:spAutoFit/>
            <a:scene3d>
              <a:camera prst="isometricOffAxis2Lef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ar-SA" sz="5400" b="1" cap="all" spc="0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glow rad="101600">
                    <a:schemeClr val="accent6">
                      <a:lumMod val="40000"/>
                      <a:lumOff val="60000"/>
                      <a:alpha val="6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nNahar" pitchFamily="34" charset="-78"/>
                <a:ea typeface="AnNahar" pitchFamily="34" charset="-78"/>
                <a:cs typeface="AnNahar" pitchFamily="34" charset="-78"/>
              </a:rPr>
              <a:t>اسرار المعلم المتميز</a:t>
            </a:r>
            <a:endParaRPr lang="ar-SA" sz="5400" b="1" cap="all" spc="0" dirty="0">
              <a:ln>
                <a:solidFill>
                  <a:schemeClr val="tx1"/>
                </a:solidFill>
              </a:ln>
              <a:solidFill>
                <a:schemeClr val="accent1"/>
              </a:solidFill>
              <a:effectLst>
                <a:glow rad="101600">
                  <a:schemeClr val="accent6">
                    <a:lumMod val="40000"/>
                    <a:lumOff val="60000"/>
                    <a:alpha val="60000"/>
                  </a:scheme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nNahar" pitchFamily="34" charset="-78"/>
              <a:ea typeface="AnNahar" pitchFamily="34" charset="-78"/>
              <a:cs typeface="AnNahar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887157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456009" y="1226369"/>
            <a:ext cx="57278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e_AlHor" panose="02060603050605020204" pitchFamily="18" charset="-78"/>
                <a:cs typeface="ae_AlHor" panose="02060603050605020204" pitchFamily="18" charset="-78"/>
              </a:rPr>
              <a:t>مااهمية</a:t>
            </a:r>
            <a:r>
              <a:rPr lang="ar-SA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e_AlHor" panose="02060603050605020204" pitchFamily="18" charset="-78"/>
                <a:cs typeface="ae_AlHor" panose="02060603050605020204" pitchFamily="18" charset="-78"/>
              </a:rPr>
              <a:t> التخطيط </a:t>
            </a:r>
            <a:r>
              <a:rPr lang="ar-SA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e_AlHor" panose="02060603050605020204" pitchFamily="18" charset="-78"/>
                <a:cs typeface="ae_AlHor" panose="02060603050605020204" pitchFamily="18" charset="-78"/>
              </a:rPr>
              <a:t>الدرسي</a:t>
            </a:r>
            <a:r>
              <a:rPr lang="ar-SA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e_AlHor" panose="02060603050605020204" pitchFamily="18" charset="-78"/>
                <a:cs typeface="ae_AlHor" panose="02060603050605020204" pitchFamily="18" charset="-78"/>
              </a:rPr>
              <a:t> ؟</a:t>
            </a:r>
            <a:endParaRPr lang="ar-SA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e_AlHor" panose="02060603050605020204" pitchFamily="18" charset="-78"/>
              <a:cs typeface="ae_AlHor" panose="02060603050605020204" pitchFamily="18" charset="-78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2050267" y="2348880"/>
            <a:ext cx="512512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cs typeface="AL - QASSAM-Extended" panose="02010000000000000000" pitchFamily="2" charset="-78"/>
              </a:rPr>
              <a:t>5- تساعد عملية التخطيط </a:t>
            </a:r>
            <a:r>
              <a:rPr lang="ar-SA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cs typeface="AL - QASSAM-Extended" panose="02010000000000000000" pitchFamily="2" charset="-78"/>
              </a:rPr>
              <a:t>الدرسي</a:t>
            </a:r>
            <a:r>
              <a:rPr lang="ar-SA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cs typeface="AL - QASSAM-Extended" panose="02010000000000000000" pitchFamily="2" charset="-78"/>
              </a:rPr>
              <a:t> المعلم على : </a:t>
            </a:r>
            <a:endParaRPr lang="ar-SA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cs typeface="AL - QASSAM-Extended" panose="02010000000000000000" pitchFamily="2" charset="-78"/>
            </a:endParaRPr>
          </a:p>
        </p:txBody>
      </p:sp>
      <p:grpSp>
        <p:nvGrpSpPr>
          <p:cNvPr id="6" name="مجموعة 5"/>
          <p:cNvGrpSpPr/>
          <p:nvPr/>
        </p:nvGrpSpPr>
        <p:grpSpPr>
          <a:xfrm flipH="1">
            <a:off x="2169986" y="2922741"/>
            <a:ext cx="5556074" cy="1799856"/>
            <a:chOff x="2262887" y="1398894"/>
            <a:chExt cx="4618228" cy="4060210"/>
          </a:xfrm>
        </p:grpSpPr>
        <p:sp>
          <p:nvSpPr>
            <p:cNvPr id="7" name="شكل حر 6"/>
            <p:cNvSpPr/>
            <p:nvPr/>
          </p:nvSpPr>
          <p:spPr>
            <a:xfrm rot="21600000">
              <a:off x="2827273" y="1398894"/>
              <a:ext cx="4053840" cy="1128774"/>
            </a:xfrm>
            <a:custGeom>
              <a:avLst/>
              <a:gdLst>
                <a:gd name="connsiteX0" fmla="*/ 0 w 4053840"/>
                <a:gd name="connsiteY0" fmla="*/ 0 h 1128772"/>
                <a:gd name="connsiteX1" fmla="*/ 3489454 w 4053840"/>
                <a:gd name="connsiteY1" fmla="*/ 0 h 1128772"/>
                <a:gd name="connsiteX2" fmla="*/ 4053840 w 4053840"/>
                <a:gd name="connsiteY2" fmla="*/ 564386 h 1128772"/>
                <a:gd name="connsiteX3" fmla="*/ 3489454 w 4053840"/>
                <a:gd name="connsiteY3" fmla="*/ 1128772 h 1128772"/>
                <a:gd name="connsiteX4" fmla="*/ 0 w 4053840"/>
                <a:gd name="connsiteY4" fmla="*/ 1128772 h 1128772"/>
                <a:gd name="connsiteX5" fmla="*/ 0 w 4053840"/>
                <a:gd name="connsiteY5" fmla="*/ 0 h 1128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53840" h="1128772">
                  <a:moveTo>
                    <a:pt x="4053840" y="1128771"/>
                  </a:moveTo>
                  <a:lnTo>
                    <a:pt x="564386" y="1128771"/>
                  </a:lnTo>
                  <a:lnTo>
                    <a:pt x="0" y="564386"/>
                  </a:lnTo>
                  <a:lnTo>
                    <a:pt x="564386" y="1"/>
                  </a:lnTo>
                  <a:lnTo>
                    <a:pt x="4053840" y="1"/>
                  </a:lnTo>
                  <a:lnTo>
                    <a:pt x="4053840" y="112877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79950" tIns="205741" rIns="384048" bIns="205741" numCol="1" spcCol="1270" anchor="ctr" anchorCtr="0">
              <a:noAutofit/>
            </a:bodyPr>
            <a:lstStyle/>
            <a:p>
              <a:pPr lvl="0" algn="justLow" defTabSz="24003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SA" b="1" kern="1200" dirty="0" smtClean="0">
                  <a:solidFill>
                    <a:schemeClr val="bg2">
                      <a:lumMod val="25000"/>
                    </a:schemeClr>
                  </a:solidFill>
                  <a:latin typeface="ae_AlHor" panose="02060603050605020204" pitchFamily="18" charset="-78"/>
                  <a:cs typeface="ae_AlHor" panose="02060603050605020204" pitchFamily="18" charset="-78"/>
                </a:rPr>
                <a:t>   تنظيم أفكاره ، وتنظيم الوقت اللازم .</a:t>
              </a:r>
              <a:endParaRPr lang="ar-SA" b="1" kern="1200" dirty="0">
                <a:solidFill>
                  <a:schemeClr val="bg2">
                    <a:lumMod val="25000"/>
                  </a:schemeClr>
                </a:solidFill>
                <a:latin typeface="ae_AlHor" panose="02060603050605020204" pitchFamily="18" charset="-78"/>
                <a:cs typeface="ae_AlHor" panose="02060603050605020204" pitchFamily="18" charset="-78"/>
              </a:endParaRPr>
            </a:p>
          </p:txBody>
        </p:sp>
        <p:sp>
          <p:nvSpPr>
            <p:cNvPr id="8" name="شكل بيضاوي 7"/>
            <p:cNvSpPr/>
            <p:nvPr/>
          </p:nvSpPr>
          <p:spPr>
            <a:xfrm>
              <a:off x="2262889" y="1398896"/>
              <a:ext cx="564386" cy="1128772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شكل حر 8"/>
            <p:cNvSpPr/>
            <p:nvPr/>
          </p:nvSpPr>
          <p:spPr>
            <a:xfrm>
              <a:off x="2827275" y="2864610"/>
              <a:ext cx="4053840" cy="1128775"/>
            </a:xfrm>
            <a:custGeom>
              <a:avLst/>
              <a:gdLst>
                <a:gd name="connsiteX0" fmla="*/ 0 w 4053840"/>
                <a:gd name="connsiteY0" fmla="*/ 0 h 1128772"/>
                <a:gd name="connsiteX1" fmla="*/ 3489454 w 4053840"/>
                <a:gd name="connsiteY1" fmla="*/ 0 h 1128772"/>
                <a:gd name="connsiteX2" fmla="*/ 4053840 w 4053840"/>
                <a:gd name="connsiteY2" fmla="*/ 564386 h 1128772"/>
                <a:gd name="connsiteX3" fmla="*/ 3489454 w 4053840"/>
                <a:gd name="connsiteY3" fmla="*/ 1128772 h 1128772"/>
                <a:gd name="connsiteX4" fmla="*/ 0 w 4053840"/>
                <a:gd name="connsiteY4" fmla="*/ 1128772 h 1128772"/>
                <a:gd name="connsiteX5" fmla="*/ 0 w 4053840"/>
                <a:gd name="connsiteY5" fmla="*/ 0 h 1128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53840" h="1128772">
                  <a:moveTo>
                    <a:pt x="4053840" y="1128771"/>
                  </a:moveTo>
                  <a:lnTo>
                    <a:pt x="564386" y="1128771"/>
                  </a:lnTo>
                  <a:lnTo>
                    <a:pt x="0" y="564386"/>
                  </a:lnTo>
                  <a:lnTo>
                    <a:pt x="564386" y="1"/>
                  </a:lnTo>
                  <a:lnTo>
                    <a:pt x="4053840" y="1"/>
                  </a:lnTo>
                  <a:lnTo>
                    <a:pt x="4053840" y="112877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79950" tIns="205741" rIns="384048" bIns="205741" numCol="1" spcCol="1270" anchor="ctr" anchorCtr="0">
              <a:noAutofit/>
            </a:bodyPr>
            <a:lstStyle/>
            <a:p>
              <a:pPr lvl="0" algn="ctr" defTabSz="24003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SA" b="1" dirty="0" smtClean="0">
                  <a:solidFill>
                    <a:schemeClr val="bg2">
                      <a:lumMod val="25000"/>
                    </a:schemeClr>
                  </a:solidFill>
                  <a:latin typeface="ae_AlHor" panose="02060603050605020204" pitchFamily="18" charset="-78"/>
                  <a:cs typeface="ae_AlHor" panose="02060603050605020204" pitchFamily="18" charset="-78"/>
                </a:rPr>
                <a:t>   تحديد </a:t>
              </a:r>
              <a:r>
                <a:rPr lang="ar-SA" b="1" dirty="0" err="1" smtClean="0">
                  <a:solidFill>
                    <a:schemeClr val="bg2">
                      <a:lumMod val="25000"/>
                    </a:schemeClr>
                  </a:solidFill>
                  <a:latin typeface="ae_AlHor" panose="02060603050605020204" pitchFamily="18" charset="-78"/>
                  <a:cs typeface="ae_AlHor" panose="02060603050605020204" pitchFamily="18" charset="-78"/>
                </a:rPr>
                <a:t>مايريد</a:t>
              </a:r>
              <a:r>
                <a:rPr lang="ar-SA" b="1" dirty="0" smtClean="0">
                  <a:solidFill>
                    <a:schemeClr val="bg2">
                      <a:lumMod val="25000"/>
                    </a:schemeClr>
                  </a:solidFill>
                  <a:latin typeface="ae_AlHor" panose="02060603050605020204" pitchFamily="18" charset="-78"/>
                  <a:cs typeface="ae_AlHor" panose="02060603050605020204" pitchFamily="18" charset="-78"/>
                </a:rPr>
                <a:t> المعلم القيام به ويسهل تنفيذ النشاطات التعليمية والتجارب .</a:t>
              </a:r>
              <a:endParaRPr lang="ar-SA" b="1" dirty="0">
                <a:solidFill>
                  <a:schemeClr val="bg2">
                    <a:lumMod val="25000"/>
                  </a:schemeClr>
                </a:solidFill>
                <a:latin typeface="ae_AlHor" panose="02060603050605020204" pitchFamily="18" charset="-78"/>
                <a:cs typeface="ae_AlHor" panose="02060603050605020204" pitchFamily="18" charset="-78"/>
              </a:endParaRPr>
            </a:p>
          </p:txBody>
        </p:sp>
        <p:sp>
          <p:nvSpPr>
            <p:cNvPr id="10" name="شكل بيضاوي 9"/>
            <p:cNvSpPr/>
            <p:nvPr/>
          </p:nvSpPr>
          <p:spPr>
            <a:xfrm>
              <a:off x="2262887" y="2864613"/>
              <a:ext cx="564386" cy="1128772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شكل حر 10"/>
            <p:cNvSpPr/>
            <p:nvPr/>
          </p:nvSpPr>
          <p:spPr>
            <a:xfrm rot="21600000">
              <a:off x="2827273" y="4330331"/>
              <a:ext cx="4053841" cy="1128773"/>
            </a:xfrm>
            <a:custGeom>
              <a:avLst/>
              <a:gdLst>
                <a:gd name="connsiteX0" fmla="*/ 0 w 4053840"/>
                <a:gd name="connsiteY0" fmla="*/ 0 h 1128772"/>
                <a:gd name="connsiteX1" fmla="*/ 3489454 w 4053840"/>
                <a:gd name="connsiteY1" fmla="*/ 0 h 1128772"/>
                <a:gd name="connsiteX2" fmla="*/ 4053840 w 4053840"/>
                <a:gd name="connsiteY2" fmla="*/ 564386 h 1128772"/>
                <a:gd name="connsiteX3" fmla="*/ 3489454 w 4053840"/>
                <a:gd name="connsiteY3" fmla="*/ 1128772 h 1128772"/>
                <a:gd name="connsiteX4" fmla="*/ 0 w 4053840"/>
                <a:gd name="connsiteY4" fmla="*/ 1128772 h 1128772"/>
                <a:gd name="connsiteX5" fmla="*/ 0 w 4053840"/>
                <a:gd name="connsiteY5" fmla="*/ 0 h 1128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53840" h="1128772">
                  <a:moveTo>
                    <a:pt x="4053840" y="1128771"/>
                  </a:moveTo>
                  <a:lnTo>
                    <a:pt x="564386" y="1128771"/>
                  </a:lnTo>
                  <a:lnTo>
                    <a:pt x="0" y="564386"/>
                  </a:lnTo>
                  <a:lnTo>
                    <a:pt x="564386" y="1"/>
                  </a:lnTo>
                  <a:lnTo>
                    <a:pt x="4053840" y="1"/>
                  </a:lnTo>
                  <a:lnTo>
                    <a:pt x="4053840" y="112877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79950" tIns="205741" rIns="384049" bIns="205740" numCol="1" spcCol="1270" anchor="ctr" anchorCtr="0">
              <a:noAutofit/>
            </a:bodyPr>
            <a:lstStyle/>
            <a:p>
              <a:pPr lvl="0" algn="ctr" defTabSz="24003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SA" b="1" dirty="0" smtClean="0">
                  <a:solidFill>
                    <a:schemeClr val="bg2">
                      <a:lumMod val="25000"/>
                    </a:schemeClr>
                  </a:solidFill>
                  <a:latin typeface="ae_AlHor" panose="02060603050605020204" pitchFamily="18" charset="-78"/>
                  <a:cs typeface="ae_AlHor" panose="02060603050605020204" pitchFamily="18" charset="-78"/>
                </a:rPr>
                <a:t>اكتساب تغذية راجعة تفيد في تحسين التعلم .</a:t>
              </a:r>
              <a:endParaRPr lang="ar-SA" b="1" dirty="0">
                <a:solidFill>
                  <a:schemeClr val="bg2">
                    <a:lumMod val="25000"/>
                  </a:schemeClr>
                </a:solidFill>
                <a:latin typeface="ae_AlHor" panose="02060603050605020204" pitchFamily="18" charset="-78"/>
                <a:cs typeface="ae_AlHor" panose="02060603050605020204" pitchFamily="18" charset="-78"/>
              </a:endParaRPr>
            </a:p>
          </p:txBody>
        </p:sp>
        <p:sp>
          <p:nvSpPr>
            <p:cNvPr id="12" name="شكل بيضاوي 11"/>
            <p:cNvSpPr/>
            <p:nvPr/>
          </p:nvSpPr>
          <p:spPr>
            <a:xfrm>
              <a:off x="2262887" y="4330332"/>
              <a:ext cx="564387" cy="1128772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3" name="شكل حر 12"/>
          <p:cNvSpPr/>
          <p:nvPr/>
        </p:nvSpPr>
        <p:spPr>
          <a:xfrm flipH="1">
            <a:off x="2123728" y="4869160"/>
            <a:ext cx="4877074" cy="500375"/>
          </a:xfrm>
          <a:custGeom>
            <a:avLst/>
            <a:gdLst>
              <a:gd name="connsiteX0" fmla="*/ 0 w 4053840"/>
              <a:gd name="connsiteY0" fmla="*/ 0 h 1128772"/>
              <a:gd name="connsiteX1" fmla="*/ 3489454 w 4053840"/>
              <a:gd name="connsiteY1" fmla="*/ 0 h 1128772"/>
              <a:gd name="connsiteX2" fmla="*/ 4053840 w 4053840"/>
              <a:gd name="connsiteY2" fmla="*/ 564386 h 1128772"/>
              <a:gd name="connsiteX3" fmla="*/ 3489454 w 4053840"/>
              <a:gd name="connsiteY3" fmla="*/ 1128772 h 1128772"/>
              <a:gd name="connsiteX4" fmla="*/ 0 w 4053840"/>
              <a:gd name="connsiteY4" fmla="*/ 1128772 h 1128772"/>
              <a:gd name="connsiteX5" fmla="*/ 0 w 4053840"/>
              <a:gd name="connsiteY5" fmla="*/ 0 h 1128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53840" h="1128772">
                <a:moveTo>
                  <a:pt x="4053840" y="1128771"/>
                </a:moveTo>
                <a:lnTo>
                  <a:pt x="564386" y="1128771"/>
                </a:lnTo>
                <a:lnTo>
                  <a:pt x="0" y="564386"/>
                </a:lnTo>
                <a:lnTo>
                  <a:pt x="564386" y="1"/>
                </a:lnTo>
                <a:lnTo>
                  <a:pt x="4053840" y="1"/>
                </a:lnTo>
                <a:lnTo>
                  <a:pt x="4053840" y="112877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79950" tIns="205741" rIns="384049" bIns="205740" numCol="1" spcCol="1270" anchor="ctr" anchorCtr="0">
            <a:noAutofit/>
          </a:bodyPr>
          <a:lstStyle/>
          <a:p>
            <a:pPr lvl="0" algn="ctr" defTabSz="24003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b="1" dirty="0" smtClean="0">
                <a:solidFill>
                  <a:schemeClr val="bg2">
                    <a:lumMod val="25000"/>
                  </a:schemeClr>
                </a:solidFill>
                <a:latin typeface="ae_AlHor" panose="02060603050605020204" pitchFamily="18" charset="-78"/>
                <a:cs typeface="ae_AlHor" panose="02060603050605020204" pitchFamily="18" charset="-78"/>
              </a:rPr>
              <a:t>اكتساب مهارة تنظيم المتعلمين وتصنيفهم وفقا لقدراتهم .</a:t>
            </a:r>
            <a:endParaRPr lang="ar-SA" b="1" dirty="0">
              <a:solidFill>
                <a:schemeClr val="bg2">
                  <a:lumMod val="25000"/>
                </a:schemeClr>
              </a:solidFill>
              <a:latin typeface="ae_AlHor" panose="02060603050605020204" pitchFamily="18" charset="-78"/>
              <a:cs typeface="ae_AlHor" panose="02060603050605020204" pitchFamily="18" charset="-78"/>
            </a:endParaRPr>
          </a:p>
        </p:txBody>
      </p:sp>
      <p:sp>
        <p:nvSpPr>
          <p:cNvPr id="14" name="شكل بيضاوي 13"/>
          <p:cNvSpPr/>
          <p:nvPr/>
        </p:nvSpPr>
        <p:spPr>
          <a:xfrm flipH="1">
            <a:off x="7000801" y="4869160"/>
            <a:ext cx="679000" cy="500375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مستطيل 14"/>
          <p:cNvSpPr/>
          <p:nvPr/>
        </p:nvSpPr>
        <p:spPr>
          <a:xfrm rot="21065740">
            <a:off x="26855" y="5720333"/>
            <a:ext cx="2269059" cy="995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Up">
              <a:avLst/>
            </a:prstTxWarp>
            <a:spAutoFit/>
            <a:scene3d>
              <a:camera prst="isometricOffAxis2Lef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ar-SA" sz="5400" b="1" cap="all" spc="0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glow rad="101600">
                    <a:schemeClr val="accent6">
                      <a:lumMod val="40000"/>
                      <a:lumOff val="60000"/>
                      <a:alpha val="6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nNahar" pitchFamily="34" charset="-78"/>
                <a:ea typeface="AnNahar" pitchFamily="34" charset="-78"/>
                <a:cs typeface="AnNahar" pitchFamily="34" charset="-78"/>
              </a:rPr>
              <a:t>اسرار المعلم المتميز</a:t>
            </a:r>
            <a:endParaRPr lang="ar-SA" sz="5400" b="1" cap="all" spc="0" dirty="0">
              <a:ln>
                <a:solidFill>
                  <a:schemeClr val="tx1"/>
                </a:solidFill>
              </a:ln>
              <a:solidFill>
                <a:schemeClr val="accent1"/>
              </a:solidFill>
              <a:effectLst>
                <a:glow rad="101600">
                  <a:schemeClr val="accent6">
                    <a:lumMod val="40000"/>
                    <a:lumOff val="60000"/>
                    <a:alpha val="60000"/>
                  </a:scheme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nNahar" pitchFamily="34" charset="-78"/>
              <a:ea typeface="AnNahar" pitchFamily="34" charset="-78"/>
              <a:cs typeface="AnNahar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267579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456009" y="1226369"/>
            <a:ext cx="57278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e_AlHor" panose="02060603050605020204" pitchFamily="18" charset="-78"/>
                <a:cs typeface="ae_AlHor" panose="02060603050605020204" pitchFamily="18" charset="-78"/>
              </a:rPr>
              <a:t>مااهمية</a:t>
            </a:r>
            <a:r>
              <a:rPr lang="ar-SA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e_AlHor" panose="02060603050605020204" pitchFamily="18" charset="-78"/>
                <a:cs typeface="ae_AlHor" panose="02060603050605020204" pitchFamily="18" charset="-78"/>
              </a:rPr>
              <a:t> التخطيط </a:t>
            </a:r>
            <a:r>
              <a:rPr lang="ar-SA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e_AlHor" panose="02060603050605020204" pitchFamily="18" charset="-78"/>
                <a:cs typeface="ae_AlHor" panose="02060603050605020204" pitchFamily="18" charset="-78"/>
              </a:rPr>
              <a:t>الدرسي</a:t>
            </a:r>
            <a:r>
              <a:rPr lang="ar-SA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e_AlHor" panose="02060603050605020204" pitchFamily="18" charset="-78"/>
                <a:cs typeface="ae_AlHor" panose="02060603050605020204" pitchFamily="18" charset="-78"/>
              </a:rPr>
              <a:t> ؟</a:t>
            </a:r>
            <a:endParaRPr lang="ar-SA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e_AlHor" panose="02060603050605020204" pitchFamily="18" charset="-78"/>
              <a:cs typeface="ae_AlHor" panose="02060603050605020204" pitchFamily="18" charset="-78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939407" y="2160821"/>
            <a:ext cx="734688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cs typeface="AL - QASSAM-Extended" panose="02010000000000000000" pitchFamily="2" charset="-78"/>
              </a:rPr>
              <a:t>6- تسهم عملية التخطيط </a:t>
            </a:r>
            <a:r>
              <a:rPr lang="ar-SA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cs typeface="AL - QASSAM-Extended" panose="02010000000000000000" pitchFamily="2" charset="-78"/>
              </a:rPr>
              <a:t>الدرسي</a:t>
            </a:r>
            <a:r>
              <a:rPr lang="ar-SA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cs typeface="AL - QASSAM-Extended" panose="02010000000000000000" pitchFamily="2" charset="-78"/>
              </a:rPr>
              <a:t> في تطوير العملية التربوية بشكل </a:t>
            </a:r>
          </a:p>
          <a:p>
            <a:pPr algn="ctr"/>
            <a:r>
              <a:rPr lang="ar-SA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cs typeface="AL - QASSAM-Extended" panose="02010000000000000000" pitchFamily="2" charset="-78"/>
              </a:rPr>
              <a:t>عام من حيث : </a:t>
            </a:r>
            <a:endParaRPr lang="ar-SA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cs typeface="AL - QASSAM-Extended" panose="02010000000000000000" pitchFamily="2" charset="-78"/>
            </a:endParaRPr>
          </a:p>
        </p:txBody>
      </p:sp>
      <p:grpSp>
        <p:nvGrpSpPr>
          <p:cNvPr id="6" name="مجموعة 5"/>
          <p:cNvGrpSpPr/>
          <p:nvPr/>
        </p:nvGrpSpPr>
        <p:grpSpPr>
          <a:xfrm flipH="1">
            <a:off x="2169986" y="3006663"/>
            <a:ext cx="5556074" cy="2090435"/>
            <a:chOff x="2262887" y="1398894"/>
            <a:chExt cx="4618228" cy="4060210"/>
          </a:xfrm>
        </p:grpSpPr>
        <p:sp>
          <p:nvSpPr>
            <p:cNvPr id="7" name="شكل حر 6"/>
            <p:cNvSpPr/>
            <p:nvPr/>
          </p:nvSpPr>
          <p:spPr>
            <a:xfrm rot="21600000">
              <a:off x="2827273" y="1398894"/>
              <a:ext cx="4053840" cy="1128774"/>
            </a:xfrm>
            <a:custGeom>
              <a:avLst/>
              <a:gdLst>
                <a:gd name="connsiteX0" fmla="*/ 0 w 4053840"/>
                <a:gd name="connsiteY0" fmla="*/ 0 h 1128772"/>
                <a:gd name="connsiteX1" fmla="*/ 3489454 w 4053840"/>
                <a:gd name="connsiteY1" fmla="*/ 0 h 1128772"/>
                <a:gd name="connsiteX2" fmla="*/ 4053840 w 4053840"/>
                <a:gd name="connsiteY2" fmla="*/ 564386 h 1128772"/>
                <a:gd name="connsiteX3" fmla="*/ 3489454 w 4053840"/>
                <a:gd name="connsiteY3" fmla="*/ 1128772 h 1128772"/>
                <a:gd name="connsiteX4" fmla="*/ 0 w 4053840"/>
                <a:gd name="connsiteY4" fmla="*/ 1128772 h 1128772"/>
                <a:gd name="connsiteX5" fmla="*/ 0 w 4053840"/>
                <a:gd name="connsiteY5" fmla="*/ 0 h 1128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53840" h="1128772">
                  <a:moveTo>
                    <a:pt x="4053840" y="1128771"/>
                  </a:moveTo>
                  <a:lnTo>
                    <a:pt x="564386" y="1128771"/>
                  </a:lnTo>
                  <a:lnTo>
                    <a:pt x="0" y="564386"/>
                  </a:lnTo>
                  <a:lnTo>
                    <a:pt x="564386" y="1"/>
                  </a:lnTo>
                  <a:lnTo>
                    <a:pt x="4053840" y="1"/>
                  </a:lnTo>
                  <a:lnTo>
                    <a:pt x="4053840" y="112877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79950" tIns="205741" rIns="384048" bIns="205741" numCol="1" spcCol="1270" anchor="ctr" anchorCtr="0">
              <a:noAutofit/>
            </a:bodyPr>
            <a:lstStyle/>
            <a:p>
              <a:pPr lvl="0" algn="justLow" defTabSz="24003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SA" b="1" kern="1200" dirty="0" smtClean="0">
                  <a:solidFill>
                    <a:schemeClr val="bg2">
                      <a:lumMod val="25000"/>
                    </a:schemeClr>
                  </a:solidFill>
                  <a:latin typeface="ae_AlHor" panose="02060603050605020204" pitchFamily="18" charset="-78"/>
                  <a:cs typeface="ae_AlHor" panose="02060603050605020204" pitchFamily="18" charset="-78"/>
                </a:rPr>
                <a:t>     تطوير الامتحانات المدرسية وبنائها بحيث تقيس جميع الأهداف التربوية .</a:t>
              </a:r>
              <a:endParaRPr lang="ar-SA" b="1" kern="1200" dirty="0">
                <a:solidFill>
                  <a:schemeClr val="bg2">
                    <a:lumMod val="25000"/>
                  </a:schemeClr>
                </a:solidFill>
                <a:latin typeface="ae_AlHor" panose="02060603050605020204" pitchFamily="18" charset="-78"/>
                <a:cs typeface="ae_AlHor" panose="02060603050605020204" pitchFamily="18" charset="-78"/>
              </a:endParaRPr>
            </a:p>
          </p:txBody>
        </p:sp>
        <p:sp>
          <p:nvSpPr>
            <p:cNvPr id="8" name="شكل بيضاوي 7"/>
            <p:cNvSpPr/>
            <p:nvPr/>
          </p:nvSpPr>
          <p:spPr>
            <a:xfrm>
              <a:off x="2262889" y="1398896"/>
              <a:ext cx="564386" cy="1128772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شكل حر 8"/>
            <p:cNvSpPr/>
            <p:nvPr/>
          </p:nvSpPr>
          <p:spPr>
            <a:xfrm>
              <a:off x="2827275" y="2864610"/>
              <a:ext cx="4053840" cy="1128775"/>
            </a:xfrm>
            <a:custGeom>
              <a:avLst/>
              <a:gdLst>
                <a:gd name="connsiteX0" fmla="*/ 0 w 4053840"/>
                <a:gd name="connsiteY0" fmla="*/ 0 h 1128772"/>
                <a:gd name="connsiteX1" fmla="*/ 3489454 w 4053840"/>
                <a:gd name="connsiteY1" fmla="*/ 0 h 1128772"/>
                <a:gd name="connsiteX2" fmla="*/ 4053840 w 4053840"/>
                <a:gd name="connsiteY2" fmla="*/ 564386 h 1128772"/>
                <a:gd name="connsiteX3" fmla="*/ 3489454 w 4053840"/>
                <a:gd name="connsiteY3" fmla="*/ 1128772 h 1128772"/>
                <a:gd name="connsiteX4" fmla="*/ 0 w 4053840"/>
                <a:gd name="connsiteY4" fmla="*/ 1128772 h 1128772"/>
                <a:gd name="connsiteX5" fmla="*/ 0 w 4053840"/>
                <a:gd name="connsiteY5" fmla="*/ 0 h 1128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53840" h="1128772">
                  <a:moveTo>
                    <a:pt x="4053840" y="1128771"/>
                  </a:moveTo>
                  <a:lnTo>
                    <a:pt x="564386" y="1128771"/>
                  </a:lnTo>
                  <a:lnTo>
                    <a:pt x="0" y="564386"/>
                  </a:lnTo>
                  <a:lnTo>
                    <a:pt x="564386" y="1"/>
                  </a:lnTo>
                  <a:lnTo>
                    <a:pt x="4053840" y="1"/>
                  </a:lnTo>
                  <a:lnTo>
                    <a:pt x="4053840" y="112877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79950" tIns="205741" rIns="384048" bIns="205741" numCol="1" spcCol="1270" anchor="ctr" anchorCtr="0">
              <a:noAutofit/>
            </a:bodyPr>
            <a:lstStyle/>
            <a:p>
              <a:pPr lvl="0" algn="ctr" defTabSz="2400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SA" b="1" dirty="0" smtClean="0">
                  <a:solidFill>
                    <a:schemeClr val="bg2">
                      <a:lumMod val="25000"/>
                    </a:schemeClr>
                  </a:solidFill>
                  <a:latin typeface="ae_AlHor" panose="02060603050605020204" pitchFamily="18" charset="-78"/>
                  <a:cs typeface="ae_AlHor" panose="02060603050605020204" pitchFamily="18" charset="-78"/>
                </a:rPr>
                <a:t>تطوير مستوى التعليم وتحسين نوعيته .</a:t>
              </a:r>
              <a:endParaRPr lang="ar-SA" b="1" dirty="0">
                <a:solidFill>
                  <a:schemeClr val="bg2">
                    <a:lumMod val="25000"/>
                  </a:schemeClr>
                </a:solidFill>
                <a:latin typeface="ae_AlHor" panose="02060603050605020204" pitchFamily="18" charset="-78"/>
                <a:cs typeface="ae_AlHor" panose="02060603050605020204" pitchFamily="18" charset="-78"/>
              </a:endParaRPr>
            </a:p>
          </p:txBody>
        </p:sp>
        <p:sp>
          <p:nvSpPr>
            <p:cNvPr id="10" name="شكل بيضاوي 9"/>
            <p:cNvSpPr/>
            <p:nvPr/>
          </p:nvSpPr>
          <p:spPr>
            <a:xfrm>
              <a:off x="2262887" y="2864613"/>
              <a:ext cx="564386" cy="1128772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شكل حر 10"/>
            <p:cNvSpPr/>
            <p:nvPr/>
          </p:nvSpPr>
          <p:spPr>
            <a:xfrm rot="21600000">
              <a:off x="2827273" y="4330331"/>
              <a:ext cx="4053841" cy="1128773"/>
            </a:xfrm>
            <a:custGeom>
              <a:avLst/>
              <a:gdLst>
                <a:gd name="connsiteX0" fmla="*/ 0 w 4053840"/>
                <a:gd name="connsiteY0" fmla="*/ 0 h 1128772"/>
                <a:gd name="connsiteX1" fmla="*/ 3489454 w 4053840"/>
                <a:gd name="connsiteY1" fmla="*/ 0 h 1128772"/>
                <a:gd name="connsiteX2" fmla="*/ 4053840 w 4053840"/>
                <a:gd name="connsiteY2" fmla="*/ 564386 h 1128772"/>
                <a:gd name="connsiteX3" fmla="*/ 3489454 w 4053840"/>
                <a:gd name="connsiteY3" fmla="*/ 1128772 h 1128772"/>
                <a:gd name="connsiteX4" fmla="*/ 0 w 4053840"/>
                <a:gd name="connsiteY4" fmla="*/ 1128772 h 1128772"/>
                <a:gd name="connsiteX5" fmla="*/ 0 w 4053840"/>
                <a:gd name="connsiteY5" fmla="*/ 0 h 1128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53840" h="1128772">
                  <a:moveTo>
                    <a:pt x="4053840" y="1128771"/>
                  </a:moveTo>
                  <a:lnTo>
                    <a:pt x="564386" y="1128771"/>
                  </a:lnTo>
                  <a:lnTo>
                    <a:pt x="0" y="564386"/>
                  </a:lnTo>
                  <a:lnTo>
                    <a:pt x="564386" y="1"/>
                  </a:lnTo>
                  <a:lnTo>
                    <a:pt x="4053840" y="1"/>
                  </a:lnTo>
                  <a:lnTo>
                    <a:pt x="4053840" y="112877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79950" tIns="205741" rIns="384049" bIns="205740" numCol="1" spcCol="1270" anchor="ctr" anchorCtr="0">
              <a:noAutofit/>
            </a:bodyPr>
            <a:lstStyle/>
            <a:p>
              <a:pPr lvl="0" algn="ctr" defTabSz="24003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SA" b="1" dirty="0" smtClean="0">
                  <a:solidFill>
                    <a:schemeClr val="bg2">
                      <a:lumMod val="25000"/>
                    </a:schemeClr>
                  </a:solidFill>
                  <a:latin typeface="ae_AlHor" panose="02060603050605020204" pitchFamily="18" charset="-78"/>
                  <a:cs typeface="ae_AlHor" panose="02060603050605020204" pitchFamily="18" charset="-78"/>
                </a:rPr>
                <a:t> تحديد جوانب القوة والضعف في المناهج والمقررات الدراسية العلمية وبالتالي محاولة تعديلها أو اصلاحها.</a:t>
              </a:r>
              <a:endParaRPr lang="ar-SA" b="1" dirty="0">
                <a:solidFill>
                  <a:schemeClr val="bg2">
                    <a:lumMod val="25000"/>
                  </a:schemeClr>
                </a:solidFill>
                <a:latin typeface="ae_AlHor" panose="02060603050605020204" pitchFamily="18" charset="-78"/>
                <a:cs typeface="ae_AlHor" panose="02060603050605020204" pitchFamily="18" charset="-78"/>
              </a:endParaRPr>
            </a:p>
          </p:txBody>
        </p:sp>
        <p:sp>
          <p:nvSpPr>
            <p:cNvPr id="12" name="شكل بيضاوي 11"/>
            <p:cNvSpPr/>
            <p:nvPr/>
          </p:nvSpPr>
          <p:spPr>
            <a:xfrm>
              <a:off x="2262887" y="4330332"/>
              <a:ext cx="564387" cy="1128772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3" name="مستطيل 12"/>
          <p:cNvSpPr/>
          <p:nvPr/>
        </p:nvSpPr>
        <p:spPr>
          <a:xfrm rot="21065740">
            <a:off x="26855" y="5720333"/>
            <a:ext cx="2269059" cy="995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Up">
              <a:avLst/>
            </a:prstTxWarp>
            <a:spAutoFit/>
            <a:scene3d>
              <a:camera prst="isometricOffAxis2Lef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ar-SA" sz="5400" b="1" cap="all" spc="0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glow rad="101600">
                    <a:schemeClr val="accent6">
                      <a:lumMod val="40000"/>
                      <a:lumOff val="60000"/>
                      <a:alpha val="6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nNahar" pitchFamily="34" charset="-78"/>
                <a:ea typeface="AnNahar" pitchFamily="34" charset="-78"/>
                <a:cs typeface="AnNahar" pitchFamily="34" charset="-78"/>
              </a:rPr>
              <a:t>اسرار المعلم المتميز</a:t>
            </a:r>
            <a:endParaRPr lang="ar-SA" sz="5400" b="1" cap="all" spc="0" dirty="0">
              <a:ln>
                <a:solidFill>
                  <a:schemeClr val="tx1"/>
                </a:solidFill>
              </a:ln>
              <a:solidFill>
                <a:schemeClr val="accent1"/>
              </a:solidFill>
              <a:effectLst>
                <a:glow rad="101600">
                  <a:schemeClr val="accent6">
                    <a:lumMod val="40000"/>
                    <a:lumOff val="60000"/>
                    <a:alpha val="60000"/>
                  </a:scheme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nNahar" pitchFamily="34" charset="-78"/>
              <a:ea typeface="AnNahar" pitchFamily="34" charset="-78"/>
              <a:cs typeface="AnNahar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464820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497286" y="836712"/>
            <a:ext cx="614944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ar-SA" sz="5400" b="1" cap="all" spc="0" dirty="0" smtClean="0">
                <a:ln w="0">
                  <a:solidFill>
                    <a:sysClr val="windowText" lastClr="000000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nNahar" pitchFamily="34" charset="-78"/>
                <a:ea typeface="AnNahar" pitchFamily="34" charset="-78"/>
                <a:cs typeface="AnNahar" pitchFamily="34" charset="-78"/>
              </a:rPr>
              <a:t>الخطوات السبع للتخطيط </a:t>
            </a:r>
            <a:r>
              <a:rPr lang="ar-SA" sz="5400" b="1" cap="all" spc="0" dirty="0" err="1" smtClean="0">
                <a:ln w="0">
                  <a:solidFill>
                    <a:sysClr val="windowText" lastClr="000000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nNahar" pitchFamily="34" charset="-78"/>
                <a:ea typeface="AnNahar" pitchFamily="34" charset="-78"/>
                <a:cs typeface="AnNahar" pitchFamily="34" charset="-78"/>
              </a:rPr>
              <a:t>الدرسي</a:t>
            </a:r>
            <a:r>
              <a:rPr lang="ar-SA" sz="5400" b="1" cap="all" spc="0" dirty="0" smtClean="0">
                <a:ln w="0">
                  <a:solidFill>
                    <a:sysClr val="windowText" lastClr="000000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nNahar" pitchFamily="34" charset="-78"/>
                <a:ea typeface="AnNahar" pitchFamily="34" charset="-78"/>
                <a:cs typeface="AnNahar" pitchFamily="34" charset="-78"/>
              </a:rPr>
              <a:t> </a:t>
            </a:r>
            <a:endParaRPr lang="ar-SA" sz="5400" b="1" cap="all" spc="0" dirty="0">
              <a:ln w="0">
                <a:solidFill>
                  <a:sysClr val="windowText" lastClr="000000"/>
                </a:solidFill>
              </a:ln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nNahar" pitchFamily="34" charset="-78"/>
              <a:ea typeface="AnNahar" pitchFamily="34" charset="-78"/>
              <a:cs typeface="AnNahar" pitchFamily="34" charset="-78"/>
            </a:endParaRPr>
          </a:p>
        </p:txBody>
      </p:sp>
      <p:sp>
        <p:nvSpPr>
          <p:cNvPr id="3" name="تمرير أفقي 2"/>
          <p:cNvSpPr/>
          <p:nvPr/>
        </p:nvSpPr>
        <p:spPr>
          <a:xfrm>
            <a:off x="1497286" y="2348880"/>
            <a:ext cx="6027042" cy="1872208"/>
          </a:xfrm>
          <a:prstGeom prst="horizont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8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  <a:cs typeface="B Araz" panose="00000400000000000000" pitchFamily="2" charset="-78"/>
              </a:rPr>
              <a:t>الإعداد الذهني للمادة </a:t>
            </a:r>
            <a:endParaRPr lang="ar-SA" sz="8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50800" algn="tl" rotWithShape="0">
                  <a:srgbClr val="000000"/>
                </a:outerShdw>
              </a:effectLst>
              <a:cs typeface="B Araz" panose="00000400000000000000" pitchFamily="2" charset="-78"/>
            </a:endParaRPr>
          </a:p>
        </p:txBody>
      </p:sp>
      <p:sp>
        <p:nvSpPr>
          <p:cNvPr id="4" name="مستطيل 3"/>
          <p:cNvSpPr/>
          <p:nvPr/>
        </p:nvSpPr>
        <p:spPr>
          <a:xfrm rot="21065740">
            <a:off x="26855" y="5720333"/>
            <a:ext cx="2269059" cy="995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Up">
              <a:avLst/>
            </a:prstTxWarp>
            <a:spAutoFit/>
            <a:scene3d>
              <a:camera prst="isometricOffAxis2Lef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ar-SA" sz="5400" b="1" cap="all" spc="0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glow rad="101600">
                    <a:schemeClr val="accent6">
                      <a:lumMod val="40000"/>
                      <a:lumOff val="60000"/>
                      <a:alpha val="6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nNahar" pitchFamily="34" charset="-78"/>
                <a:ea typeface="AnNahar" pitchFamily="34" charset="-78"/>
                <a:cs typeface="AnNahar" pitchFamily="34" charset="-78"/>
              </a:rPr>
              <a:t>اسرار المعلم المتميز</a:t>
            </a:r>
            <a:endParaRPr lang="ar-SA" sz="5400" b="1" cap="all" spc="0" dirty="0">
              <a:ln>
                <a:solidFill>
                  <a:schemeClr val="tx1"/>
                </a:solidFill>
              </a:ln>
              <a:solidFill>
                <a:schemeClr val="accent1"/>
              </a:solidFill>
              <a:effectLst>
                <a:glow rad="101600">
                  <a:schemeClr val="accent6">
                    <a:lumMod val="40000"/>
                    <a:lumOff val="60000"/>
                    <a:alpha val="60000"/>
                  </a:scheme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nNahar" pitchFamily="34" charset="-78"/>
              <a:ea typeface="AnNahar" pitchFamily="34" charset="-78"/>
              <a:cs typeface="AnNahar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074726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497286" y="836712"/>
            <a:ext cx="614944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ar-SA" sz="5400" b="1" cap="all" spc="0" dirty="0" smtClean="0">
                <a:ln w="0">
                  <a:solidFill>
                    <a:sysClr val="windowText" lastClr="000000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nNahar" pitchFamily="34" charset="-78"/>
                <a:ea typeface="AnNahar" pitchFamily="34" charset="-78"/>
                <a:cs typeface="AnNahar" pitchFamily="34" charset="-78"/>
              </a:rPr>
              <a:t>الخطوات السبع للتخطيط </a:t>
            </a:r>
            <a:r>
              <a:rPr lang="ar-SA" sz="5400" b="1" cap="all" spc="0" dirty="0" err="1" smtClean="0">
                <a:ln w="0">
                  <a:solidFill>
                    <a:sysClr val="windowText" lastClr="000000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nNahar" pitchFamily="34" charset="-78"/>
                <a:ea typeface="AnNahar" pitchFamily="34" charset="-78"/>
                <a:cs typeface="AnNahar" pitchFamily="34" charset="-78"/>
              </a:rPr>
              <a:t>الدرسي</a:t>
            </a:r>
            <a:r>
              <a:rPr lang="ar-SA" sz="5400" b="1" cap="all" spc="0" dirty="0" smtClean="0">
                <a:ln w="0">
                  <a:solidFill>
                    <a:sysClr val="windowText" lastClr="000000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nNahar" pitchFamily="34" charset="-78"/>
                <a:ea typeface="AnNahar" pitchFamily="34" charset="-78"/>
                <a:cs typeface="AnNahar" pitchFamily="34" charset="-78"/>
              </a:rPr>
              <a:t> </a:t>
            </a:r>
            <a:endParaRPr lang="ar-SA" sz="5400" b="1" cap="all" spc="0" dirty="0">
              <a:ln w="0">
                <a:solidFill>
                  <a:sysClr val="windowText" lastClr="000000"/>
                </a:solidFill>
              </a:ln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nNahar" pitchFamily="34" charset="-78"/>
              <a:ea typeface="AnNahar" pitchFamily="34" charset="-78"/>
              <a:cs typeface="AnNahar" pitchFamily="34" charset="-78"/>
            </a:endParaRPr>
          </a:p>
        </p:txBody>
      </p:sp>
      <p:sp>
        <p:nvSpPr>
          <p:cNvPr id="3" name="تمرير أفقي 2"/>
          <p:cNvSpPr/>
          <p:nvPr/>
        </p:nvSpPr>
        <p:spPr>
          <a:xfrm>
            <a:off x="1497286" y="2348880"/>
            <a:ext cx="6027042" cy="1872208"/>
          </a:xfrm>
          <a:prstGeom prst="horizont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8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  <a:cs typeface="B Araz" panose="00000400000000000000" pitchFamily="2" charset="-78"/>
              </a:rPr>
              <a:t>التخطيط للتدريس </a:t>
            </a:r>
            <a:endParaRPr lang="ar-SA" sz="8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50800" algn="tl" rotWithShape="0">
                  <a:srgbClr val="000000"/>
                </a:outerShdw>
              </a:effectLst>
              <a:cs typeface="B Araz" panose="00000400000000000000" pitchFamily="2" charset="-78"/>
            </a:endParaRPr>
          </a:p>
        </p:txBody>
      </p:sp>
      <p:sp>
        <p:nvSpPr>
          <p:cNvPr id="4" name="مستطيل 3"/>
          <p:cNvSpPr/>
          <p:nvPr/>
        </p:nvSpPr>
        <p:spPr>
          <a:xfrm rot="21065740">
            <a:off x="26855" y="5720333"/>
            <a:ext cx="2269059" cy="995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Up">
              <a:avLst/>
            </a:prstTxWarp>
            <a:spAutoFit/>
            <a:scene3d>
              <a:camera prst="isometricOffAxis2Lef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ar-SA" sz="5400" b="1" cap="all" spc="0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glow rad="101600">
                    <a:schemeClr val="accent6">
                      <a:lumMod val="40000"/>
                      <a:lumOff val="60000"/>
                      <a:alpha val="6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nNahar" pitchFamily="34" charset="-78"/>
                <a:ea typeface="AnNahar" pitchFamily="34" charset="-78"/>
                <a:cs typeface="AnNahar" pitchFamily="34" charset="-78"/>
              </a:rPr>
              <a:t>اسرار المعلم المتميز</a:t>
            </a:r>
            <a:endParaRPr lang="ar-SA" sz="5400" b="1" cap="all" spc="0" dirty="0">
              <a:ln>
                <a:solidFill>
                  <a:schemeClr val="tx1"/>
                </a:solidFill>
              </a:ln>
              <a:solidFill>
                <a:schemeClr val="accent1"/>
              </a:solidFill>
              <a:effectLst>
                <a:glow rad="101600">
                  <a:schemeClr val="accent6">
                    <a:lumMod val="40000"/>
                    <a:lumOff val="60000"/>
                    <a:alpha val="60000"/>
                  </a:scheme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nNahar" pitchFamily="34" charset="-78"/>
              <a:ea typeface="AnNahar" pitchFamily="34" charset="-78"/>
              <a:cs typeface="AnNahar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708870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497286" y="836712"/>
            <a:ext cx="614944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ar-SA" sz="5400" b="1" cap="all" spc="0" dirty="0" smtClean="0">
                <a:ln w="0">
                  <a:solidFill>
                    <a:sysClr val="windowText" lastClr="000000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nNahar" pitchFamily="34" charset="-78"/>
                <a:ea typeface="AnNahar" pitchFamily="34" charset="-78"/>
                <a:cs typeface="AnNahar" pitchFamily="34" charset="-78"/>
              </a:rPr>
              <a:t>الخطوات السبع للتخطيط </a:t>
            </a:r>
            <a:r>
              <a:rPr lang="ar-SA" sz="5400" b="1" cap="all" spc="0" dirty="0" err="1" smtClean="0">
                <a:ln w="0">
                  <a:solidFill>
                    <a:sysClr val="windowText" lastClr="000000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nNahar" pitchFamily="34" charset="-78"/>
                <a:ea typeface="AnNahar" pitchFamily="34" charset="-78"/>
                <a:cs typeface="AnNahar" pitchFamily="34" charset="-78"/>
              </a:rPr>
              <a:t>الدرسي</a:t>
            </a:r>
            <a:r>
              <a:rPr lang="ar-SA" sz="5400" b="1" cap="all" spc="0" dirty="0" smtClean="0">
                <a:ln w="0">
                  <a:solidFill>
                    <a:sysClr val="windowText" lastClr="000000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nNahar" pitchFamily="34" charset="-78"/>
                <a:ea typeface="AnNahar" pitchFamily="34" charset="-78"/>
                <a:cs typeface="AnNahar" pitchFamily="34" charset="-78"/>
              </a:rPr>
              <a:t> </a:t>
            </a:r>
            <a:endParaRPr lang="ar-SA" sz="5400" b="1" cap="all" spc="0" dirty="0">
              <a:ln w="0">
                <a:solidFill>
                  <a:sysClr val="windowText" lastClr="000000"/>
                </a:solidFill>
              </a:ln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nNahar" pitchFamily="34" charset="-78"/>
              <a:ea typeface="AnNahar" pitchFamily="34" charset="-78"/>
              <a:cs typeface="AnNahar" pitchFamily="34" charset="-78"/>
            </a:endParaRPr>
          </a:p>
        </p:txBody>
      </p:sp>
      <p:sp>
        <p:nvSpPr>
          <p:cNvPr id="3" name="تمرير أفقي 2"/>
          <p:cNvSpPr/>
          <p:nvPr/>
        </p:nvSpPr>
        <p:spPr>
          <a:xfrm>
            <a:off x="1342461" y="2360002"/>
            <a:ext cx="6459090" cy="1872208"/>
          </a:xfrm>
          <a:prstGeom prst="horizont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  <a:cs typeface="B Araz" panose="00000400000000000000" pitchFamily="2" charset="-78"/>
              </a:rPr>
              <a:t>تدوين الخطة ( الإعداد الكتابي )</a:t>
            </a:r>
            <a:endParaRPr lang="ar-SA" sz="6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50800" algn="tl" rotWithShape="0">
                  <a:srgbClr val="000000"/>
                </a:outerShdw>
              </a:effectLst>
              <a:cs typeface="B Araz" panose="00000400000000000000" pitchFamily="2" charset="-78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090" y="4149080"/>
            <a:ext cx="2187831" cy="1656184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 rot="21065740">
            <a:off x="26855" y="5720333"/>
            <a:ext cx="2269059" cy="995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Up">
              <a:avLst/>
            </a:prstTxWarp>
            <a:spAutoFit/>
            <a:scene3d>
              <a:camera prst="isometricOffAxis2Lef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ar-SA" sz="5400" b="1" cap="all" spc="0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glow rad="101600">
                    <a:schemeClr val="accent6">
                      <a:lumMod val="40000"/>
                      <a:lumOff val="60000"/>
                      <a:alpha val="6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nNahar" pitchFamily="34" charset="-78"/>
                <a:ea typeface="AnNahar" pitchFamily="34" charset="-78"/>
                <a:cs typeface="AnNahar" pitchFamily="34" charset="-78"/>
              </a:rPr>
              <a:t>اسرار المعلم المتميز</a:t>
            </a:r>
            <a:endParaRPr lang="ar-SA" sz="5400" b="1" cap="all" spc="0" dirty="0">
              <a:ln>
                <a:solidFill>
                  <a:schemeClr val="tx1"/>
                </a:solidFill>
              </a:ln>
              <a:solidFill>
                <a:schemeClr val="accent1"/>
              </a:solidFill>
              <a:effectLst>
                <a:glow rad="101600">
                  <a:schemeClr val="accent6">
                    <a:lumMod val="40000"/>
                    <a:lumOff val="60000"/>
                    <a:alpha val="60000"/>
                  </a:scheme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nNahar" pitchFamily="34" charset="-78"/>
              <a:ea typeface="AnNahar" pitchFamily="34" charset="-78"/>
              <a:cs typeface="AnNahar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742270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497286" y="836712"/>
            <a:ext cx="614944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ar-SA" sz="5400" b="1" cap="all" spc="0" dirty="0" smtClean="0">
                <a:ln w="0">
                  <a:solidFill>
                    <a:sysClr val="windowText" lastClr="000000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nNahar" pitchFamily="34" charset="-78"/>
                <a:ea typeface="AnNahar" pitchFamily="34" charset="-78"/>
                <a:cs typeface="AnNahar" pitchFamily="34" charset="-78"/>
              </a:rPr>
              <a:t>الخطوات السبع للتخطيط </a:t>
            </a:r>
            <a:r>
              <a:rPr lang="ar-SA" sz="5400" b="1" cap="all" spc="0" dirty="0" err="1" smtClean="0">
                <a:ln w="0">
                  <a:solidFill>
                    <a:sysClr val="windowText" lastClr="000000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nNahar" pitchFamily="34" charset="-78"/>
                <a:ea typeface="AnNahar" pitchFamily="34" charset="-78"/>
                <a:cs typeface="AnNahar" pitchFamily="34" charset="-78"/>
              </a:rPr>
              <a:t>الدرسي</a:t>
            </a:r>
            <a:r>
              <a:rPr lang="ar-SA" sz="5400" b="1" cap="all" spc="0" dirty="0" smtClean="0">
                <a:ln w="0">
                  <a:solidFill>
                    <a:sysClr val="windowText" lastClr="000000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nNahar" pitchFamily="34" charset="-78"/>
                <a:ea typeface="AnNahar" pitchFamily="34" charset="-78"/>
                <a:cs typeface="AnNahar" pitchFamily="34" charset="-78"/>
              </a:rPr>
              <a:t> </a:t>
            </a:r>
            <a:endParaRPr lang="ar-SA" sz="5400" b="1" cap="all" spc="0" dirty="0">
              <a:ln w="0">
                <a:solidFill>
                  <a:sysClr val="windowText" lastClr="000000"/>
                </a:solidFill>
              </a:ln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nNahar" pitchFamily="34" charset="-78"/>
              <a:ea typeface="AnNahar" pitchFamily="34" charset="-78"/>
              <a:cs typeface="AnNahar" pitchFamily="34" charset="-78"/>
            </a:endParaRPr>
          </a:p>
        </p:txBody>
      </p:sp>
      <p:sp>
        <p:nvSpPr>
          <p:cNvPr id="3" name="تمرير أفقي 2"/>
          <p:cNvSpPr/>
          <p:nvPr/>
        </p:nvSpPr>
        <p:spPr>
          <a:xfrm>
            <a:off x="1342461" y="2360002"/>
            <a:ext cx="6459090" cy="1872208"/>
          </a:xfrm>
          <a:prstGeom prst="horizont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  <a:cs typeface="B Araz" panose="00000400000000000000" pitchFamily="2" charset="-78"/>
              </a:rPr>
              <a:t>الوسائل المقترحة لتدريس الدرس </a:t>
            </a:r>
            <a:endParaRPr lang="ar-SA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50800" algn="tl" rotWithShape="0">
                  <a:srgbClr val="000000"/>
                </a:outerShdw>
              </a:effectLst>
              <a:cs typeface="B Araz" panose="00000400000000000000" pitchFamily="2" charset="-78"/>
            </a:endParaRPr>
          </a:p>
        </p:txBody>
      </p:sp>
      <p:sp>
        <p:nvSpPr>
          <p:cNvPr id="4" name="مستطيل 3"/>
          <p:cNvSpPr/>
          <p:nvPr/>
        </p:nvSpPr>
        <p:spPr>
          <a:xfrm rot="21065740">
            <a:off x="26855" y="5720333"/>
            <a:ext cx="2269059" cy="995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Up">
              <a:avLst/>
            </a:prstTxWarp>
            <a:spAutoFit/>
            <a:scene3d>
              <a:camera prst="isometricOffAxis2Lef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ar-SA" sz="5400" b="1" cap="all" spc="0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glow rad="101600">
                    <a:schemeClr val="accent6">
                      <a:lumMod val="40000"/>
                      <a:lumOff val="60000"/>
                      <a:alpha val="6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nNahar" pitchFamily="34" charset="-78"/>
                <a:ea typeface="AnNahar" pitchFamily="34" charset="-78"/>
                <a:cs typeface="AnNahar" pitchFamily="34" charset="-78"/>
              </a:rPr>
              <a:t>اسرار المعلم المتميز</a:t>
            </a:r>
            <a:endParaRPr lang="ar-SA" sz="5400" b="1" cap="all" spc="0" dirty="0">
              <a:ln>
                <a:solidFill>
                  <a:schemeClr val="tx1"/>
                </a:solidFill>
              </a:ln>
              <a:solidFill>
                <a:schemeClr val="accent1"/>
              </a:solidFill>
              <a:effectLst>
                <a:glow rad="101600">
                  <a:schemeClr val="accent6">
                    <a:lumMod val="40000"/>
                    <a:lumOff val="60000"/>
                    <a:alpha val="60000"/>
                  </a:scheme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nNahar" pitchFamily="34" charset="-78"/>
              <a:ea typeface="AnNahar" pitchFamily="34" charset="-78"/>
              <a:cs typeface="AnNahar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311518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836712"/>
            <a:ext cx="2389547" cy="5229200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0" y="861053"/>
            <a:ext cx="3679056" cy="2381250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108" y="3501008"/>
            <a:ext cx="3422916" cy="2281944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 rot="21065740">
            <a:off x="26855" y="5720333"/>
            <a:ext cx="2269059" cy="995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Up">
              <a:avLst/>
            </a:prstTxWarp>
            <a:spAutoFit/>
            <a:scene3d>
              <a:camera prst="isometricOffAxis2Lef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ar-SA" sz="5400" b="1" cap="all" spc="0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glow rad="101600">
                    <a:schemeClr val="accent6">
                      <a:lumMod val="40000"/>
                      <a:lumOff val="60000"/>
                      <a:alpha val="6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nNahar" pitchFamily="34" charset="-78"/>
                <a:ea typeface="AnNahar" pitchFamily="34" charset="-78"/>
                <a:cs typeface="AnNahar" pitchFamily="34" charset="-78"/>
              </a:rPr>
              <a:t>اسرار المعلم المتميز</a:t>
            </a:r>
            <a:endParaRPr lang="ar-SA" sz="5400" b="1" cap="all" spc="0" dirty="0">
              <a:ln>
                <a:solidFill>
                  <a:schemeClr val="tx1"/>
                </a:solidFill>
              </a:ln>
              <a:solidFill>
                <a:schemeClr val="accent1"/>
              </a:solidFill>
              <a:effectLst>
                <a:glow rad="101600">
                  <a:schemeClr val="accent6">
                    <a:lumMod val="40000"/>
                    <a:lumOff val="60000"/>
                    <a:alpha val="60000"/>
                  </a:scheme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nNahar" pitchFamily="34" charset="-78"/>
              <a:ea typeface="AnNahar" pitchFamily="34" charset="-78"/>
              <a:cs typeface="AnNahar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33199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4770549" y="764704"/>
            <a:ext cx="328808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منتديات مفيدة :</a:t>
            </a:r>
            <a:endParaRPr lang="ar-SA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1547664" y="1772816"/>
            <a:ext cx="619268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</a:rPr>
              <a:t>http//:t.me/</a:t>
            </a:r>
            <a:r>
              <a:rPr lang="en-US" sz="2800" b="1" dirty="0" err="1" smtClean="0">
                <a:solidFill>
                  <a:schemeClr val="bg2">
                    <a:lumMod val="25000"/>
                  </a:schemeClr>
                </a:solidFill>
              </a:rPr>
              <a:t>Toncno</a:t>
            </a:r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ar-SA" sz="2800" b="1" dirty="0" smtClean="0">
                <a:solidFill>
                  <a:schemeClr val="bg2">
                    <a:lumMod val="25000"/>
                  </a:schemeClr>
                </a:solidFill>
              </a:rPr>
              <a:t>     منتدى المعلم التقني   </a:t>
            </a:r>
            <a:endParaRPr lang="ar-SA" sz="2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1115615" y="2780928"/>
            <a:ext cx="694301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</a:rPr>
              <a:t>http//:t.me/</a:t>
            </a:r>
            <a:r>
              <a:rPr lang="en-US" sz="2400" b="1" dirty="0" err="1" smtClean="0">
                <a:solidFill>
                  <a:schemeClr val="bg2">
                    <a:lumMod val="25000"/>
                  </a:schemeClr>
                </a:solidFill>
              </a:rPr>
              <a:t>moalem_App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ar-SA" sz="2400" b="1" dirty="0" smtClean="0">
                <a:solidFill>
                  <a:schemeClr val="bg2">
                    <a:lumMod val="25000"/>
                  </a:schemeClr>
                </a:solidFill>
              </a:rPr>
              <a:t>     منتدى البرامج والتطبيقات</a:t>
            </a:r>
            <a:endParaRPr lang="ar-SA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مستطيل 4"/>
          <p:cNvSpPr/>
          <p:nvPr/>
        </p:nvSpPr>
        <p:spPr>
          <a:xfrm rot="21065740">
            <a:off x="26855" y="5720333"/>
            <a:ext cx="2269059" cy="995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Up">
              <a:avLst/>
            </a:prstTxWarp>
            <a:spAutoFit/>
            <a:scene3d>
              <a:camera prst="isometricOffAxis2Lef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ar-SA" sz="5400" b="1" cap="all" spc="0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glow rad="101600">
                    <a:schemeClr val="accent6">
                      <a:lumMod val="40000"/>
                      <a:lumOff val="60000"/>
                      <a:alpha val="6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nNahar" pitchFamily="34" charset="-78"/>
                <a:ea typeface="AnNahar" pitchFamily="34" charset="-78"/>
                <a:cs typeface="AnNahar" pitchFamily="34" charset="-78"/>
              </a:rPr>
              <a:t>اسرار المعلم المتميز</a:t>
            </a:r>
            <a:endParaRPr lang="ar-SA" sz="5400" b="1" cap="all" spc="0" dirty="0">
              <a:ln>
                <a:solidFill>
                  <a:schemeClr val="tx1"/>
                </a:solidFill>
              </a:ln>
              <a:solidFill>
                <a:schemeClr val="accent1"/>
              </a:solidFill>
              <a:effectLst>
                <a:glow rad="101600">
                  <a:schemeClr val="accent6">
                    <a:lumMod val="40000"/>
                    <a:lumOff val="60000"/>
                    <a:alpha val="60000"/>
                  </a:scheme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nNahar" pitchFamily="34" charset="-78"/>
              <a:ea typeface="AnNahar" pitchFamily="34" charset="-78"/>
              <a:cs typeface="AnNahar" pitchFamily="34" charset="-78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041" y="3717032"/>
            <a:ext cx="2769096" cy="207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3615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4702933" y="1916832"/>
            <a:ext cx="275909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8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التعارف</a:t>
            </a:r>
            <a:endParaRPr lang="ar-SA" sz="8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1" y="1561838"/>
            <a:ext cx="2902171" cy="2947282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 rot="21065740">
            <a:off x="26855" y="5720333"/>
            <a:ext cx="2269059" cy="995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Up">
              <a:avLst/>
            </a:prstTxWarp>
            <a:spAutoFit/>
            <a:scene3d>
              <a:camera prst="isometricOffAxis2Lef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ar-SA" sz="5400" b="1" cap="all" spc="0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glow rad="101600">
                    <a:schemeClr val="accent6">
                      <a:lumMod val="40000"/>
                      <a:lumOff val="60000"/>
                      <a:alpha val="6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nNahar" pitchFamily="34" charset="-78"/>
                <a:ea typeface="AnNahar" pitchFamily="34" charset="-78"/>
                <a:cs typeface="AnNahar" pitchFamily="34" charset="-78"/>
              </a:rPr>
              <a:t>اسرار المعلم المتميز</a:t>
            </a:r>
            <a:endParaRPr lang="ar-SA" sz="5400" b="1" cap="all" spc="0" dirty="0">
              <a:ln>
                <a:solidFill>
                  <a:schemeClr val="tx1"/>
                </a:solidFill>
              </a:ln>
              <a:solidFill>
                <a:schemeClr val="accent1"/>
              </a:solidFill>
              <a:effectLst>
                <a:glow rad="101600">
                  <a:schemeClr val="accent6">
                    <a:lumMod val="40000"/>
                    <a:lumOff val="60000"/>
                    <a:alpha val="60000"/>
                  </a:scheme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nNahar" pitchFamily="34" charset="-78"/>
              <a:ea typeface="AnNahar" pitchFamily="34" charset="-78"/>
              <a:cs typeface="AnNahar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766848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497286" y="836712"/>
            <a:ext cx="614944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ar-SA" sz="5400" b="1" cap="all" spc="0" dirty="0" smtClean="0">
                <a:ln w="0">
                  <a:solidFill>
                    <a:sysClr val="windowText" lastClr="000000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nNahar" pitchFamily="34" charset="-78"/>
                <a:ea typeface="AnNahar" pitchFamily="34" charset="-78"/>
                <a:cs typeface="AnNahar" pitchFamily="34" charset="-78"/>
              </a:rPr>
              <a:t>الخطوات السبع للتخطيط </a:t>
            </a:r>
            <a:r>
              <a:rPr lang="ar-SA" sz="5400" b="1" cap="all" spc="0" dirty="0" err="1" smtClean="0">
                <a:ln w="0">
                  <a:solidFill>
                    <a:sysClr val="windowText" lastClr="000000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nNahar" pitchFamily="34" charset="-78"/>
                <a:ea typeface="AnNahar" pitchFamily="34" charset="-78"/>
                <a:cs typeface="AnNahar" pitchFamily="34" charset="-78"/>
              </a:rPr>
              <a:t>الدرسي</a:t>
            </a:r>
            <a:r>
              <a:rPr lang="ar-SA" sz="5400" b="1" cap="all" spc="0" dirty="0" smtClean="0">
                <a:ln w="0">
                  <a:solidFill>
                    <a:sysClr val="windowText" lastClr="000000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nNahar" pitchFamily="34" charset="-78"/>
                <a:ea typeface="AnNahar" pitchFamily="34" charset="-78"/>
                <a:cs typeface="AnNahar" pitchFamily="34" charset="-78"/>
              </a:rPr>
              <a:t> </a:t>
            </a:r>
            <a:endParaRPr lang="ar-SA" sz="5400" b="1" cap="all" spc="0" dirty="0">
              <a:ln w="0">
                <a:solidFill>
                  <a:sysClr val="windowText" lastClr="000000"/>
                </a:solidFill>
              </a:ln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nNahar" pitchFamily="34" charset="-78"/>
              <a:ea typeface="AnNahar" pitchFamily="34" charset="-78"/>
              <a:cs typeface="AnNahar" pitchFamily="34" charset="-78"/>
            </a:endParaRPr>
          </a:p>
        </p:txBody>
      </p:sp>
      <p:sp>
        <p:nvSpPr>
          <p:cNvPr id="3" name="تمرير أفقي 2"/>
          <p:cNvSpPr/>
          <p:nvPr/>
        </p:nvSpPr>
        <p:spPr>
          <a:xfrm>
            <a:off x="1342461" y="2360002"/>
            <a:ext cx="6459090" cy="1872208"/>
          </a:xfrm>
          <a:prstGeom prst="horizont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  <a:cs typeface="B Araz" panose="00000400000000000000" pitchFamily="2" charset="-78"/>
              </a:rPr>
              <a:t>معايير اختيار الأسلوب التعليمي واستخدامه</a:t>
            </a:r>
            <a:endParaRPr lang="ar-SA" sz="4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50800" algn="tl" rotWithShape="0">
                  <a:srgbClr val="000000"/>
                </a:outerShdw>
              </a:effectLst>
              <a:cs typeface="B Araz" panose="00000400000000000000" pitchFamily="2" charset="-78"/>
            </a:endParaRPr>
          </a:p>
        </p:txBody>
      </p:sp>
      <p:sp>
        <p:nvSpPr>
          <p:cNvPr id="4" name="مستطيل 3"/>
          <p:cNvSpPr/>
          <p:nvPr/>
        </p:nvSpPr>
        <p:spPr>
          <a:xfrm rot="21065740">
            <a:off x="26855" y="5720333"/>
            <a:ext cx="2269059" cy="995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Up">
              <a:avLst/>
            </a:prstTxWarp>
            <a:spAutoFit/>
            <a:scene3d>
              <a:camera prst="isometricOffAxis2Lef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ar-SA" sz="5400" b="1" cap="all" spc="0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glow rad="101600">
                    <a:schemeClr val="accent6">
                      <a:lumMod val="40000"/>
                      <a:lumOff val="60000"/>
                      <a:alpha val="6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nNahar" pitchFamily="34" charset="-78"/>
                <a:ea typeface="AnNahar" pitchFamily="34" charset="-78"/>
                <a:cs typeface="AnNahar" pitchFamily="34" charset="-78"/>
              </a:rPr>
              <a:t>اسرار المعلم المتميز</a:t>
            </a:r>
            <a:endParaRPr lang="ar-SA" sz="5400" b="1" cap="all" spc="0" dirty="0">
              <a:ln>
                <a:solidFill>
                  <a:schemeClr val="tx1"/>
                </a:solidFill>
              </a:ln>
              <a:solidFill>
                <a:schemeClr val="accent1"/>
              </a:solidFill>
              <a:effectLst>
                <a:glow rad="101600">
                  <a:schemeClr val="accent6">
                    <a:lumMod val="40000"/>
                    <a:lumOff val="60000"/>
                    <a:alpha val="60000"/>
                  </a:scheme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nNahar" pitchFamily="34" charset="-78"/>
              <a:ea typeface="AnNahar" pitchFamily="34" charset="-78"/>
              <a:cs typeface="AnNahar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391142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497286" y="836712"/>
            <a:ext cx="614944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ar-SA" sz="5400" b="1" cap="all" spc="0" dirty="0" smtClean="0">
                <a:ln w="0">
                  <a:solidFill>
                    <a:sysClr val="windowText" lastClr="000000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nNahar" pitchFamily="34" charset="-78"/>
                <a:ea typeface="AnNahar" pitchFamily="34" charset="-78"/>
                <a:cs typeface="AnNahar" pitchFamily="34" charset="-78"/>
              </a:rPr>
              <a:t>الخطوات السبع للتخطيط </a:t>
            </a:r>
            <a:r>
              <a:rPr lang="ar-SA" sz="5400" b="1" cap="all" spc="0" dirty="0" err="1" smtClean="0">
                <a:ln w="0">
                  <a:solidFill>
                    <a:sysClr val="windowText" lastClr="000000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nNahar" pitchFamily="34" charset="-78"/>
                <a:ea typeface="AnNahar" pitchFamily="34" charset="-78"/>
                <a:cs typeface="AnNahar" pitchFamily="34" charset="-78"/>
              </a:rPr>
              <a:t>الدرسي</a:t>
            </a:r>
            <a:r>
              <a:rPr lang="ar-SA" sz="5400" b="1" cap="all" spc="0" dirty="0" smtClean="0">
                <a:ln w="0">
                  <a:solidFill>
                    <a:sysClr val="windowText" lastClr="000000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nNahar" pitchFamily="34" charset="-78"/>
                <a:ea typeface="AnNahar" pitchFamily="34" charset="-78"/>
                <a:cs typeface="AnNahar" pitchFamily="34" charset="-78"/>
              </a:rPr>
              <a:t> </a:t>
            </a:r>
            <a:endParaRPr lang="ar-SA" sz="5400" b="1" cap="all" spc="0" dirty="0">
              <a:ln w="0">
                <a:solidFill>
                  <a:sysClr val="windowText" lastClr="000000"/>
                </a:solidFill>
              </a:ln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nNahar" pitchFamily="34" charset="-78"/>
              <a:ea typeface="AnNahar" pitchFamily="34" charset="-78"/>
              <a:cs typeface="AnNahar" pitchFamily="34" charset="-78"/>
            </a:endParaRPr>
          </a:p>
        </p:txBody>
      </p:sp>
      <p:sp>
        <p:nvSpPr>
          <p:cNvPr id="3" name="تمرير أفقي 2"/>
          <p:cNvSpPr/>
          <p:nvPr/>
        </p:nvSpPr>
        <p:spPr>
          <a:xfrm>
            <a:off x="1763688" y="2360002"/>
            <a:ext cx="5256584" cy="1872208"/>
          </a:xfrm>
          <a:prstGeom prst="horizont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8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  <a:cs typeface="B Araz" panose="00000400000000000000" pitchFamily="2" charset="-78"/>
              </a:rPr>
              <a:t>التقويم</a:t>
            </a:r>
            <a:endParaRPr lang="ar-SA" sz="8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50800" algn="tl" rotWithShape="0">
                  <a:srgbClr val="000000"/>
                </a:outerShdw>
              </a:effectLst>
              <a:cs typeface="B Araz" panose="00000400000000000000" pitchFamily="2" charset="-78"/>
            </a:endParaRPr>
          </a:p>
        </p:txBody>
      </p:sp>
      <p:sp>
        <p:nvSpPr>
          <p:cNvPr id="4" name="مستطيل 3"/>
          <p:cNvSpPr/>
          <p:nvPr/>
        </p:nvSpPr>
        <p:spPr>
          <a:xfrm rot="21065740">
            <a:off x="26855" y="5720333"/>
            <a:ext cx="2269059" cy="995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Up">
              <a:avLst/>
            </a:prstTxWarp>
            <a:spAutoFit/>
            <a:scene3d>
              <a:camera prst="isometricOffAxis2Lef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ar-SA" sz="5400" b="1" cap="all" spc="0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glow rad="101600">
                    <a:schemeClr val="accent6">
                      <a:lumMod val="40000"/>
                      <a:lumOff val="60000"/>
                      <a:alpha val="6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nNahar" pitchFamily="34" charset="-78"/>
                <a:ea typeface="AnNahar" pitchFamily="34" charset="-78"/>
                <a:cs typeface="AnNahar" pitchFamily="34" charset="-78"/>
              </a:rPr>
              <a:t>اسرار المعلم المتميز</a:t>
            </a:r>
            <a:endParaRPr lang="ar-SA" sz="5400" b="1" cap="all" spc="0" dirty="0">
              <a:ln>
                <a:solidFill>
                  <a:schemeClr val="tx1"/>
                </a:solidFill>
              </a:ln>
              <a:solidFill>
                <a:schemeClr val="accent1"/>
              </a:solidFill>
              <a:effectLst>
                <a:glow rad="101600">
                  <a:schemeClr val="accent6">
                    <a:lumMod val="40000"/>
                    <a:lumOff val="60000"/>
                    <a:alpha val="60000"/>
                  </a:scheme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nNahar" pitchFamily="34" charset="-78"/>
              <a:ea typeface="AnNahar" pitchFamily="34" charset="-78"/>
              <a:cs typeface="AnNahar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241082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497286" y="836712"/>
            <a:ext cx="614944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ar-SA" sz="5400" b="1" cap="all" spc="0" dirty="0" smtClean="0">
                <a:ln w="0">
                  <a:solidFill>
                    <a:sysClr val="windowText" lastClr="000000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nNahar" pitchFamily="34" charset="-78"/>
                <a:ea typeface="AnNahar" pitchFamily="34" charset="-78"/>
                <a:cs typeface="AnNahar" pitchFamily="34" charset="-78"/>
              </a:rPr>
              <a:t>الخطوات السبع للتخطيط </a:t>
            </a:r>
            <a:r>
              <a:rPr lang="ar-SA" sz="5400" b="1" cap="all" spc="0" dirty="0" err="1" smtClean="0">
                <a:ln w="0">
                  <a:solidFill>
                    <a:sysClr val="windowText" lastClr="000000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nNahar" pitchFamily="34" charset="-78"/>
                <a:ea typeface="AnNahar" pitchFamily="34" charset="-78"/>
                <a:cs typeface="AnNahar" pitchFamily="34" charset="-78"/>
              </a:rPr>
              <a:t>الدرسي</a:t>
            </a:r>
            <a:r>
              <a:rPr lang="ar-SA" sz="5400" b="1" cap="all" spc="0" dirty="0" smtClean="0">
                <a:ln w="0">
                  <a:solidFill>
                    <a:sysClr val="windowText" lastClr="000000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nNahar" pitchFamily="34" charset="-78"/>
                <a:ea typeface="AnNahar" pitchFamily="34" charset="-78"/>
                <a:cs typeface="AnNahar" pitchFamily="34" charset="-78"/>
              </a:rPr>
              <a:t> </a:t>
            </a:r>
            <a:endParaRPr lang="ar-SA" sz="5400" b="1" cap="all" spc="0" dirty="0">
              <a:ln w="0">
                <a:solidFill>
                  <a:sysClr val="windowText" lastClr="000000"/>
                </a:solidFill>
              </a:ln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nNahar" pitchFamily="34" charset="-78"/>
              <a:ea typeface="AnNahar" pitchFamily="34" charset="-78"/>
              <a:cs typeface="AnNahar" pitchFamily="34" charset="-78"/>
            </a:endParaRPr>
          </a:p>
        </p:txBody>
      </p:sp>
      <p:sp>
        <p:nvSpPr>
          <p:cNvPr id="3" name="تمرير أفقي 2"/>
          <p:cNvSpPr/>
          <p:nvPr/>
        </p:nvSpPr>
        <p:spPr>
          <a:xfrm>
            <a:off x="1763688" y="2360002"/>
            <a:ext cx="5256584" cy="1872208"/>
          </a:xfrm>
          <a:prstGeom prst="horizont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8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  <a:cs typeface="B Araz" panose="00000400000000000000" pitchFamily="2" charset="-78"/>
              </a:rPr>
              <a:t>التقييم الذاتي </a:t>
            </a:r>
            <a:endParaRPr lang="ar-SA" sz="8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50800" algn="tl" rotWithShape="0">
                  <a:srgbClr val="000000"/>
                </a:outerShdw>
              </a:effectLst>
              <a:cs typeface="B Araz" panose="00000400000000000000" pitchFamily="2" charset="-78"/>
            </a:endParaRPr>
          </a:p>
        </p:txBody>
      </p:sp>
      <p:sp>
        <p:nvSpPr>
          <p:cNvPr id="4" name="مستطيل 3"/>
          <p:cNvSpPr/>
          <p:nvPr/>
        </p:nvSpPr>
        <p:spPr>
          <a:xfrm rot="21065740">
            <a:off x="26855" y="5720333"/>
            <a:ext cx="2269059" cy="995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Up">
              <a:avLst/>
            </a:prstTxWarp>
            <a:spAutoFit/>
            <a:scene3d>
              <a:camera prst="isometricOffAxis2Lef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ar-SA" sz="5400" b="1" cap="all" spc="0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glow rad="101600">
                    <a:schemeClr val="accent6">
                      <a:lumMod val="40000"/>
                      <a:lumOff val="60000"/>
                      <a:alpha val="6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nNahar" pitchFamily="34" charset="-78"/>
                <a:ea typeface="AnNahar" pitchFamily="34" charset="-78"/>
                <a:cs typeface="AnNahar" pitchFamily="34" charset="-78"/>
              </a:rPr>
              <a:t>اسرار المعلم المتميز</a:t>
            </a:r>
            <a:endParaRPr lang="ar-SA" sz="5400" b="1" cap="all" spc="0" dirty="0">
              <a:ln>
                <a:solidFill>
                  <a:schemeClr val="tx1"/>
                </a:solidFill>
              </a:ln>
              <a:solidFill>
                <a:schemeClr val="accent1"/>
              </a:solidFill>
              <a:effectLst>
                <a:glow rad="101600">
                  <a:schemeClr val="accent6">
                    <a:lumMod val="40000"/>
                    <a:lumOff val="60000"/>
                    <a:alpha val="60000"/>
                  </a:scheme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nNahar" pitchFamily="34" charset="-78"/>
              <a:ea typeface="AnNahar" pitchFamily="34" charset="-78"/>
              <a:cs typeface="AnNahar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251436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960593"/>
            <a:ext cx="5575794" cy="4176464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5478829" y="692696"/>
            <a:ext cx="276557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KW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- Tahrir 4" pitchFamily="2" charset="-78"/>
              </a:rPr>
              <a:t>نشاط</a:t>
            </a:r>
            <a:endParaRPr lang="ar-SA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- Tahrir 4" pitchFamily="2" charset="-78"/>
            </a:endParaRPr>
          </a:p>
        </p:txBody>
      </p:sp>
      <p:sp>
        <p:nvSpPr>
          <p:cNvPr id="4" name="مستطيل 3"/>
          <p:cNvSpPr/>
          <p:nvPr/>
        </p:nvSpPr>
        <p:spPr>
          <a:xfrm rot="21065740">
            <a:off x="26855" y="5720333"/>
            <a:ext cx="2269059" cy="995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Up">
              <a:avLst/>
            </a:prstTxWarp>
            <a:spAutoFit/>
            <a:scene3d>
              <a:camera prst="isometricOffAxis2Lef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ar-SA" sz="5400" b="1" cap="all" spc="0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glow rad="101600">
                    <a:schemeClr val="accent6">
                      <a:lumMod val="40000"/>
                      <a:lumOff val="60000"/>
                      <a:alpha val="6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nNahar" pitchFamily="34" charset="-78"/>
                <a:ea typeface="AnNahar" pitchFamily="34" charset="-78"/>
                <a:cs typeface="AnNahar" pitchFamily="34" charset="-78"/>
              </a:rPr>
              <a:t>اسرار المعلم المتميز</a:t>
            </a:r>
            <a:endParaRPr lang="ar-SA" sz="5400" b="1" cap="all" spc="0" dirty="0">
              <a:ln>
                <a:solidFill>
                  <a:schemeClr val="tx1"/>
                </a:solidFill>
              </a:ln>
              <a:solidFill>
                <a:schemeClr val="accent1"/>
              </a:solidFill>
              <a:effectLst>
                <a:glow rad="101600">
                  <a:schemeClr val="accent6">
                    <a:lumMod val="40000"/>
                    <a:lumOff val="60000"/>
                    <a:alpha val="60000"/>
                  </a:scheme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nNahar" pitchFamily="34" charset="-78"/>
              <a:ea typeface="AnNahar" pitchFamily="34" charset="-78"/>
              <a:cs typeface="AnNahar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2336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 rot="21065740">
            <a:off x="26855" y="5720333"/>
            <a:ext cx="2269059" cy="995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Up">
              <a:avLst/>
            </a:prstTxWarp>
            <a:spAutoFit/>
            <a:scene3d>
              <a:camera prst="isometricOffAxis2Lef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ar-SA" sz="5400" b="1" cap="all" spc="0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glow rad="101600">
                    <a:schemeClr val="accent6">
                      <a:lumMod val="40000"/>
                      <a:lumOff val="60000"/>
                      <a:alpha val="6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nNahar" pitchFamily="34" charset="-78"/>
                <a:ea typeface="AnNahar" pitchFamily="34" charset="-78"/>
                <a:cs typeface="AnNahar" pitchFamily="34" charset="-78"/>
              </a:rPr>
              <a:t>اسرار المعلم المتميز</a:t>
            </a:r>
            <a:endParaRPr lang="ar-SA" sz="5400" b="1" cap="all" spc="0" dirty="0">
              <a:ln>
                <a:solidFill>
                  <a:schemeClr val="tx1"/>
                </a:solidFill>
              </a:ln>
              <a:solidFill>
                <a:schemeClr val="accent1"/>
              </a:solidFill>
              <a:effectLst>
                <a:glow rad="101600">
                  <a:schemeClr val="accent6">
                    <a:lumMod val="40000"/>
                    <a:lumOff val="60000"/>
                    <a:alpha val="60000"/>
                  </a:scheme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nNahar" pitchFamily="34" charset="-78"/>
              <a:ea typeface="AnNahar" pitchFamily="34" charset="-78"/>
              <a:cs typeface="AnNahar" pitchFamily="34" charset="-78"/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7" t="47900" r="14444" b="12578"/>
          <a:stretch/>
        </p:blipFill>
        <p:spPr>
          <a:xfrm>
            <a:off x="1043608" y="2708920"/>
            <a:ext cx="5544615" cy="3081096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6300192" y="116632"/>
            <a:ext cx="2725426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رتب الأرقام</a:t>
            </a:r>
            <a:endParaRPr lang="ar-SA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1331640" y="1124744"/>
            <a:ext cx="5256584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dirty="0" smtClean="0">
                <a:cs typeface="AL - QASSAM-Extended" panose="02010000000000000000" pitchFamily="2" charset="-78"/>
              </a:rPr>
              <a:t>كتبت لكم الأستاذة يلوى معادلة مثيرة جداً ، ولكن لسوء حظكم قامت بوضع الأرقام من 1-9 بالترتيب الخطأ . عليكم أن تعيدوا ترتيب هذه الأرقام بحيث تصبح المسائل الأربعة المبينة هنا صحيحة .( هناك ثلاث مسائل أفقية وواحدة عمودية ) ن ( غير أماكن الأرقام ولا تغير أماكن العلامات )</a:t>
            </a:r>
            <a:endParaRPr lang="ar-SA" dirty="0">
              <a:cs typeface="AL - QASSAM-Extended" panose="0201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5826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363" t="27890" r="34807" b="55981"/>
          <a:stretch/>
        </p:blipFill>
        <p:spPr>
          <a:xfrm>
            <a:off x="1763688" y="1412776"/>
            <a:ext cx="5760640" cy="4462414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 rot="21065740">
            <a:off x="26855" y="5720333"/>
            <a:ext cx="2269059" cy="995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Up">
              <a:avLst/>
            </a:prstTxWarp>
            <a:spAutoFit/>
            <a:scene3d>
              <a:camera prst="isometricOffAxis2Lef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ar-SA" sz="5400" b="1" cap="all" spc="0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glow rad="101600">
                    <a:schemeClr val="accent6">
                      <a:lumMod val="40000"/>
                      <a:lumOff val="60000"/>
                      <a:alpha val="6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nNahar" pitchFamily="34" charset="-78"/>
                <a:ea typeface="AnNahar" pitchFamily="34" charset="-78"/>
                <a:cs typeface="AnNahar" pitchFamily="34" charset="-78"/>
              </a:rPr>
              <a:t>اسرار المعلم المتميز</a:t>
            </a:r>
            <a:endParaRPr lang="ar-SA" sz="5400" b="1" cap="all" spc="0" dirty="0">
              <a:ln>
                <a:solidFill>
                  <a:schemeClr val="tx1"/>
                </a:solidFill>
              </a:ln>
              <a:solidFill>
                <a:schemeClr val="accent1"/>
              </a:solidFill>
              <a:effectLst>
                <a:glow rad="101600">
                  <a:schemeClr val="accent6">
                    <a:lumMod val="40000"/>
                    <a:lumOff val="60000"/>
                    <a:alpha val="60000"/>
                  </a:scheme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nNahar" pitchFamily="34" charset="-78"/>
              <a:ea typeface="AnNahar" pitchFamily="34" charset="-78"/>
              <a:cs typeface="AnNahar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862367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971600" y="764704"/>
            <a:ext cx="727280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cs typeface="ALAWI-3-8" pitchFamily="2" charset="-78"/>
              </a:rPr>
              <a:t>السر 2 : عالج موضوعك بمشاركة جميع طلابك </a:t>
            </a:r>
            <a:endParaRPr lang="ar-SA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cs typeface="ALAWI-3-8" pitchFamily="2" charset="-78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1499723" y="2416667"/>
            <a:ext cx="60308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b="1" u="sng" dirty="0">
                <a:solidFill>
                  <a:schemeClr val="bg2">
                    <a:lumMod val="25000"/>
                  </a:schemeClr>
                </a:solidFill>
                <a:latin typeface="ae_AlHor" panose="02060603050605020204" pitchFamily="18" charset="-78"/>
                <a:cs typeface="ae_AlHor" panose="02060603050605020204" pitchFamily="18" charset="-78"/>
              </a:rPr>
              <a:t>أدوات و تطبيقات كسر الجمود داخل الفصل </a:t>
            </a:r>
            <a:r>
              <a:rPr lang="az-Latn-AZ" sz="2400" b="1" u="sng" dirty="0">
                <a:solidFill>
                  <a:schemeClr val="bg2">
                    <a:lumMod val="25000"/>
                  </a:schemeClr>
                </a:solidFill>
                <a:latin typeface="ae_AlHor" panose="02060603050605020204" pitchFamily="18" charset="-78"/>
                <a:cs typeface="ae_AlHor" panose="02060603050605020204" pitchFamily="18" charset="-78"/>
              </a:rPr>
              <a:t>Icebreakers</a:t>
            </a:r>
            <a:endParaRPr lang="ar-SA" sz="2400" b="1" u="sng" dirty="0">
              <a:solidFill>
                <a:schemeClr val="bg2">
                  <a:lumMod val="25000"/>
                </a:schemeClr>
              </a:solidFill>
              <a:latin typeface="ae_AlHor" panose="02060603050605020204" pitchFamily="18" charset="-78"/>
              <a:cs typeface="ae_AlHor" panose="02060603050605020204" pitchFamily="18" charset="-78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1499723" y="3140968"/>
            <a:ext cx="583545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dirty="0">
                <a:cs typeface="AL - QASSAM-Extended" panose="02010000000000000000" pitchFamily="2" charset="-78"/>
              </a:rPr>
              <a:t>تعتبر أنشطة كسر الجمود ( أو الجليد ) </a:t>
            </a:r>
            <a:r>
              <a:rPr lang="en-US" b="1" dirty="0">
                <a:cs typeface="AL - QASSAM-Extended" panose="02010000000000000000" pitchFamily="2" charset="-78"/>
              </a:rPr>
              <a:t>Icebreakers</a:t>
            </a:r>
            <a:r>
              <a:rPr lang="ar-SA" dirty="0">
                <a:cs typeface="AL - QASSAM-Extended" panose="02010000000000000000" pitchFamily="2" charset="-78"/>
              </a:rPr>
              <a:t> من العادات التي يمارسها المعلم داخل الفصل مع بداية كل عام دراسي أو حصة دراسية جديدة ، خصوصا إذا كان الطلاب لا يعرفون بعضهم البعض ، ما قد يخلق أحيانا جوا من التوتر و الترقب يسود الفصل و قد يمتد أياما بعد ذلك .</a:t>
            </a:r>
            <a:br>
              <a:rPr lang="ar-SA" dirty="0">
                <a:cs typeface="AL - QASSAM-Extended" panose="02010000000000000000" pitchFamily="2" charset="-78"/>
              </a:rPr>
            </a:br>
            <a:endParaRPr lang="ar-SA" dirty="0">
              <a:cs typeface="AL - QASSAM-Extended" panose="02010000000000000000" pitchFamily="2" charset="-78"/>
            </a:endParaRPr>
          </a:p>
        </p:txBody>
      </p:sp>
      <p:sp>
        <p:nvSpPr>
          <p:cNvPr id="5" name="مستطيل 4"/>
          <p:cNvSpPr/>
          <p:nvPr/>
        </p:nvSpPr>
        <p:spPr>
          <a:xfrm rot="21065740">
            <a:off x="26855" y="5720333"/>
            <a:ext cx="2269059" cy="995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Up">
              <a:avLst/>
            </a:prstTxWarp>
            <a:spAutoFit/>
            <a:scene3d>
              <a:camera prst="isometricOffAxis2Lef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ar-SA" sz="5400" b="1" cap="all" spc="0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glow rad="101600">
                    <a:schemeClr val="accent6">
                      <a:lumMod val="40000"/>
                      <a:lumOff val="60000"/>
                      <a:alpha val="6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nNahar" pitchFamily="34" charset="-78"/>
                <a:ea typeface="AnNahar" pitchFamily="34" charset="-78"/>
                <a:cs typeface="AnNahar" pitchFamily="34" charset="-78"/>
              </a:rPr>
              <a:t>اسرار المعلم المتميز</a:t>
            </a:r>
            <a:endParaRPr lang="ar-SA" sz="5400" b="1" cap="all" spc="0" dirty="0">
              <a:ln>
                <a:solidFill>
                  <a:schemeClr val="tx1"/>
                </a:solidFill>
              </a:ln>
              <a:solidFill>
                <a:schemeClr val="accent1"/>
              </a:solidFill>
              <a:effectLst>
                <a:glow rad="101600">
                  <a:schemeClr val="accent6">
                    <a:lumMod val="40000"/>
                    <a:lumOff val="60000"/>
                    <a:alpha val="60000"/>
                  </a:scheme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nNahar" pitchFamily="34" charset="-78"/>
              <a:ea typeface="AnNahar" pitchFamily="34" charset="-78"/>
              <a:cs typeface="AnNahar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1065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5357425" y="836712"/>
            <a:ext cx="28865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u="sng" dirty="0">
                <a:latin typeface="ae_AlHor" panose="02060603050605020204" pitchFamily="18" charset="-78"/>
                <a:cs typeface="ae_AlHor" panose="02060603050605020204" pitchFamily="18" charset="-78"/>
              </a:rPr>
              <a:t>- </a:t>
            </a:r>
            <a:r>
              <a:rPr lang="ar-SA" sz="2000" b="1" u="sng" dirty="0" err="1">
                <a:latin typeface="ae_AlHor" panose="02060603050605020204" pitchFamily="18" charset="-78"/>
                <a:cs typeface="ae_AlHor" panose="02060603050605020204" pitchFamily="18" charset="-78"/>
              </a:rPr>
              <a:t>بورتريه</a:t>
            </a:r>
            <a:r>
              <a:rPr lang="ar-SA" sz="2000" b="1" u="sng" dirty="0">
                <a:latin typeface="ae_AlHor" panose="02060603050605020204" pitchFamily="18" charset="-78"/>
                <a:cs typeface="ae_AlHor" panose="02060603050605020204" pitchFamily="18" charset="-78"/>
              </a:rPr>
              <a:t> ذاتي </a:t>
            </a:r>
            <a:r>
              <a:rPr lang="en-US" sz="2000" b="1" u="sng" dirty="0">
                <a:latin typeface="ae_AlHor" panose="02060603050605020204" pitchFamily="18" charset="-78"/>
                <a:cs typeface="ae_AlHor" panose="02060603050605020204" pitchFamily="18" charset="-78"/>
              </a:rPr>
              <a:t>Self Portrait</a:t>
            </a:r>
            <a:endParaRPr lang="ar-SA" sz="2000" u="sng" dirty="0">
              <a:latin typeface="ae_AlHor" panose="02060603050605020204" pitchFamily="18" charset="-78"/>
              <a:cs typeface="ae_AlHor" panose="02060603050605020204" pitchFamily="18" charset="-78"/>
            </a:endParaRPr>
          </a:p>
        </p:txBody>
      </p:sp>
      <p:pic>
        <p:nvPicPr>
          <p:cNvPr id="3" name="صورة 2" descr="self_portrait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704" y="1236822"/>
            <a:ext cx="1315261" cy="118406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مربع نص 3"/>
          <p:cNvSpPr txBox="1"/>
          <p:nvPr/>
        </p:nvSpPr>
        <p:spPr>
          <a:xfrm>
            <a:off x="1493638" y="1236822"/>
            <a:ext cx="5112568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>
                <a:latin typeface="ae_AlHor" panose="02060603050605020204" pitchFamily="18" charset="-78"/>
                <a:cs typeface="ae_AlHor" panose="02060603050605020204" pitchFamily="18" charset="-78"/>
              </a:rPr>
              <a:t>اطلب من الطلاب </a:t>
            </a:r>
            <a:r>
              <a:rPr lang="ar-SA" b="1" u="sng" dirty="0">
                <a:latin typeface="ae_AlHor" panose="02060603050605020204" pitchFamily="18" charset="-78"/>
                <a:cs typeface="ae_AlHor" panose="02060603050605020204" pitchFamily="18" charset="-78"/>
                <a:hlinkClick r:id="rId4"/>
              </a:rPr>
              <a:t>رسم</a:t>
            </a:r>
            <a:r>
              <a:rPr lang="ar-SA" b="1" dirty="0">
                <a:latin typeface="ae_AlHor" panose="02060603050605020204" pitchFamily="18" charset="-78"/>
                <a:cs typeface="ae_AlHor" panose="02060603050605020204" pitchFamily="18" charset="-78"/>
              </a:rPr>
              <a:t> أنفسهم باستخدام هذه الأدوات ، ثم بعد ذلك سيحاول الجميع تخمين صاحب كل </a:t>
            </a:r>
            <a:r>
              <a:rPr lang="ar-SA" b="1" dirty="0" err="1">
                <a:latin typeface="ae_AlHor" panose="02060603050605020204" pitchFamily="18" charset="-78"/>
                <a:cs typeface="ae_AlHor" panose="02060603050605020204" pitchFamily="18" charset="-78"/>
              </a:rPr>
              <a:t>بورتريه</a:t>
            </a:r>
            <a:r>
              <a:rPr lang="ar-SA" b="1" dirty="0">
                <a:latin typeface="ae_AlHor" panose="02060603050605020204" pitchFamily="18" charset="-78"/>
                <a:cs typeface="ae_AlHor" panose="02060603050605020204" pitchFamily="18" charset="-78"/>
              </a:rPr>
              <a:t> </a:t>
            </a:r>
            <a:r>
              <a:rPr lang="en-US" b="1" dirty="0">
                <a:latin typeface="ae_AlHor" panose="02060603050605020204" pitchFamily="18" charset="-78"/>
                <a:cs typeface="ae_AlHor" panose="02060603050605020204" pitchFamily="18" charset="-78"/>
              </a:rPr>
              <a:t>Portrait</a:t>
            </a:r>
            <a:r>
              <a:rPr lang="ar-SA" b="1" dirty="0">
                <a:latin typeface="ae_AlHor" panose="02060603050605020204" pitchFamily="18" charset="-78"/>
                <a:cs typeface="ae_AlHor" panose="02060603050605020204" pitchFamily="18" charset="-78"/>
              </a:rPr>
              <a:t>:</a:t>
            </a:r>
            <a:endParaRPr lang="en-US" b="1" dirty="0">
              <a:latin typeface="ae_AlHor" panose="02060603050605020204" pitchFamily="18" charset="-78"/>
              <a:cs typeface="ae_AlHor" panose="02060603050605020204" pitchFamily="18" charset="-78"/>
            </a:endParaRPr>
          </a:p>
          <a:p>
            <a:pPr lvl="0"/>
            <a:r>
              <a:rPr lang="en-US" b="1" u="sng" dirty="0">
                <a:latin typeface="ae_AlHor" panose="02060603050605020204" pitchFamily="18" charset="-78"/>
                <a:cs typeface="ae_AlHor" panose="02060603050605020204" pitchFamily="18" charset="-78"/>
                <a:hlinkClick r:id="rId5"/>
              </a:rPr>
              <a:t>Sketchpad</a:t>
            </a:r>
            <a:endParaRPr lang="en-US" b="1" dirty="0">
              <a:latin typeface="ae_AlHor" panose="02060603050605020204" pitchFamily="18" charset="-78"/>
              <a:cs typeface="ae_AlHor" panose="02060603050605020204" pitchFamily="18" charset="-78"/>
            </a:endParaRPr>
          </a:p>
          <a:p>
            <a:pPr lvl="0"/>
            <a:r>
              <a:rPr lang="en-US" b="1" u="sng" dirty="0">
                <a:latin typeface="ae_AlHor" panose="02060603050605020204" pitchFamily="18" charset="-78"/>
                <a:cs typeface="ae_AlHor" panose="02060603050605020204" pitchFamily="18" charset="-78"/>
                <a:hlinkClick r:id="rId6"/>
              </a:rPr>
              <a:t>Drawing Game Maker</a:t>
            </a:r>
            <a:endParaRPr lang="en-US" b="1" dirty="0">
              <a:latin typeface="ae_AlHor" panose="02060603050605020204" pitchFamily="18" charset="-78"/>
              <a:cs typeface="ae_AlHor" panose="02060603050605020204" pitchFamily="18" charset="-78"/>
            </a:endParaRPr>
          </a:p>
          <a:p>
            <a:pPr lvl="0"/>
            <a:r>
              <a:rPr lang="en-US" b="1" u="sng" dirty="0" err="1">
                <a:latin typeface="ae_AlHor" panose="02060603050605020204" pitchFamily="18" charset="-78"/>
                <a:cs typeface="ae_AlHor" panose="02060603050605020204" pitchFamily="18" charset="-78"/>
                <a:hlinkClick r:id="rId7"/>
              </a:rPr>
              <a:t>DoInk</a:t>
            </a:r>
            <a:endParaRPr lang="en-US" b="1" dirty="0">
              <a:latin typeface="ae_AlHor" panose="02060603050605020204" pitchFamily="18" charset="-78"/>
              <a:cs typeface="ae_AlHor" panose="02060603050605020204" pitchFamily="18" charset="-78"/>
            </a:endParaRPr>
          </a:p>
          <a:p>
            <a:endParaRPr lang="ar-SA" b="1" dirty="0">
              <a:latin typeface="ae_AlHor" panose="02060603050605020204" pitchFamily="18" charset="-78"/>
              <a:cs typeface="ae_AlHor" panose="02060603050605020204" pitchFamily="18" charset="-78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5914500" y="2894443"/>
            <a:ext cx="23294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/>
              <a:t>- </a:t>
            </a:r>
            <a:r>
              <a:rPr lang="ar-SA" sz="2000" b="1" u="sng" dirty="0">
                <a:latin typeface="ae_AlHor" panose="02060603050605020204" pitchFamily="18" charset="-78"/>
                <a:cs typeface="ae_AlHor" panose="02060603050605020204" pitchFamily="18" charset="-78"/>
              </a:rPr>
              <a:t>تسجيلات بالصوت و الصورة</a:t>
            </a:r>
            <a:endParaRPr lang="en-US" sz="2000" b="1" u="sng" dirty="0">
              <a:latin typeface="ae_AlHor" panose="02060603050605020204" pitchFamily="18" charset="-78"/>
              <a:cs typeface="ae_AlHor" panose="02060603050605020204" pitchFamily="18" charset="-78"/>
            </a:endParaRPr>
          </a:p>
        </p:txBody>
      </p:sp>
      <p:pic>
        <p:nvPicPr>
          <p:cNvPr id="6" name="صورة 5" descr="mzl.slyblofl">
            <a:hlinkClick r:id="rId8"/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294553"/>
            <a:ext cx="2004625" cy="165705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مربع نص 6"/>
          <p:cNvSpPr txBox="1"/>
          <p:nvPr/>
        </p:nvSpPr>
        <p:spPr>
          <a:xfrm>
            <a:off x="1187624" y="3094498"/>
            <a:ext cx="4726876" cy="286232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latin typeface="ae_AlHor" panose="02060603050605020204" pitchFamily="18" charset="-78"/>
                <a:cs typeface="ae_AlHor" panose="02060603050605020204" pitchFamily="18" charset="-78"/>
              </a:rPr>
              <a:t>سيقوم الطلاب بتسجيل </a:t>
            </a:r>
            <a:r>
              <a:rPr lang="ar-SA" u="sng" dirty="0">
                <a:latin typeface="ae_AlHor" panose="02060603050605020204" pitchFamily="18" charset="-78"/>
                <a:cs typeface="ae_AlHor" panose="02060603050605020204" pitchFamily="18" charset="-78"/>
                <a:hlinkClick r:id="rId10"/>
              </a:rPr>
              <a:t>مقاطع فيديو</a:t>
            </a:r>
            <a:r>
              <a:rPr lang="ar-SA" dirty="0">
                <a:latin typeface="ae_AlHor" panose="02060603050605020204" pitchFamily="18" charset="-78"/>
                <a:cs typeface="ae_AlHor" panose="02060603050605020204" pitchFamily="18" charset="-78"/>
              </a:rPr>
              <a:t> يقدمون فيها أنفسهم لزملائهم بهدف عرضها داخل الفصل ، وهذه بعض الأدوات التي ستساعدهم على ذلك :</a:t>
            </a:r>
            <a:endParaRPr lang="en-US" dirty="0">
              <a:latin typeface="ae_AlHor" panose="02060603050605020204" pitchFamily="18" charset="-78"/>
              <a:cs typeface="ae_AlHor" panose="02060603050605020204" pitchFamily="18" charset="-78"/>
            </a:endParaRPr>
          </a:p>
          <a:p>
            <a:pPr lvl="0"/>
            <a:r>
              <a:rPr lang="en-US" u="sng" dirty="0" err="1">
                <a:latin typeface="ae_AlHor" panose="02060603050605020204" pitchFamily="18" charset="-78"/>
                <a:cs typeface="ae_AlHor" panose="02060603050605020204" pitchFamily="18" charset="-78"/>
                <a:hlinkClick r:id="rId11"/>
              </a:rPr>
              <a:t>Animoto</a:t>
            </a:r>
            <a:endParaRPr lang="en-US" dirty="0">
              <a:latin typeface="ae_AlHor" panose="02060603050605020204" pitchFamily="18" charset="-78"/>
              <a:cs typeface="ae_AlHor" panose="02060603050605020204" pitchFamily="18" charset="-78"/>
            </a:endParaRPr>
          </a:p>
          <a:p>
            <a:pPr lvl="0"/>
            <a:r>
              <a:rPr lang="en-US" u="sng" dirty="0" err="1">
                <a:latin typeface="ae_AlHor" panose="02060603050605020204" pitchFamily="18" charset="-78"/>
                <a:cs typeface="ae_AlHor" panose="02060603050605020204" pitchFamily="18" charset="-78"/>
                <a:hlinkClick r:id="rId12"/>
              </a:rPr>
              <a:t>Stupeflix</a:t>
            </a:r>
            <a:endParaRPr lang="en-US" dirty="0">
              <a:latin typeface="ae_AlHor" panose="02060603050605020204" pitchFamily="18" charset="-78"/>
              <a:cs typeface="ae_AlHor" panose="02060603050605020204" pitchFamily="18" charset="-78"/>
            </a:endParaRPr>
          </a:p>
          <a:p>
            <a:pPr lvl="0"/>
            <a:r>
              <a:rPr lang="en-US" u="sng" dirty="0">
                <a:latin typeface="ae_AlHor" panose="02060603050605020204" pitchFamily="18" charset="-78"/>
                <a:cs typeface="ae_AlHor" panose="02060603050605020204" pitchFamily="18" charset="-78"/>
                <a:hlinkClick r:id="rId13"/>
              </a:rPr>
              <a:t>Vimeo</a:t>
            </a:r>
            <a:endParaRPr lang="en-US" dirty="0">
              <a:latin typeface="ae_AlHor" panose="02060603050605020204" pitchFamily="18" charset="-78"/>
              <a:cs typeface="ae_AlHor" panose="02060603050605020204" pitchFamily="18" charset="-78"/>
            </a:endParaRPr>
          </a:p>
          <a:p>
            <a:pPr lvl="0"/>
            <a:r>
              <a:rPr lang="en-US" u="sng" dirty="0" err="1">
                <a:latin typeface="ae_AlHor" panose="02060603050605020204" pitchFamily="18" charset="-78"/>
                <a:cs typeface="ae_AlHor" panose="02060603050605020204" pitchFamily="18" charset="-78"/>
                <a:hlinkClick r:id="rId14"/>
              </a:rPr>
              <a:t>WeVideo</a:t>
            </a:r>
            <a:endParaRPr lang="en-US" dirty="0">
              <a:latin typeface="ae_AlHor" panose="02060603050605020204" pitchFamily="18" charset="-78"/>
              <a:cs typeface="ae_AlHor" panose="02060603050605020204" pitchFamily="18" charset="-78"/>
            </a:endParaRPr>
          </a:p>
          <a:p>
            <a:pPr lvl="0"/>
            <a:r>
              <a:rPr lang="en-US" u="sng" dirty="0" err="1">
                <a:latin typeface="ae_AlHor" panose="02060603050605020204" pitchFamily="18" charset="-78"/>
                <a:cs typeface="ae_AlHor" panose="02060603050605020204" pitchFamily="18" charset="-78"/>
                <a:hlinkClick r:id="rId15"/>
              </a:rPr>
              <a:t>Magisto</a:t>
            </a:r>
            <a:endParaRPr lang="en-US" dirty="0">
              <a:latin typeface="ae_AlHor" panose="02060603050605020204" pitchFamily="18" charset="-78"/>
              <a:cs typeface="ae_AlHor" panose="02060603050605020204" pitchFamily="18" charset="-78"/>
            </a:endParaRPr>
          </a:p>
          <a:p>
            <a:pPr lvl="0"/>
            <a:r>
              <a:rPr lang="en-US" u="sng" dirty="0" err="1">
                <a:latin typeface="ae_AlHor" panose="02060603050605020204" pitchFamily="18" charset="-78"/>
                <a:cs typeface="ae_AlHor" panose="02060603050605020204" pitchFamily="18" charset="-78"/>
                <a:hlinkClick r:id="rId16"/>
              </a:rPr>
              <a:t>Audioboo</a:t>
            </a:r>
            <a:endParaRPr lang="en-US" dirty="0">
              <a:latin typeface="ae_AlHor" panose="02060603050605020204" pitchFamily="18" charset="-78"/>
              <a:cs typeface="ae_AlHor" panose="02060603050605020204" pitchFamily="18" charset="-78"/>
            </a:endParaRPr>
          </a:p>
          <a:p>
            <a:endParaRPr lang="ar-SA" dirty="0"/>
          </a:p>
        </p:txBody>
      </p:sp>
      <p:sp>
        <p:nvSpPr>
          <p:cNvPr id="8" name="مستطيل 7"/>
          <p:cNvSpPr/>
          <p:nvPr/>
        </p:nvSpPr>
        <p:spPr>
          <a:xfrm rot="21065740">
            <a:off x="26855" y="5720333"/>
            <a:ext cx="2269059" cy="995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Up">
              <a:avLst/>
            </a:prstTxWarp>
            <a:spAutoFit/>
            <a:scene3d>
              <a:camera prst="isometricOffAxis2Lef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ar-SA" sz="5400" b="1" cap="all" spc="0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glow rad="101600">
                    <a:schemeClr val="accent6">
                      <a:lumMod val="40000"/>
                      <a:lumOff val="60000"/>
                      <a:alpha val="6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nNahar" pitchFamily="34" charset="-78"/>
                <a:ea typeface="AnNahar" pitchFamily="34" charset="-78"/>
                <a:cs typeface="AnNahar" pitchFamily="34" charset="-78"/>
              </a:rPr>
              <a:t>اسرار المعلم المتميز</a:t>
            </a:r>
            <a:endParaRPr lang="ar-SA" sz="5400" b="1" cap="all" spc="0" dirty="0">
              <a:ln>
                <a:solidFill>
                  <a:schemeClr val="tx1"/>
                </a:solidFill>
              </a:ln>
              <a:solidFill>
                <a:schemeClr val="accent1"/>
              </a:solidFill>
              <a:effectLst>
                <a:glow rad="101600">
                  <a:schemeClr val="accent6">
                    <a:lumMod val="40000"/>
                    <a:lumOff val="60000"/>
                    <a:alpha val="60000"/>
                  </a:scheme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nNahar" pitchFamily="34" charset="-78"/>
              <a:ea typeface="AnNahar" pitchFamily="34" charset="-78"/>
              <a:cs typeface="AnNahar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102803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5787104" y="836712"/>
            <a:ext cx="2489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u="sng" dirty="0">
                <a:latin typeface="ae_AlHor" panose="02060603050605020204" pitchFamily="18" charset="-78"/>
                <a:cs typeface="ae_AlHor" panose="02060603050605020204" pitchFamily="18" charset="-78"/>
              </a:rPr>
              <a:t>- إنشاء صور رمزية </a:t>
            </a:r>
            <a:r>
              <a:rPr lang="en-US" b="1" u="sng" dirty="0">
                <a:latin typeface="ae_AlHor" panose="02060603050605020204" pitchFamily="18" charset="-78"/>
                <a:cs typeface="ae_AlHor" panose="02060603050605020204" pitchFamily="18" charset="-78"/>
              </a:rPr>
              <a:t>Avatars</a:t>
            </a:r>
            <a:endParaRPr lang="ar-SA" u="sng" dirty="0">
              <a:latin typeface="ae_AlHor" panose="02060603050605020204" pitchFamily="18" charset="-78"/>
              <a:cs typeface="ae_AlHor" panose="02060603050605020204" pitchFamily="18" charset="-78"/>
            </a:endParaRPr>
          </a:p>
        </p:txBody>
      </p:sp>
      <p:pic>
        <p:nvPicPr>
          <p:cNvPr id="3" name="صورة 2" descr="avatar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228224"/>
            <a:ext cx="1368152" cy="126467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مربع نص 3"/>
          <p:cNvSpPr txBox="1"/>
          <p:nvPr/>
        </p:nvSpPr>
        <p:spPr>
          <a:xfrm>
            <a:off x="971600" y="1228224"/>
            <a:ext cx="5400600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latin typeface="ae_AlHor" panose="02060603050605020204" pitchFamily="18" charset="-78"/>
                <a:cs typeface="ae_AlHor" panose="02060603050605020204" pitchFamily="18" charset="-78"/>
              </a:rPr>
              <a:t>سيقوم الطلاب بإنشاء صور رمزية لهم أو لشخصيات معروفة باستعمال الأدوات أسفله و على الجميع تخمين صاحب كل صورة :</a:t>
            </a:r>
            <a:endParaRPr lang="en-US" dirty="0">
              <a:latin typeface="ae_AlHor" panose="02060603050605020204" pitchFamily="18" charset="-78"/>
              <a:cs typeface="ae_AlHor" panose="02060603050605020204" pitchFamily="18" charset="-78"/>
            </a:endParaRPr>
          </a:p>
          <a:p>
            <a:pPr lvl="0"/>
            <a:r>
              <a:rPr lang="en-US" u="sng" dirty="0" err="1">
                <a:latin typeface="ae_AlHor" panose="02060603050605020204" pitchFamily="18" charset="-78"/>
                <a:cs typeface="ae_AlHor" panose="02060603050605020204" pitchFamily="18" charset="-78"/>
                <a:hlinkClick r:id="rId4"/>
              </a:rPr>
              <a:t>Voki</a:t>
            </a:r>
            <a:endParaRPr lang="en-US" dirty="0">
              <a:latin typeface="ae_AlHor" panose="02060603050605020204" pitchFamily="18" charset="-78"/>
              <a:cs typeface="ae_AlHor" panose="02060603050605020204" pitchFamily="18" charset="-78"/>
            </a:endParaRPr>
          </a:p>
          <a:p>
            <a:pPr lvl="0"/>
            <a:r>
              <a:rPr lang="en-US" u="sng" dirty="0">
                <a:latin typeface="ae_AlHor" panose="02060603050605020204" pitchFamily="18" charset="-78"/>
                <a:cs typeface="ae_AlHor" panose="02060603050605020204" pitchFamily="18" charset="-78"/>
                <a:hlinkClick r:id="rId5"/>
              </a:rPr>
              <a:t>Build your wild self</a:t>
            </a:r>
            <a:endParaRPr lang="en-US" dirty="0">
              <a:latin typeface="ae_AlHor" panose="02060603050605020204" pitchFamily="18" charset="-78"/>
              <a:cs typeface="ae_AlHor" panose="02060603050605020204" pitchFamily="18" charset="-78"/>
            </a:endParaRPr>
          </a:p>
          <a:p>
            <a:pPr lvl="0"/>
            <a:r>
              <a:rPr lang="en-US" u="sng" dirty="0" err="1">
                <a:latin typeface="ae_AlHor" panose="02060603050605020204" pitchFamily="18" charset="-78"/>
                <a:cs typeface="ae_AlHor" panose="02060603050605020204" pitchFamily="18" charset="-78"/>
                <a:hlinkClick r:id="rId6"/>
              </a:rPr>
              <a:t>DoppelMe</a:t>
            </a:r>
            <a:endParaRPr lang="en-US" dirty="0">
              <a:latin typeface="ae_AlHor" panose="02060603050605020204" pitchFamily="18" charset="-78"/>
              <a:cs typeface="ae_AlHor" panose="02060603050605020204" pitchFamily="18" charset="-78"/>
            </a:endParaRPr>
          </a:p>
          <a:p>
            <a:endParaRPr lang="ar-SA" dirty="0">
              <a:latin typeface="ae_AlHor" panose="02060603050605020204" pitchFamily="18" charset="-78"/>
              <a:cs typeface="ae_AlHor" panose="02060603050605020204" pitchFamily="18" charset="-78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6228184" y="3140968"/>
            <a:ext cx="16940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2400" b="1" u="sng" dirty="0">
                <a:latin typeface="ae_AlHor" panose="02060603050605020204" pitchFamily="18" charset="-78"/>
                <a:cs typeface="ae_AlHor" panose="02060603050605020204" pitchFamily="18" charset="-78"/>
              </a:rPr>
              <a:t>تقويم تشخيصي</a:t>
            </a:r>
            <a:endParaRPr lang="ar-SA" sz="2400" u="sng" dirty="0">
              <a:latin typeface="ae_AlHor" panose="02060603050605020204" pitchFamily="18" charset="-78"/>
              <a:cs typeface="ae_AlHor" panose="02060603050605020204" pitchFamily="18" charset="-78"/>
            </a:endParaRPr>
          </a:p>
        </p:txBody>
      </p:sp>
      <p:pic>
        <p:nvPicPr>
          <p:cNvPr id="6" name="صورة 5" descr="quizz">
            <a:hlinkClick r:id="rId7"/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602633"/>
            <a:ext cx="1047254" cy="105050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مربع نص 6"/>
          <p:cNvSpPr txBox="1"/>
          <p:nvPr/>
        </p:nvSpPr>
        <p:spPr>
          <a:xfrm>
            <a:off x="936002" y="3374082"/>
            <a:ext cx="5616624" cy="203132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latin typeface="ae_AlHor" panose="02060603050605020204" pitchFamily="18" charset="-78"/>
                <a:cs typeface="ae_AlHor" panose="02060603050605020204" pitchFamily="18" charset="-78"/>
              </a:rPr>
              <a:t>يمكن بدء الحصة الدراسية </a:t>
            </a:r>
            <a:r>
              <a:rPr lang="ar-SA" u="sng" dirty="0">
                <a:latin typeface="ae_AlHor" panose="02060603050605020204" pitchFamily="18" charset="-78"/>
                <a:cs typeface="ae_AlHor" panose="02060603050605020204" pitchFamily="18" charset="-78"/>
                <a:hlinkClick r:id="rId9"/>
              </a:rPr>
              <a:t>باختبارات</a:t>
            </a:r>
            <a:r>
              <a:rPr lang="ar-SA" dirty="0">
                <a:latin typeface="ae_AlHor" panose="02060603050605020204" pitchFamily="18" charset="-78"/>
                <a:cs typeface="ae_AlHor" panose="02060603050605020204" pitchFamily="18" charset="-78"/>
              </a:rPr>
              <a:t> تقويمية تشخيصية لمعارف الطلاب في موضوع معين أو مادة معينة ، هذه الأدوات ستساعدك في إضافة عنصر التشويق و المتعة عند إنشاء هاته الاختبارات :</a:t>
            </a:r>
            <a:endParaRPr lang="en-US" dirty="0">
              <a:latin typeface="ae_AlHor" panose="02060603050605020204" pitchFamily="18" charset="-78"/>
              <a:cs typeface="ae_AlHor" panose="02060603050605020204" pitchFamily="18" charset="-78"/>
            </a:endParaRPr>
          </a:p>
          <a:p>
            <a:pPr lvl="0"/>
            <a:r>
              <a:rPr lang="en-US" u="sng" dirty="0" err="1">
                <a:latin typeface="ae_AlHor" panose="02060603050605020204" pitchFamily="18" charset="-78"/>
                <a:cs typeface="ae_AlHor" panose="02060603050605020204" pitchFamily="18" charset="-78"/>
                <a:hlinkClick r:id="rId10"/>
              </a:rPr>
              <a:t>Yacapaca</a:t>
            </a:r>
            <a:endParaRPr lang="en-US" dirty="0">
              <a:latin typeface="ae_AlHor" panose="02060603050605020204" pitchFamily="18" charset="-78"/>
              <a:cs typeface="ae_AlHor" panose="02060603050605020204" pitchFamily="18" charset="-78"/>
            </a:endParaRPr>
          </a:p>
          <a:p>
            <a:pPr lvl="0"/>
            <a:r>
              <a:rPr lang="en-US" u="sng" dirty="0">
                <a:latin typeface="ae_AlHor" panose="02060603050605020204" pitchFamily="18" charset="-78"/>
                <a:cs typeface="ae_AlHor" panose="02060603050605020204" pitchFamily="18" charset="-78"/>
                <a:hlinkClick r:id="rId11"/>
              </a:rPr>
              <a:t>Quiz Me Online</a:t>
            </a:r>
            <a:endParaRPr lang="en-US" dirty="0">
              <a:latin typeface="ae_AlHor" panose="02060603050605020204" pitchFamily="18" charset="-78"/>
              <a:cs typeface="ae_AlHor" panose="02060603050605020204" pitchFamily="18" charset="-78"/>
            </a:endParaRPr>
          </a:p>
          <a:p>
            <a:pPr lvl="0"/>
            <a:r>
              <a:rPr lang="en-US" u="sng" dirty="0" err="1">
                <a:latin typeface="ae_AlHor" panose="02060603050605020204" pitchFamily="18" charset="-78"/>
                <a:cs typeface="ae_AlHor" panose="02060603050605020204" pitchFamily="18" charset="-78"/>
                <a:hlinkClick r:id="rId12"/>
              </a:rPr>
              <a:t>Testmoz</a:t>
            </a:r>
            <a:endParaRPr lang="en-US" dirty="0">
              <a:latin typeface="ae_AlHor" panose="02060603050605020204" pitchFamily="18" charset="-78"/>
              <a:cs typeface="ae_AlHor" panose="02060603050605020204" pitchFamily="18" charset="-78"/>
            </a:endParaRPr>
          </a:p>
          <a:p>
            <a:endParaRPr lang="ar-SA" dirty="0">
              <a:latin typeface="ae_AlHor" panose="02060603050605020204" pitchFamily="18" charset="-78"/>
              <a:cs typeface="ae_AlHor" panose="02060603050605020204" pitchFamily="18" charset="-78"/>
            </a:endParaRPr>
          </a:p>
        </p:txBody>
      </p:sp>
      <p:sp>
        <p:nvSpPr>
          <p:cNvPr id="8" name="مستطيل 7"/>
          <p:cNvSpPr/>
          <p:nvPr/>
        </p:nvSpPr>
        <p:spPr>
          <a:xfrm rot="21065740">
            <a:off x="26855" y="5720333"/>
            <a:ext cx="2269059" cy="995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Up">
              <a:avLst/>
            </a:prstTxWarp>
            <a:spAutoFit/>
            <a:scene3d>
              <a:camera prst="isometricOffAxis2Lef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ar-SA" sz="5400" b="1" cap="all" spc="0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glow rad="101600">
                    <a:schemeClr val="accent6">
                      <a:lumMod val="40000"/>
                      <a:lumOff val="60000"/>
                      <a:alpha val="6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nNahar" pitchFamily="34" charset="-78"/>
                <a:ea typeface="AnNahar" pitchFamily="34" charset="-78"/>
                <a:cs typeface="AnNahar" pitchFamily="34" charset="-78"/>
              </a:rPr>
              <a:t>اسرار المعلم المتميز</a:t>
            </a:r>
            <a:endParaRPr lang="ar-SA" sz="5400" b="1" cap="all" spc="0" dirty="0">
              <a:ln>
                <a:solidFill>
                  <a:schemeClr val="tx1"/>
                </a:solidFill>
              </a:ln>
              <a:solidFill>
                <a:schemeClr val="accent1"/>
              </a:solidFill>
              <a:effectLst>
                <a:glow rad="101600">
                  <a:schemeClr val="accent6">
                    <a:lumMod val="40000"/>
                    <a:lumOff val="60000"/>
                    <a:alpha val="60000"/>
                  </a:scheme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nNahar" pitchFamily="34" charset="-78"/>
              <a:ea typeface="AnNahar" pitchFamily="34" charset="-78"/>
              <a:cs typeface="AnNahar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404929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6411384" y="620688"/>
            <a:ext cx="17540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800" b="1" u="sng" dirty="0">
                <a:latin typeface="ae_AlHor" panose="02060603050605020204" pitchFamily="18" charset="-78"/>
                <a:cs typeface="ae_AlHor" panose="02060603050605020204" pitchFamily="18" charset="-78"/>
              </a:rPr>
              <a:t>- مدونة الفصل</a:t>
            </a:r>
            <a:endParaRPr lang="ar-SA" sz="2800" u="sng" dirty="0">
              <a:latin typeface="ae_AlHor" panose="02060603050605020204" pitchFamily="18" charset="-78"/>
              <a:cs typeface="ae_AlHor" panose="02060603050605020204" pitchFamily="18" charset="-78"/>
            </a:endParaRPr>
          </a:p>
        </p:txBody>
      </p:sp>
      <p:pic>
        <p:nvPicPr>
          <p:cNvPr id="3" name="صورة 2" descr="classroomBlog">
            <a:hlinkClick r:id="rId2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109780"/>
            <a:ext cx="1410588" cy="116709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مربع نص 3"/>
          <p:cNvSpPr txBox="1"/>
          <p:nvPr/>
        </p:nvSpPr>
        <p:spPr>
          <a:xfrm>
            <a:off x="1010784" y="677663"/>
            <a:ext cx="5400600" cy="203132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latin typeface="ae_AlHor" panose="02060603050605020204" pitchFamily="18" charset="-78"/>
                <a:cs typeface="ae_AlHor" panose="02060603050605020204" pitchFamily="18" charset="-78"/>
              </a:rPr>
              <a:t>يمكن إنشاء مدونة خاصة بالفصل باستعمال الأدوات أدناه حيث يقوم كل طالب بإدراج مقال أو نص يعرف به نفسه داخل المدونة :</a:t>
            </a:r>
            <a:endParaRPr lang="en-US" dirty="0">
              <a:latin typeface="ae_AlHor" panose="02060603050605020204" pitchFamily="18" charset="-78"/>
              <a:cs typeface="ae_AlHor" panose="02060603050605020204" pitchFamily="18" charset="-78"/>
            </a:endParaRPr>
          </a:p>
          <a:p>
            <a:pPr lvl="0"/>
            <a:r>
              <a:rPr lang="en-US" u="sng" dirty="0" err="1">
                <a:latin typeface="ae_AlHor" panose="02060603050605020204" pitchFamily="18" charset="-78"/>
                <a:cs typeface="ae_AlHor" panose="02060603050605020204" pitchFamily="18" charset="-78"/>
                <a:hlinkClick r:id="rId4"/>
              </a:rPr>
              <a:t>Edublogs</a:t>
            </a:r>
            <a:endParaRPr lang="en-US" dirty="0">
              <a:latin typeface="ae_AlHor" panose="02060603050605020204" pitchFamily="18" charset="-78"/>
              <a:cs typeface="ae_AlHor" panose="02060603050605020204" pitchFamily="18" charset="-78"/>
            </a:endParaRPr>
          </a:p>
          <a:p>
            <a:pPr lvl="0"/>
            <a:r>
              <a:rPr lang="en-US" u="sng" dirty="0">
                <a:latin typeface="ae_AlHor" panose="02060603050605020204" pitchFamily="18" charset="-78"/>
                <a:cs typeface="ae_AlHor" panose="02060603050605020204" pitchFamily="18" charset="-78"/>
                <a:hlinkClick r:id="rId4"/>
              </a:rPr>
              <a:t>Blogger</a:t>
            </a:r>
            <a:endParaRPr lang="en-US" dirty="0">
              <a:latin typeface="ae_AlHor" panose="02060603050605020204" pitchFamily="18" charset="-78"/>
              <a:cs typeface="ae_AlHor" panose="02060603050605020204" pitchFamily="18" charset="-78"/>
            </a:endParaRPr>
          </a:p>
          <a:p>
            <a:pPr lvl="0"/>
            <a:r>
              <a:rPr lang="en-US" u="sng" dirty="0">
                <a:latin typeface="ae_AlHor" panose="02060603050605020204" pitchFamily="18" charset="-78"/>
                <a:cs typeface="ae_AlHor" panose="02060603050605020204" pitchFamily="18" charset="-78"/>
                <a:hlinkClick r:id="rId5"/>
              </a:rPr>
              <a:t>WordPress</a:t>
            </a:r>
            <a:endParaRPr lang="en-US" dirty="0">
              <a:latin typeface="ae_AlHor" panose="02060603050605020204" pitchFamily="18" charset="-78"/>
              <a:cs typeface="ae_AlHor" panose="02060603050605020204" pitchFamily="18" charset="-78"/>
            </a:endParaRPr>
          </a:p>
          <a:p>
            <a:pPr lvl="0"/>
            <a:r>
              <a:rPr lang="en-US" u="sng" dirty="0" err="1">
                <a:latin typeface="ae_AlHor" panose="02060603050605020204" pitchFamily="18" charset="-78"/>
                <a:cs typeface="ae_AlHor" panose="02060603050605020204" pitchFamily="18" charset="-78"/>
                <a:hlinkClick r:id="rId6"/>
              </a:rPr>
              <a:t>Kidblog</a:t>
            </a:r>
            <a:endParaRPr lang="en-US" dirty="0">
              <a:latin typeface="ae_AlHor" panose="02060603050605020204" pitchFamily="18" charset="-78"/>
              <a:cs typeface="ae_AlHor" panose="02060603050605020204" pitchFamily="18" charset="-78"/>
            </a:endParaRPr>
          </a:p>
          <a:p>
            <a:endParaRPr lang="ar-SA" dirty="0">
              <a:latin typeface="ae_AlHor" panose="02060603050605020204" pitchFamily="18" charset="-78"/>
              <a:cs typeface="ae_AlHor" panose="02060603050605020204" pitchFamily="18" charset="-78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5412713" y="2720265"/>
            <a:ext cx="27526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u="sng" dirty="0">
                <a:latin typeface="ae_AlHor" panose="02060603050605020204" pitchFamily="18" charset="-78"/>
                <a:cs typeface="ae_AlHor" panose="02060603050605020204" pitchFamily="18" charset="-78"/>
              </a:rPr>
              <a:t>- القصص المصورة و الكاريكاتيرات</a:t>
            </a:r>
            <a:endParaRPr lang="ar-SA" sz="2000" u="sng" dirty="0">
              <a:latin typeface="ae_AlHor" panose="02060603050605020204" pitchFamily="18" charset="-78"/>
              <a:cs typeface="ae_AlHor" panose="02060603050605020204" pitchFamily="18" charset="-78"/>
            </a:endParaRPr>
          </a:p>
        </p:txBody>
      </p:sp>
      <p:pic>
        <p:nvPicPr>
          <p:cNvPr id="6" name="صورة 5" descr="chogger">
            <a:hlinkClick r:id="rId7"/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7" y="3120375"/>
            <a:ext cx="2241793" cy="182079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مربع نص 6"/>
          <p:cNvSpPr txBox="1"/>
          <p:nvPr/>
        </p:nvSpPr>
        <p:spPr>
          <a:xfrm>
            <a:off x="734683" y="3068960"/>
            <a:ext cx="4896544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latin typeface="ae_AlHor" panose="02060603050605020204" pitchFamily="18" charset="-78"/>
                <a:cs typeface="ae_AlHor" panose="02060603050605020204" pitchFamily="18" charset="-78"/>
              </a:rPr>
              <a:t>تشجيع المتعلمين على </a:t>
            </a:r>
            <a:r>
              <a:rPr lang="ar-SA" u="sng" dirty="0">
                <a:latin typeface="ae_AlHor" panose="02060603050605020204" pitchFamily="18" charset="-78"/>
                <a:cs typeface="ae_AlHor" panose="02060603050605020204" pitchFamily="18" charset="-78"/>
                <a:hlinkClick r:id="rId9"/>
              </a:rPr>
              <a:t>إنشاء قصص مصورة أو كاريكاتيرات</a:t>
            </a:r>
            <a:r>
              <a:rPr lang="ar-SA" dirty="0">
                <a:latin typeface="ae_AlHor" panose="02060603050605020204" pitchFamily="18" charset="-78"/>
                <a:cs typeface="ae_AlHor" panose="02060603050605020204" pitchFamily="18" charset="-78"/>
              </a:rPr>
              <a:t> أو رسوم كرتونية معبرة لعرضها داخل الفصل و جعلها كموضوع ممتع للتفاعل بين الطلاب :</a:t>
            </a:r>
            <a:endParaRPr lang="en-US" dirty="0">
              <a:latin typeface="ae_AlHor" panose="02060603050605020204" pitchFamily="18" charset="-78"/>
              <a:cs typeface="ae_AlHor" panose="02060603050605020204" pitchFamily="18" charset="-78"/>
            </a:endParaRPr>
          </a:p>
          <a:p>
            <a:pPr lvl="0"/>
            <a:r>
              <a:rPr lang="en-US" u="sng" dirty="0">
                <a:latin typeface="ae_AlHor" panose="02060603050605020204" pitchFamily="18" charset="-78"/>
                <a:cs typeface="ae_AlHor" panose="02060603050605020204" pitchFamily="18" charset="-78"/>
                <a:hlinkClick r:id="rId10"/>
              </a:rPr>
              <a:t>Witty Comics</a:t>
            </a:r>
            <a:endParaRPr lang="en-US" dirty="0">
              <a:latin typeface="ae_AlHor" panose="02060603050605020204" pitchFamily="18" charset="-78"/>
              <a:cs typeface="ae_AlHor" panose="02060603050605020204" pitchFamily="18" charset="-78"/>
            </a:endParaRPr>
          </a:p>
          <a:p>
            <a:pPr lvl="0"/>
            <a:r>
              <a:rPr lang="en-US" u="sng" dirty="0">
                <a:latin typeface="ae_AlHor" panose="02060603050605020204" pitchFamily="18" charset="-78"/>
                <a:cs typeface="ae_AlHor" panose="02060603050605020204" pitchFamily="18" charset="-78"/>
                <a:hlinkClick r:id="rId11"/>
              </a:rPr>
              <a:t>Make Belief</a:t>
            </a:r>
            <a:endParaRPr lang="en-US" dirty="0">
              <a:latin typeface="ae_AlHor" panose="02060603050605020204" pitchFamily="18" charset="-78"/>
              <a:cs typeface="ae_AlHor" panose="02060603050605020204" pitchFamily="18" charset="-78"/>
            </a:endParaRPr>
          </a:p>
          <a:p>
            <a:pPr lvl="0"/>
            <a:r>
              <a:rPr lang="en-US" u="sng" dirty="0" err="1">
                <a:latin typeface="ae_AlHor" panose="02060603050605020204" pitchFamily="18" charset="-78"/>
                <a:cs typeface="ae_AlHor" panose="02060603050605020204" pitchFamily="18" charset="-78"/>
                <a:hlinkClick r:id="rId12"/>
              </a:rPr>
              <a:t>Chogger</a:t>
            </a:r>
            <a:endParaRPr lang="en-US" dirty="0">
              <a:latin typeface="ae_AlHor" panose="02060603050605020204" pitchFamily="18" charset="-78"/>
              <a:cs typeface="ae_AlHor" panose="02060603050605020204" pitchFamily="18" charset="-78"/>
            </a:endParaRPr>
          </a:p>
          <a:p>
            <a:pPr lvl="0"/>
            <a:r>
              <a:rPr lang="en-US" u="sng" dirty="0" err="1">
                <a:latin typeface="ae_AlHor" panose="02060603050605020204" pitchFamily="18" charset="-78"/>
                <a:cs typeface="ae_AlHor" panose="02060603050605020204" pitchFamily="18" charset="-78"/>
                <a:hlinkClick r:id="rId13"/>
              </a:rPr>
              <a:t>Pixton</a:t>
            </a:r>
            <a:endParaRPr lang="en-US" dirty="0">
              <a:latin typeface="ae_AlHor" panose="02060603050605020204" pitchFamily="18" charset="-78"/>
              <a:cs typeface="ae_AlHor" panose="02060603050605020204" pitchFamily="18" charset="-78"/>
            </a:endParaRPr>
          </a:p>
          <a:p>
            <a:endParaRPr lang="ar-SA" dirty="0">
              <a:latin typeface="ae_AlHor" panose="02060603050605020204" pitchFamily="18" charset="-78"/>
              <a:cs typeface="ae_AlHor" panose="02060603050605020204" pitchFamily="18" charset="-78"/>
            </a:endParaRPr>
          </a:p>
        </p:txBody>
      </p:sp>
      <p:sp>
        <p:nvSpPr>
          <p:cNvPr id="8" name="مستطيل 7"/>
          <p:cNvSpPr/>
          <p:nvPr/>
        </p:nvSpPr>
        <p:spPr>
          <a:xfrm rot="21065740">
            <a:off x="26855" y="5720333"/>
            <a:ext cx="2269059" cy="995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Up">
              <a:avLst/>
            </a:prstTxWarp>
            <a:spAutoFit/>
            <a:scene3d>
              <a:camera prst="isometricOffAxis2Lef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ar-SA" sz="5400" b="1" cap="all" spc="0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glow rad="101600">
                    <a:schemeClr val="accent6">
                      <a:lumMod val="40000"/>
                      <a:lumOff val="60000"/>
                      <a:alpha val="6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nNahar" pitchFamily="34" charset="-78"/>
                <a:ea typeface="AnNahar" pitchFamily="34" charset="-78"/>
                <a:cs typeface="AnNahar" pitchFamily="34" charset="-78"/>
              </a:rPr>
              <a:t>اسرار المعلم المتميز</a:t>
            </a:r>
            <a:endParaRPr lang="ar-SA" sz="5400" b="1" cap="all" spc="0" dirty="0">
              <a:ln>
                <a:solidFill>
                  <a:schemeClr val="tx1"/>
                </a:solidFill>
              </a:ln>
              <a:solidFill>
                <a:schemeClr val="accent1"/>
              </a:solidFill>
              <a:effectLst>
                <a:glow rad="101600">
                  <a:schemeClr val="accent6">
                    <a:lumMod val="40000"/>
                    <a:lumOff val="60000"/>
                    <a:alpha val="60000"/>
                  </a:scheme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nNahar" pitchFamily="34" charset="-78"/>
              <a:ea typeface="AnNahar" pitchFamily="34" charset="-78"/>
              <a:cs typeface="AnNahar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99722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-171400"/>
            <a:ext cx="2808312" cy="2572783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1187624" y="1484784"/>
            <a:ext cx="5734482" cy="286232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2000" b="1" dirty="0" smtClean="0">
                <a:cs typeface="Arabic11 BT" pitchFamily="2" charset="-78"/>
              </a:rPr>
              <a:t>الاسم : هدية داود الشمري </a:t>
            </a:r>
          </a:p>
          <a:p>
            <a:r>
              <a:rPr lang="ar-SA" sz="2000" b="1" dirty="0" smtClean="0">
                <a:cs typeface="Arabic11 BT" pitchFamily="2" charset="-78"/>
              </a:rPr>
              <a:t>موجه </a:t>
            </a:r>
            <a:r>
              <a:rPr lang="ar-SA" sz="2000" b="1" dirty="0" smtClean="0">
                <a:cs typeface="Arabic11 BT" pitchFamily="2" charset="-78"/>
              </a:rPr>
              <a:t>فني أحياء </a:t>
            </a:r>
            <a:endParaRPr lang="ar-SA" sz="2000" b="1" dirty="0" smtClean="0">
              <a:cs typeface="Arabic11 BT" pitchFamily="2" charset="-78"/>
            </a:endParaRPr>
          </a:p>
          <a:p>
            <a:r>
              <a:rPr lang="ar-KW" sz="2000" b="1" dirty="0" smtClean="0">
                <a:cs typeface="Arabic11 BT" pitchFamily="2" charset="-78"/>
              </a:rPr>
              <a:t>الشهادات </a:t>
            </a:r>
            <a:r>
              <a:rPr lang="ar-KW" sz="2000" b="1" dirty="0" smtClean="0">
                <a:cs typeface="Arabic11 BT" pitchFamily="2" charset="-78"/>
              </a:rPr>
              <a:t>: </a:t>
            </a:r>
          </a:p>
          <a:p>
            <a:r>
              <a:rPr lang="ar-KW" sz="2000" b="1" dirty="0">
                <a:cs typeface="Arabic11 BT" pitchFamily="2" charset="-78"/>
              </a:rPr>
              <a:t> </a:t>
            </a:r>
            <a:r>
              <a:rPr lang="ar-KW" sz="2000" b="1" dirty="0" smtClean="0">
                <a:cs typeface="Arabic11 BT" pitchFamily="2" charset="-78"/>
              </a:rPr>
              <a:t>         بكالوريوس علوم (نبات ) من جامعة الكويت .</a:t>
            </a:r>
          </a:p>
          <a:p>
            <a:r>
              <a:rPr lang="ar-KW" sz="2000" b="1" dirty="0">
                <a:cs typeface="Arabic11 BT" pitchFamily="2" charset="-78"/>
              </a:rPr>
              <a:t> </a:t>
            </a:r>
            <a:r>
              <a:rPr lang="ar-KW" sz="2000" b="1" dirty="0" smtClean="0">
                <a:cs typeface="Arabic11 BT" pitchFamily="2" charset="-78"/>
              </a:rPr>
              <a:t>         شهادة </a:t>
            </a:r>
            <a:r>
              <a:rPr lang="en-US" sz="2000" b="1" dirty="0" smtClean="0">
                <a:cs typeface="Arabic11 BT" pitchFamily="2" charset="-78"/>
              </a:rPr>
              <a:t>ICDL </a:t>
            </a:r>
          </a:p>
          <a:p>
            <a:r>
              <a:rPr lang="ar-KW" sz="2000" b="1" dirty="0">
                <a:cs typeface="Arabic11 BT" pitchFamily="2" charset="-78"/>
              </a:rPr>
              <a:t> </a:t>
            </a:r>
            <a:r>
              <a:rPr lang="ar-KW" sz="2000" b="1" dirty="0" smtClean="0">
                <a:cs typeface="Arabic11 BT" pitchFamily="2" charset="-78"/>
              </a:rPr>
              <a:t>         شهادة مدرب معتمد من ميكروسوفت في اوفيس 365.</a:t>
            </a:r>
          </a:p>
          <a:p>
            <a:r>
              <a:rPr lang="ar-KW" sz="2000" b="1" dirty="0">
                <a:cs typeface="Arabic11 BT" pitchFamily="2" charset="-78"/>
              </a:rPr>
              <a:t> </a:t>
            </a:r>
            <a:r>
              <a:rPr lang="ar-KW" sz="2000" b="1" dirty="0" smtClean="0">
                <a:cs typeface="Arabic11 BT" pitchFamily="2" charset="-78"/>
              </a:rPr>
              <a:t>         شهادة حضور برنامج الدمج التعليمي وصعوبات التعلم .</a:t>
            </a:r>
          </a:p>
          <a:p>
            <a:r>
              <a:rPr lang="ar-KW" sz="2000" b="1" dirty="0">
                <a:cs typeface="Arabic11 BT" pitchFamily="2" charset="-78"/>
              </a:rPr>
              <a:t> </a:t>
            </a:r>
            <a:r>
              <a:rPr lang="ar-KW" sz="2000" b="1" dirty="0" smtClean="0">
                <a:cs typeface="Arabic11 BT" pitchFamily="2" charset="-78"/>
              </a:rPr>
              <a:t>         مدرب معتمد من البورد العربي للاستشارات والتدريب والتنمية المهنية .</a:t>
            </a:r>
          </a:p>
          <a:p>
            <a:r>
              <a:rPr lang="ar-KW" sz="2000" b="1" dirty="0" smtClean="0">
                <a:cs typeface="Arabic11 BT" pitchFamily="2" charset="-78"/>
              </a:rPr>
              <a:t>للتواصل : نقال </a:t>
            </a:r>
            <a:r>
              <a:rPr lang="ar-KW" sz="2000" b="1" dirty="0" smtClean="0">
                <a:cs typeface="Arabic11 BT" pitchFamily="2" charset="-78"/>
              </a:rPr>
              <a:t>ايميل  </a:t>
            </a:r>
            <a:r>
              <a:rPr lang="en-US" sz="2000" b="1" dirty="0" smtClean="0">
                <a:cs typeface="Arabic11 BT" pitchFamily="2" charset="-78"/>
                <a:hlinkClick r:id="rId4"/>
              </a:rPr>
              <a:t>present1973@hotmail.com</a:t>
            </a:r>
            <a:r>
              <a:rPr lang="en-US" sz="2000" b="1" dirty="0" smtClean="0">
                <a:cs typeface="Arabic11 BT" pitchFamily="2" charset="-78"/>
              </a:rPr>
              <a:t> </a:t>
            </a:r>
            <a:endParaRPr lang="ar-KW" sz="2000" b="1" dirty="0">
              <a:cs typeface="Arabic11 B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1645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6578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جدول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6280034"/>
              </p:ext>
            </p:extLst>
          </p:nvPr>
        </p:nvGraphicFramePr>
        <p:xfrm>
          <a:off x="2699522" y="980728"/>
          <a:ext cx="5001342" cy="5425440"/>
        </p:xfrm>
        <a:graphic>
          <a:graphicData uri="http://schemas.openxmlformats.org/drawingml/2006/table">
            <a:tbl>
              <a:tblPr rtl="1" firstRow="1" bandRow="1">
                <a:tableStyleId>{D27102A9-8310-4765-A935-A1911B00CA55}</a:tableStyleId>
              </a:tblPr>
              <a:tblGrid>
                <a:gridCol w="1219200"/>
                <a:gridCol w="1219200"/>
                <a:gridCol w="1219200"/>
                <a:gridCol w="1343742"/>
              </a:tblGrid>
              <a:tr h="936104">
                <a:tc>
                  <a:txBody>
                    <a:bodyPr/>
                    <a:lstStyle/>
                    <a:p>
                      <a:pPr algn="ctr" rtl="1"/>
                      <a:r>
                        <a:rPr lang="ar-KW" sz="2000" b="1" dirty="0" smtClean="0">
                          <a:cs typeface="Arabic11 BT" pitchFamily="2" charset="-78"/>
                        </a:rPr>
                        <a:t>1%</a:t>
                      </a:r>
                      <a:endParaRPr lang="ar-KW" sz="2000" b="1" dirty="0">
                        <a:cs typeface="Arabic11 BT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1"/>
                      <a:r>
                        <a:rPr lang="ar-KW" sz="2000" b="1" dirty="0" smtClean="0">
                          <a:cs typeface="Arabic11 BT" pitchFamily="2" charset="-78"/>
                        </a:rPr>
                        <a:t>من خلال </a:t>
                      </a:r>
                      <a:endParaRPr lang="ar-KW" sz="2000" b="1" dirty="0">
                        <a:cs typeface="Arabic11 BT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1"/>
                      <a:r>
                        <a:rPr lang="ar-KW" sz="2000" b="1" dirty="0" smtClean="0">
                          <a:cs typeface="Arabic11 BT" pitchFamily="2" charset="-78"/>
                        </a:rPr>
                        <a:t>التذوق</a:t>
                      </a:r>
                      <a:endParaRPr lang="ar-KW" sz="2000" b="1" dirty="0">
                        <a:cs typeface="Arabic11 BT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1"/>
                      <a:endParaRPr lang="ar-KW" dirty="0" smtClean="0"/>
                    </a:p>
                    <a:p>
                      <a:pPr rtl="1"/>
                      <a:endParaRPr lang="ar-KW" dirty="0" smtClean="0"/>
                    </a:p>
                    <a:p>
                      <a:pPr rtl="1"/>
                      <a:endParaRPr lang="ar-KW" dirty="0" smtClean="0"/>
                    </a:p>
                    <a:p>
                      <a:pPr rtl="1"/>
                      <a:endParaRPr lang="ar-KW" dirty="0"/>
                    </a:p>
                  </a:txBody>
                  <a:tcPr/>
                </a:tc>
              </a:tr>
              <a:tr h="692549">
                <a:tc>
                  <a:txBody>
                    <a:bodyPr/>
                    <a:lstStyle/>
                    <a:p>
                      <a:pPr algn="ctr" rtl="1"/>
                      <a:r>
                        <a:rPr lang="ar-KW" sz="2000" b="1" dirty="0" smtClean="0">
                          <a:cs typeface="Arabic11 BT" pitchFamily="2" charset="-78"/>
                        </a:rPr>
                        <a:t>1.5%</a:t>
                      </a:r>
                      <a:r>
                        <a:rPr lang="ar-KW" sz="2000" b="1" baseline="0" dirty="0" smtClean="0">
                          <a:cs typeface="Arabic11 BT" pitchFamily="2" charset="-78"/>
                        </a:rPr>
                        <a:t> </a:t>
                      </a:r>
                      <a:endParaRPr lang="ar-KW" sz="2000" b="1" dirty="0">
                        <a:cs typeface="Arabic11 BT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1"/>
                      <a:r>
                        <a:rPr lang="ar-KW" sz="2000" b="1" dirty="0" smtClean="0">
                          <a:cs typeface="Arabic11 BT" pitchFamily="2" charset="-78"/>
                        </a:rPr>
                        <a:t>من خلال </a:t>
                      </a:r>
                      <a:endParaRPr lang="ar-KW" sz="2000" b="1" dirty="0">
                        <a:cs typeface="Arabic11 BT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1"/>
                      <a:r>
                        <a:rPr lang="ar-KW" sz="2000" b="1" dirty="0" smtClean="0">
                          <a:cs typeface="Arabic11 BT" pitchFamily="2" charset="-78"/>
                        </a:rPr>
                        <a:t>اللمس</a:t>
                      </a:r>
                      <a:endParaRPr lang="ar-KW" sz="2000" b="1" dirty="0">
                        <a:cs typeface="Arabic11 BT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1"/>
                      <a:endParaRPr lang="ar-KW" dirty="0" smtClean="0"/>
                    </a:p>
                    <a:p>
                      <a:pPr rtl="1"/>
                      <a:endParaRPr lang="ar-KW" dirty="0" smtClean="0"/>
                    </a:p>
                    <a:p>
                      <a:pPr rtl="1"/>
                      <a:endParaRPr lang="ar-KW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ar-KW" sz="2000" b="1" dirty="0" smtClean="0">
                        <a:cs typeface="Arabic11 BT" pitchFamily="2" charset="-78"/>
                      </a:endParaRPr>
                    </a:p>
                    <a:p>
                      <a:pPr algn="ctr" rtl="1"/>
                      <a:r>
                        <a:rPr lang="ar-KW" sz="2000" b="1" dirty="0" smtClean="0">
                          <a:cs typeface="Arabic11 BT" pitchFamily="2" charset="-78"/>
                        </a:rPr>
                        <a:t>3.5%</a:t>
                      </a:r>
                      <a:endParaRPr lang="ar-KW" sz="2000" b="1" dirty="0">
                        <a:cs typeface="Arabic11 BT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1"/>
                      <a:r>
                        <a:rPr lang="ar-KW" sz="2000" b="1" dirty="0" smtClean="0">
                          <a:cs typeface="Arabic11 BT" pitchFamily="2" charset="-78"/>
                        </a:rPr>
                        <a:t>من خلال </a:t>
                      </a:r>
                      <a:endParaRPr lang="ar-KW" sz="2000" b="1" dirty="0">
                        <a:cs typeface="Arabic11 BT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KW" sz="2000" b="1" dirty="0" smtClean="0">
                        <a:cs typeface="Arabic11 BT" pitchFamily="2" charset="-78"/>
                      </a:endParaRPr>
                    </a:p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KW" sz="2000" b="1" dirty="0" smtClean="0">
                          <a:cs typeface="Arabic11 BT" pitchFamily="2" charset="-78"/>
                        </a:rPr>
                        <a:t>الشم </a:t>
                      </a:r>
                    </a:p>
                    <a:p>
                      <a:pPr rtl="1"/>
                      <a:endParaRPr lang="ar-KW" sz="2000" b="1" dirty="0">
                        <a:cs typeface="Arabic11 BT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1"/>
                      <a:endParaRPr lang="ar-KW"/>
                    </a:p>
                  </a:txBody>
                  <a:tcPr/>
                </a:tc>
              </a:tr>
              <a:tr h="1067504">
                <a:tc>
                  <a:txBody>
                    <a:bodyPr/>
                    <a:lstStyle/>
                    <a:p>
                      <a:pPr algn="ctr" rtl="1"/>
                      <a:r>
                        <a:rPr lang="ar-KW" sz="2000" b="1" dirty="0" smtClean="0">
                          <a:cs typeface="Arabic11 BT" pitchFamily="2" charset="-78"/>
                        </a:rPr>
                        <a:t>11%</a:t>
                      </a:r>
                      <a:endParaRPr lang="ar-KW" sz="2000" b="1" dirty="0">
                        <a:cs typeface="Arabic11 BT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1"/>
                      <a:r>
                        <a:rPr lang="ar-KW" sz="2000" b="1" dirty="0" smtClean="0">
                          <a:cs typeface="Arabic11 BT" pitchFamily="2" charset="-78"/>
                        </a:rPr>
                        <a:t>من خلال </a:t>
                      </a:r>
                      <a:endParaRPr lang="ar-KW" sz="2000" b="1" dirty="0">
                        <a:cs typeface="Arabic11 BT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1"/>
                      <a:endParaRPr lang="ar-KW" sz="2000" b="1" dirty="0" smtClean="0">
                        <a:cs typeface="Arabic11 BT" pitchFamily="2" charset="-78"/>
                      </a:endParaRPr>
                    </a:p>
                    <a:p>
                      <a:pPr rtl="1"/>
                      <a:r>
                        <a:rPr lang="ar-KW" sz="2000" b="1" dirty="0" smtClean="0">
                          <a:cs typeface="Arabic11 BT" pitchFamily="2" charset="-78"/>
                        </a:rPr>
                        <a:t>السمع</a:t>
                      </a:r>
                      <a:endParaRPr lang="en-US" sz="2000" b="1" dirty="0" smtClean="0">
                        <a:cs typeface="Arabic11 BT" pitchFamily="2" charset="-78"/>
                      </a:endParaRPr>
                    </a:p>
                    <a:p>
                      <a:pPr rtl="1"/>
                      <a:endParaRPr lang="en-US" sz="2000" b="1" dirty="0" smtClean="0">
                        <a:cs typeface="Arabic11 BT" pitchFamily="2" charset="-78"/>
                      </a:endParaRPr>
                    </a:p>
                    <a:p>
                      <a:pPr rtl="1"/>
                      <a:endParaRPr lang="ar-KW" sz="2000" b="1" dirty="0">
                        <a:cs typeface="Arabic11 BT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1"/>
                      <a:endParaRPr lang="ar-KW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KW" sz="2000" b="1" dirty="0" smtClean="0">
                          <a:cs typeface="Arabic11 BT" pitchFamily="2" charset="-78"/>
                        </a:rPr>
                        <a:t>83%</a:t>
                      </a:r>
                      <a:endParaRPr lang="ar-KW" sz="2000" b="1" dirty="0">
                        <a:cs typeface="Arabic11 BT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1"/>
                      <a:r>
                        <a:rPr lang="ar-KW" sz="2000" b="1" dirty="0" smtClean="0">
                          <a:cs typeface="Arabic11 BT" pitchFamily="2" charset="-78"/>
                        </a:rPr>
                        <a:t>من خلال </a:t>
                      </a:r>
                      <a:endParaRPr lang="ar-KW" sz="2000" b="1" dirty="0">
                        <a:cs typeface="Arabic11 BT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1"/>
                      <a:r>
                        <a:rPr lang="ar-KW" sz="2000" b="1" dirty="0" smtClean="0">
                          <a:cs typeface="Arabic11 BT" pitchFamily="2" charset="-78"/>
                        </a:rPr>
                        <a:t>النظر </a:t>
                      </a:r>
                      <a:endParaRPr lang="en-US" sz="2000" b="1" dirty="0" smtClean="0">
                        <a:cs typeface="Arabic11 BT" pitchFamily="2" charset="-78"/>
                      </a:endParaRPr>
                    </a:p>
                    <a:p>
                      <a:pPr rtl="1"/>
                      <a:endParaRPr lang="en-US" sz="2000" b="1" dirty="0" smtClean="0">
                        <a:cs typeface="Arabic11 BT" pitchFamily="2" charset="-78"/>
                      </a:endParaRPr>
                    </a:p>
                    <a:p>
                      <a:pPr rtl="1"/>
                      <a:endParaRPr lang="ar-KW" sz="2000" b="1" dirty="0">
                        <a:cs typeface="Arabic11 BT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1"/>
                      <a:endParaRPr lang="ar-KW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824" y="980728"/>
            <a:ext cx="1368152" cy="1114850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115" y="2204864"/>
            <a:ext cx="1202861" cy="792088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003" y="3140968"/>
            <a:ext cx="1161973" cy="936104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993" y="4199578"/>
            <a:ext cx="981075" cy="970075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354" y="5445224"/>
            <a:ext cx="1034714" cy="720080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6596367" y="57398"/>
            <a:ext cx="2169184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ar-KW" sz="5400" b="1" cap="all" spc="0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ALAWI-3-8" pitchFamily="2" charset="-78"/>
              </a:rPr>
              <a:t>نحن نتعلم</a:t>
            </a:r>
            <a:endParaRPr lang="ar-SA" sz="5400" b="1" cap="all" spc="0" dirty="0">
              <a:ln w="9000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cs typeface="ALAWI-3-8" pitchFamily="2" charset="-78"/>
            </a:endParaRPr>
          </a:p>
        </p:txBody>
      </p:sp>
      <p:sp>
        <p:nvSpPr>
          <p:cNvPr id="9" name="مستطيل 8"/>
          <p:cNvSpPr/>
          <p:nvPr/>
        </p:nvSpPr>
        <p:spPr>
          <a:xfrm rot="21065740">
            <a:off x="26855" y="5720333"/>
            <a:ext cx="2269059" cy="995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Up">
              <a:avLst/>
            </a:prstTxWarp>
            <a:spAutoFit/>
            <a:scene3d>
              <a:camera prst="isometricOffAxis2Lef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ar-SA" sz="5400" b="1" cap="all" spc="0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glow rad="101600">
                    <a:schemeClr val="accent6">
                      <a:lumMod val="40000"/>
                      <a:lumOff val="60000"/>
                      <a:alpha val="6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nNahar" pitchFamily="34" charset="-78"/>
                <a:ea typeface="AnNahar" pitchFamily="34" charset="-78"/>
                <a:cs typeface="AnNahar" pitchFamily="34" charset="-78"/>
              </a:rPr>
              <a:t>اسرار المعلم المتميز</a:t>
            </a:r>
            <a:endParaRPr lang="ar-SA" sz="5400" b="1" cap="all" spc="0" dirty="0">
              <a:ln>
                <a:solidFill>
                  <a:schemeClr val="tx1"/>
                </a:solidFill>
              </a:ln>
              <a:solidFill>
                <a:schemeClr val="accent1"/>
              </a:solidFill>
              <a:effectLst>
                <a:glow rad="101600">
                  <a:schemeClr val="accent6">
                    <a:lumMod val="40000"/>
                    <a:lumOff val="60000"/>
                    <a:alpha val="60000"/>
                  </a:scheme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nNahar" pitchFamily="34" charset="-78"/>
              <a:ea typeface="AnNahar" pitchFamily="34" charset="-78"/>
              <a:cs typeface="AnNahar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817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جدول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3716662"/>
              </p:ext>
            </p:extLst>
          </p:nvPr>
        </p:nvGraphicFramePr>
        <p:xfrm>
          <a:off x="3562062" y="980729"/>
          <a:ext cx="4138802" cy="5317357"/>
        </p:xfrm>
        <a:graphic>
          <a:graphicData uri="http://schemas.openxmlformats.org/drawingml/2006/table">
            <a:tbl>
              <a:tblPr rtl="1" firstRow="1" bandRow="1">
                <a:tableStyleId>{D27102A9-8310-4765-A935-A1911B00CA55}</a:tableStyleId>
              </a:tblPr>
              <a:tblGrid>
                <a:gridCol w="1219200"/>
                <a:gridCol w="2919602"/>
              </a:tblGrid>
              <a:tr h="899456">
                <a:tc>
                  <a:txBody>
                    <a:bodyPr/>
                    <a:lstStyle/>
                    <a:p>
                      <a:pPr algn="ctr" rtl="1"/>
                      <a:r>
                        <a:rPr lang="ar-KW" sz="2000" b="1" dirty="0" smtClean="0">
                          <a:cs typeface="ALAWI-3-8" pitchFamily="2" charset="-78"/>
                        </a:rPr>
                        <a:t>10%</a:t>
                      </a:r>
                      <a:endParaRPr lang="ar-KW" sz="2000" b="1" dirty="0">
                        <a:cs typeface="ALAWI-3-8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1"/>
                      <a:endParaRPr lang="ar-KW" sz="1800" b="1" dirty="0" smtClean="0">
                        <a:cs typeface="ALAWI-3-8" pitchFamily="2" charset="-78"/>
                      </a:endParaRPr>
                    </a:p>
                    <a:p>
                      <a:pPr rtl="1"/>
                      <a:r>
                        <a:rPr lang="ar-KW" sz="1800" b="1" dirty="0" smtClean="0">
                          <a:cs typeface="ALAWI-3-8" pitchFamily="2" charset="-78"/>
                        </a:rPr>
                        <a:t>مما </a:t>
                      </a:r>
                      <a:r>
                        <a:rPr lang="ar-KW" sz="1800" b="1" dirty="0" err="1" smtClean="0">
                          <a:cs typeface="ALAWI-3-8" pitchFamily="2" charset="-78"/>
                        </a:rPr>
                        <a:t>نقرؤه</a:t>
                      </a:r>
                      <a:endParaRPr lang="ar-KW" sz="1800" b="1" dirty="0" smtClean="0">
                        <a:cs typeface="ALAWI-3-8" pitchFamily="2" charset="-78"/>
                      </a:endParaRPr>
                    </a:p>
                    <a:p>
                      <a:pPr rtl="1"/>
                      <a:endParaRPr lang="ar-KW" sz="1800" b="1" dirty="0">
                        <a:cs typeface="ALAWI-3-8" pitchFamily="2" charset="-78"/>
                      </a:endParaRPr>
                    </a:p>
                  </a:txBody>
                  <a:tcPr/>
                </a:tc>
              </a:tr>
              <a:tr h="899456">
                <a:tc>
                  <a:txBody>
                    <a:bodyPr/>
                    <a:lstStyle/>
                    <a:p>
                      <a:pPr algn="ctr" rtl="1"/>
                      <a:r>
                        <a:rPr lang="ar-KW" sz="2000" b="1" dirty="0" smtClean="0">
                          <a:cs typeface="ALAWI-3-8" pitchFamily="2" charset="-78"/>
                        </a:rPr>
                        <a:t>20%</a:t>
                      </a:r>
                      <a:r>
                        <a:rPr lang="ar-KW" sz="2000" b="1" baseline="0" dirty="0" smtClean="0">
                          <a:cs typeface="ALAWI-3-8" pitchFamily="2" charset="-78"/>
                        </a:rPr>
                        <a:t> </a:t>
                      </a:r>
                      <a:endParaRPr lang="ar-KW" sz="2000" b="1" dirty="0">
                        <a:cs typeface="ALAWI-3-8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1"/>
                      <a:endParaRPr lang="ar-KW" sz="1800" b="1" dirty="0" smtClean="0">
                        <a:cs typeface="ALAWI-3-8" pitchFamily="2" charset="-78"/>
                      </a:endParaRPr>
                    </a:p>
                    <a:p>
                      <a:pPr rtl="1"/>
                      <a:r>
                        <a:rPr lang="ar-KW" sz="1800" b="1" dirty="0" smtClean="0">
                          <a:cs typeface="ALAWI-3-8" pitchFamily="2" charset="-78"/>
                        </a:rPr>
                        <a:t>مما نسمع</a:t>
                      </a:r>
                    </a:p>
                    <a:p>
                      <a:pPr rtl="1"/>
                      <a:endParaRPr lang="ar-KW" sz="1800" b="1" dirty="0">
                        <a:cs typeface="ALAWI-3-8" pitchFamily="2" charset="-78"/>
                      </a:endParaRPr>
                    </a:p>
                  </a:txBody>
                  <a:tcPr/>
                </a:tc>
              </a:tr>
              <a:tr h="633753">
                <a:tc>
                  <a:txBody>
                    <a:bodyPr/>
                    <a:lstStyle/>
                    <a:p>
                      <a:pPr algn="ctr" rtl="1"/>
                      <a:r>
                        <a:rPr lang="ar-KW" sz="2000" b="1" dirty="0" smtClean="0">
                          <a:cs typeface="ALAWI-3-8" pitchFamily="2" charset="-78"/>
                        </a:rPr>
                        <a:t>30%</a:t>
                      </a:r>
                      <a:endParaRPr lang="ar-KW" sz="2000" b="1" dirty="0">
                        <a:cs typeface="ALAWI-3-8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1"/>
                      <a:r>
                        <a:rPr lang="ar-KW" sz="1800" b="1" dirty="0" smtClean="0">
                          <a:cs typeface="ALAWI-3-8" pitchFamily="2" charset="-78"/>
                        </a:rPr>
                        <a:t>مما نراه </a:t>
                      </a:r>
                      <a:endParaRPr lang="ar-KW" sz="1800" b="1" dirty="0">
                        <a:cs typeface="ALAWI-3-8" pitchFamily="2" charset="-78"/>
                      </a:endParaRPr>
                    </a:p>
                  </a:txBody>
                  <a:tcPr/>
                </a:tc>
              </a:tr>
              <a:tr h="965044">
                <a:tc>
                  <a:txBody>
                    <a:bodyPr/>
                    <a:lstStyle/>
                    <a:p>
                      <a:pPr algn="ctr" rtl="1"/>
                      <a:r>
                        <a:rPr lang="ar-KW" sz="2000" b="1" dirty="0" smtClean="0">
                          <a:cs typeface="ALAWI-3-8" pitchFamily="2" charset="-78"/>
                        </a:rPr>
                        <a:t>50%</a:t>
                      </a:r>
                      <a:endParaRPr lang="ar-KW" sz="2000" b="1" dirty="0">
                        <a:cs typeface="ALAWI-3-8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1"/>
                      <a:r>
                        <a:rPr lang="ar-KW" sz="1800" b="1" dirty="0" smtClean="0">
                          <a:cs typeface="ALAWI-3-8" pitchFamily="2" charset="-78"/>
                        </a:rPr>
                        <a:t>مما نراه ونسمعه</a:t>
                      </a:r>
                      <a:endParaRPr lang="ar-KW" sz="1800" b="1" dirty="0">
                        <a:cs typeface="ALAWI-3-8" pitchFamily="2" charset="-78"/>
                      </a:endParaRPr>
                    </a:p>
                  </a:txBody>
                  <a:tcPr anchor="ctr"/>
                </a:tc>
              </a:tr>
              <a:tr h="689583">
                <a:tc>
                  <a:txBody>
                    <a:bodyPr/>
                    <a:lstStyle/>
                    <a:p>
                      <a:pPr algn="ctr" rtl="1"/>
                      <a:r>
                        <a:rPr lang="ar-KW" sz="2000" b="1" dirty="0" smtClean="0">
                          <a:cs typeface="ALAWI-3-8" pitchFamily="2" charset="-78"/>
                        </a:rPr>
                        <a:t>80%</a:t>
                      </a:r>
                    </a:p>
                    <a:p>
                      <a:pPr algn="ctr" rtl="1"/>
                      <a:endParaRPr lang="ar-KW" sz="2000" b="1" dirty="0">
                        <a:cs typeface="ALAWI-3-8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1"/>
                      <a:r>
                        <a:rPr lang="ar-KW" sz="1800" b="1" dirty="0" smtClean="0">
                          <a:cs typeface="ALAWI-3-8" pitchFamily="2" charset="-78"/>
                        </a:rPr>
                        <a:t>مما نقوله</a:t>
                      </a:r>
                      <a:endParaRPr lang="ar-KW" sz="1800" b="1" dirty="0">
                        <a:cs typeface="ALAWI-3-8" pitchFamily="2" charset="-78"/>
                      </a:endParaRPr>
                    </a:p>
                  </a:txBody>
                  <a:tcPr/>
                </a:tc>
              </a:tr>
              <a:tr h="1169292">
                <a:tc>
                  <a:txBody>
                    <a:bodyPr/>
                    <a:lstStyle/>
                    <a:p>
                      <a:pPr algn="ctr" rtl="1"/>
                      <a:r>
                        <a:rPr lang="ar-KW" sz="2000" b="1" dirty="0" smtClean="0">
                          <a:cs typeface="ALAWI-3-8" pitchFamily="2" charset="-78"/>
                        </a:rPr>
                        <a:t>90%</a:t>
                      </a:r>
                      <a:endParaRPr lang="ar-KW" sz="2000" b="1" dirty="0">
                        <a:cs typeface="ALAWI-3-8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1"/>
                      <a:endParaRPr lang="ar-KW" sz="1800" b="1" dirty="0" smtClean="0">
                        <a:cs typeface="ALAWI-3-8" pitchFamily="2" charset="-78"/>
                      </a:endParaRPr>
                    </a:p>
                    <a:p>
                      <a:pPr rtl="1"/>
                      <a:r>
                        <a:rPr lang="ar-KW" sz="1800" b="1" dirty="0" smtClean="0">
                          <a:cs typeface="ALAWI-3-8" pitchFamily="2" charset="-78"/>
                        </a:rPr>
                        <a:t>مما نقوله ونعمل به </a:t>
                      </a:r>
                    </a:p>
                    <a:p>
                      <a:pPr rtl="1"/>
                      <a:endParaRPr lang="ar-KW" sz="1800" b="1" dirty="0" smtClean="0">
                        <a:cs typeface="ALAWI-3-8" pitchFamily="2" charset="-78"/>
                      </a:endParaRPr>
                    </a:p>
                    <a:p>
                      <a:pPr rtl="1"/>
                      <a:endParaRPr lang="ar-KW" sz="1800" b="1" dirty="0">
                        <a:cs typeface="ALAWI-3-8" pitchFamily="2" charset="-78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مستطيل 7"/>
          <p:cNvSpPr/>
          <p:nvPr/>
        </p:nvSpPr>
        <p:spPr>
          <a:xfrm>
            <a:off x="6516216" y="57398"/>
            <a:ext cx="2329484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ar-KW" sz="5400" b="1" cap="all" spc="0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ALAWI-3-8" pitchFamily="2" charset="-78"/>
              </a:rPr>
              <a:t>نحن نتذكر</a:t>
            </a:r>
            <a:endParaRPr lang="ar-SA" sz="5400" b="1" cap="all" spc="0" dirty="0">
              <a:ln w="9000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cs typeface="ALAWI-3-8" pitchFamily="2" charset="-78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46" y="1052736"/>
            <a:ext cx="1493036" cy="792088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988840"/>
            <a:ext cx="1465012" cy="720080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780928"/>
            <a:ext cx="1493036" cy="617450"/>
          </a:xfrm>
          <a:prstGeom prst="rect">
            <a:avLst/>
          </a:prstGeom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573016"/>
            <a:ext cx="1493036" cy="761466"/>
          </a:xfrm>
          <a:prstGeom prst="rect">
            <a:avLst/>
          </a:prstGeom>
        </p:spPr>
      </p:pic>
      <p:pic>
        <p:nvPicPr>
          <p:cNvPr id="13" name="صورة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573016"/>
            <a:ext cx="1567971" cy="788574"/>
          </a:xfrm>
          <a:prstGeom prst="rect">
            <a:avLst/>
          </a:prstGeom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512003"/>
            <a:ext cx="1604238" cy="573181"/>
          </a:xfrm>
          <a:prstGeom prst="rect">
            <a:avLst/>
          </a:prstGeom>
        </p:spPr>
      </p:pic>
      <p:pic>
        <p:nvPicPr>
          <p:cNvPr id="15" name="صورة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5301208"/>
            <a:ext cx="1388214" cy="789205"/>
          </a:xfrm>
          <a:prstGeom prst="rect">
            <a:avLst/>
          </a:prstGeom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5301208"/>
            <a:ext cx="1685234" cy="789205"/>
          </a:xfrm>
          <a:prstGeom prst="rect">
            <a:avLst/>
          </a:prstGeom>
        </p:spPr>
      </p:pic>
      <p:sp>
        <p:nvSpPr>
          <p:cNvPr id="17" name="مستطيل 16"/>
          <p:cNvSpPr/>
          <p:nvPr/>
        </p:nvSpPr>
        <p:spPr>
          <a:xfrm rot="21065740">
            <a:off x="26855" y="5720333"/>
            <a:ext cx="2269059" cy="995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Up">
              <a:avLst/>
            </a:prstTxWarp>
            <a:spAutoFit/>
            <a:scene3d>
              <a:camera prst="isometricOffAxis2Lef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ar-SA" sz="5400" b="1" cap="all" spc="0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glow rad="101600">
                    <a:schemeClr val="accent6">
                      <a:lumMod val="40000"/>
                      <a:lumOff val="60000"/>
                      <a:alpha val="6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nNahar" pitchFamily="34" charset="-78"/>
                <a:ea typeface="AnNahar" pitchFamily="34" charset="-78"/>
                <a:cs typeface="AnNahar" pitchFamily="34" charset="-78"/>
              </a:rPr>
              <a:t>اسرار المعلم المتميز</a:t>
            </a:r>
            <a:endParaRPr lang="ar-SA" sz="5400" b="1" cap="all" spc="0" dirty="0">
              <a:ln>
                <a:solidFill>
                  <a:schemeClr val="tx1"/>
                </a:solidFill>
              </a:ln>
              <a:solidFill>
                <a:schemeClr val="accent1"/>
              </a:solidFill>
              <a:effectLst>
                <a:glow rad="101600">
                  <a:schemeClr val="accent6">
                    <a:lumMod val="40000"/>
                    <a:lumOff val="60000"/>
                    <a:alpha val="60000"/>
                  </a:scheme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nNahar" pitchFamily="34" charset="-78"/>
              <a:ea typeface="AnNahar" pitchFamily="34" charset="-78"/>
              <a:cs typeface="AnNahar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2804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899592" y="838453"/>
            <a:ext cx="7416824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1" cap="none" spc="0" dirty="0" smtClean="0">
                <a:ln w="17780" cmpd="sng">
                  <a:solidFill>
                    <a:schemeClr val="bg2">
                      <a:lumMod val="90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B Araz" panose="00000400000000000000" pitchFamily="2" charset="-78"/>
              </a:rPr>
              <a:t>يمكنك مشاركة طلابك مشاركة فاعلة  </a:t>
            </a:r>
            <a:r>
              <a:rPr lang="ar-SA" sz="3600" b="1" dirty="0" smtClean="0">
                <a:ln w="17780" cmpd="sng">
                  <a:solidFill>
                    <a:schemeClr val="bg2">
                      <a:lumMod val="90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B Araz" panose="00000400000000000000" pitchFamily="2" charset="-78"/>
              </a:rPr>
              <a:t>من خلال الأساليب التالية :</a:t>
            </a:r>
            <a:endParaRPr lang="ar-SA" sz="3600" b="1" cap="none" spc="0" dirty="0">
              <a:ln w="17780" cmpd="sng">
                <a:solidFill>
                  <a:schemeClr val="bg2">
                    <a:lumMod val="90000"/>
                  </a:schemeClr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cs typeface="B Araz" panose="00000400000000000000" pitchFamily="2" charset="-78"/>
            </a:endParaRPr>
          </a:p>
        </p:txBody>
      </p:sp>
      <p:sp>
        <p:nvSpPr>
          <p:cNvPr id="4" name="وسيلة شرح مع سهم إلى اليسار 3"/>
          <p:cNvSpPr/>
          <p:nvPr/>
        </p:nvSpPr>
        <p:spPr>
          <a:xfrm>
            <a:off x="3419872" y="1844824"/>
            <a:ext cx="4248472" cy="792088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 smtClean="0">
                <a:latin typeface="AnNahar" pitchFamily="34" charset="-78"/>
                <a:ea typeface="AnNahar" pitchFamily="34" charset="-78"/>
                <a:cs typeface="AnNahar" pitchFamily="34" charset="-78"/>
              </a:rPr>
              <a:t>1- التعلم التعاوني </a:t>
            </a:r>
            <a:endParaRPr lang="ar-SA" sz="3600" dirty="0">
              <a:latin typeface="AnNahar" pitchFamily="34" charset="-78"/>
              <a:ea typeface="AnNahar" pitchFamily="34" charset="-78"/>
              <a:cs typeface="AnNahar" pitchFamily="34" charset="-78"/>
            </a:endParaRPr>
          </a:p>
        </p:txBody>
      </p:sp>
      <p:graphicFrame>
        <p:nvGraphicFramePr>
          <p:cNvPr id="5" name="رسم تخطيطي 4"/>
          <p:cNvGraphicFramePr/>
          <p:nvPr>
            <p:extLst>
              <p:ext uri="{D42A27DB-BD31-4B8C-83A1-F6EECF244321}">
                <p14:modId xmlns:p14="http://schemas.microsoft.com/office/powerpoint/2010/main" val="782860668"/>
              </p:ext>
            </p:extLst>
          </p:nvPr>
        </p:nvGraphicFramePr>
        <p:xfrm>
          <a:off x="924932" y="2708920"/>
          <a:ext cx="5663292" cy="334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مستطيل 5"/>
          <p:cNvSpPr/>
          <p:nvPr/>
        </p:nvSpPr>
        <p:spPr>
          <a:xfrm rot="21065740">
            <a:off x="26855" y="5720333"/>
            <a:ext cx="2269059" cy="995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Up">
              <a:avLst/>
            </a:prstTxWarp>
            <a:spAutoFit/>
            <a:scene3d>
              <a:camera prst="isometricOffAxis2Lef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ar-SA" sz="5400" b="1" cap="all" spc="0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glow rad="101600">
                    <a:schemeClr val="accent6">
                      <a:lumMod val="40000"/>
                      <a:lumOff val="60000"/>
                      <a:alpha val="6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nNahar" pitchFamily="34" charset="-78"/>
                <a:ea typeface="AnNahar" pitchFamily="34" charset="-78"/>
                <a:cs typeface="AnNahar" pitchFamily="34" charset="-78"/>
              </a:rPr>
              <a:t>اسرار المعلم المتميز</a:t>
            </a:r>
            <a:endParaRPr lang="ar-SA" sz="5400" b="1" cap="all" spc="0" dirty="0">
              <a:ln>
                <a:solidFill>
                  <a:schemeClr val="tx1"/>
                </a:solidFill>
              </a:ln>
              <a:solidFill>
                <a:schemeClr val="accent1"/>
              </a:solidFill>
              <a:effectLst>
                <a:glow rad="101600">
                  <a:schemeClr val="accent6">
                    <a:lumMod val="40000"/>
                    <a:lumOff val="60000"/>
                    <a:alpha val="60000"/>
                  </a:scheme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nNahar" pitchFamily="34" charset="-78"/>
              <a:ea typeface="AnNahar" pitchFamily="34" charset="-78"/>
              <a:cs typeface="AnNahar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2379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960593"/>
            <a:ext cx="5575794" cy="4176464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5478829" y="692696"/>
            <a:ext cx="276557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7200" b="1" dirty="0" smtClean="0">
                <a:ln w="11430"/>
                <a:gradFill>
                  <a:gsLst>
                    <a:gs pos="0">
                      <a:srgbClr val="AA2B1E">
                        <a:tint val="70000"/>
                        <a:satMod val="245000"/>
                      </a:srgbClr>
                    </a:gs>
                    <a:gs pos="75000">
                      <a:srgbClr val="AA2B1E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AA2B1E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glow rad="228600">
                    <a:srgbClr val="B9CA1A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- Tahrir 4" pitchFamily="2" charset="-78"/>
              </a:rPr>
              <a:t>تمرين</a:t>
            </a:r>
            <a:endParaRPr lang="ar-SA" sz="7200" b="1" dirty="0">
              <a:ln w="11430"/>
              <a:gradFill>
                <a:gsLst>
                  <a:gs pos="0">
                    <a:srgbClr val="AA2B1E">
                      <a:tint val="70000"/>
                      <a:satMod val="245000"/>
                    </a:srgbClr>
                  </a:gs>
                  <a:gs pos="75000">
                    <a:srgbClr val="AA2B1E">
                      <a:tint val="90000"/>
                      <a:shade val="60000"/>
                      <a:satMod val="240000"/>
                    </a:srgbClr>
                  </a:gs>
                  <a:gs pos="100000">
                    <a:srgbClr val="AA2B1E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glow rad="228600">
                  <a:srgbClr val="B9CA1A">
                    <a:satMod val="175000"/>
                    <a:alpha val="40000"/>
                  </a:srgb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- Tahrir 4" pitchFamily="2" charset="-78"/>
            </a:endParaRPr>
          </a:p>
        </p:txBody>
      </p:sp>
      <p:sp>
        <p:nvSpPr>
          <p:cNvPr id="4" name="مستطيل 3"/>
          <p:cNvSpPr/>
          <p:nvPr/>
        </p:nvSpPr>
        <p:spPr>
          <a:xfrm rot="21065740">
            <a:off x="26855" y="5720333"/>
            <a:ext cx="2269059" cy="995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Up">
              <a:avLst/>
            </a:prstTxWarp>
            <a:spAutoFit/>
            <a:scene3d>
              <a:camera prst="isometricOffAxis2Lef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ar-SA" sz="5400" b="1" cap="all" spc="0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glow rad="101600">
                    <a:schemeClr val="accent6">
                      <a:lumMod val="40000"/>
                      <a:lumOff val="60000"/>
                      <a:alpha val="6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nNahar" pitchFamily="34" charset="-78"/>
                <a:ea typeface="AnNahar" pitchFamily="34" charset="-78"/>
                <a:cs typeface="AnNahar" pitchFamily="34" charset="-78"/>
              </a:rPr>
              <a:t>اسرار المعلم المتميز</a:t>
            </a:r>
            <a:endParaRPr lang="ar-SA" sz="5400" b="1" cap="all" spc="0" dirty="0">
              <a:ln>
                <a:solidFill>
                  <a:schemeClr val="tx1"/>
                </a:solidFill>
              </a:ln>
              <a:solidFill>
                <a:schemeClr val="accent1"/>
              </a:solidFill>
              <a:effectLst>
                <a:glow rad="101600">
                  <a:schemeClr val="accent6">
                    <a:lumMod val="40000"/>
                    <a:lumOff val="60000"/>
                    <a:alpha val="60000"/>
                  </a:scheme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nNahar" pitchFamily="34" charset="-78"/>
              <a:ea typeface="AnNahar" pitchFamily="34" charset="-78"/>
              <a:cs typeface="AnNahar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2588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841419" y="44624"/>
            <a:ext cx="74029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KW" sz="5400" b="1" cap="none" spc="0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F_Unizah" pitchFamily="2" charset="-78"/>
              </a:rPr>
              <a:t>الفرق بين التعلم التقليدي والتعلم النشط</a:t>
            </a:r>
            <a:endParaRPr lang="ar-SA" sz="5400" b="1" cap="none" spc="0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AF_Unizah" pitchFamily="2" charset="-78"/>
            </a:endParaRPr>
          </a:p>
        </p:txBody>
      </p:sp>
      <p:graphicFrame>
        <p:nvGraphicFramePr>
          <p:cNvPr id="3" name="جدول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8479338"/>
              </p:ext>
            </p:extLst>
          </p:nvPr>
        </p:nvGraphicFramePr>
        <p:xfrm>
          <a:off x="1069783" y="989049"/>
          <a:ext cx="6946260" cy="4793814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315420"/>
                <a:gridCol w="2315420"/>
                <a:gridCol w="2315420"/>
              </a:tblGrid>
              <a:tr h="459760">
                <a:tc>
                  <a:txBody>
                    <a:bodyPr/>
                    <a:lstStyle/>
                    <a:p>
                      <a:pPr algn="ctr" rtl="1"/>
                      <a:r>
                        <a:rPr lang="ar-KW" dirty="0" smtClean="0">
                          <a:cs typeface="AF_Taif Normal" pitchFamily="2" charset="-78"/>
                        </a:rPr>
                        <a:t>وجه</a:t>
                      </a:r>
                      <a:r>
                        <a:rPr lang="ar-KW" baseline="0" dirty="0" smtClean="0">
                          <a:cs typeface="AF_Taif Normal" pitchFamily="2" charset="-78"/>
                        </a:rPr>
                        <a:t> المقارنة </a:t>
                      </a:r>
                      <a:endParaRPr lang="ar-KW" dirty="0">
                        <a:cs typeface="AF_Taif Normal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KW" dirty="0" smtClean="0">
                          <a:cs typeface="AF_Taif Normal" pitchFamily="2" charset="-78"/>
                        </a:rPr>
                        <a:t>التعلم التقليدي</a:t>
                      </a:r>
                      <a:endParaRPr lang="ar-KW" dirty="0">
                        <a:cs typeface="AF_Taif Normal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KW" dirty="0" smtClean="0">
                          <a:cs typeface="AF_Taif Normal" pitchFamily="2" charset="-78"/>
                        </a:rPr>
                        <a:t>التعلم النشط</a:t>
                      </a:r>
                      <a:endParaRPr lang="ar-KW" dirty="0">
                        <a:cs typeface="AF_Taif Normal" pitchFamily="2" charset="-78"/>
                      </a:endParaRPr>
                    </a:p>
                  </a:txBody>
                  <a:tcPr/>
                </a:tc>
              </a:tr>
              <a:tr h="1473750">
                <a:tc>
                  <a:txBody>
                    <a:bodyPr/>
                    <a:lstStyle/>
                    <a:p>
                      <a:pPr algn="ctr" rtl="1"/>
                      <a:r>
                        <a:rPr lang="ar-KW" sz="2400" dirty="0" smtClean="0">
                          <a:cs typeface="AF_Taif Normal" pitchFamily="2" charset="-78"/>
                        </a:rPr>
                        <a:t>الطالب </a:t>
                      </a:r>
                      <a:endParaRPr lang="ar-KW" sz="2400" dirty="0">
                        <a:cs typeface="AF_Taif Normal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KW" sz="2400" dirty="0" smtClean="0">
                          <a:cs typeface="AF_Taif Normal" pitchFamily="2" charset="-78"/>
                        </a:rPr>
                        <a:t>يصغي </a:t>
                      </a:r>
                    </a:p>
                    <a:p>
                      <a:pPr algn="ctr" rtl="1"/>
                      <a:r>
                        <a:rPr lang="ar-KW" sz="2400" dirty="0" smtClean="0">
                          <a:cs typeface="AF_Taif Normal" pitchFamily="2" charset="-78"/>
                        </a:rPr>
                        <a:t>يحفظ</a:t>
                      </a:r>
                    </a:p>
                    <a:p>
                      <a:pPr algn="ctr" rtl="1"/>
                      <a:r>
                        <a:rPr lang="ar-KW" sz="2400" dirty="0" smtClean="0">
                          <a:cs typeface="AF_Taif Normal" pitchFamily="2" charset="-78"/>
                        </a:rPr>
                        <a:t>يتذكر</a:t>
                      </a:r>
                    </a:p>
                    <a:p>
                      <a:pPr algn="ctr" rtl="1"/>
                      <a:r>
                        <a:rPr lang="ar-KW" sz="2400" dirty="0" smtClean="0">
                          <a:cs typeface="AF_Taif Normal" pitchFamily="2" charset="-78"/>
                        </a:rPr>
                        <a:t>يسترجع</a:t>
                      </a:r>
                      <a:endParaRPr lang="ar-KW" sz="2400" dirty="0">
                        <a:cs typeface="AF_Taif Normal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KW" sz="2400" dirty="0" smtClean="0">
                          <a:cs typeface="AF_Taif Normal" pitchFamily="2" charset="-78"/>
                        </a:rPr>
                        <a:t>يصغي </a:t>
                      </a:r>
                      <a:r>
                        <a:rPr lang="ar-KW" sz="2400" baseline="0" dirty="0" smtClean="0">
                          <a:cs typeface="AF_Taif Normal" pitchFamily="2" charset="-78"/>
                        </a:rPr>
                        <a:t> \ يحاور </a:t>
                      </a:r>
                    </a:p>
                    <a:p>
                      <a:pPr algn="ctr" rtl="1"/>
                      <a:r>
                        <a:rPr lang="ar-KW" sz="2400" baseline="0" dirty="0" smtClean="0">
                          <a:cs typeface="AF_Taif Normal" pitchFamily="2" charset="-78"/>
                        </a:rPr>
                        <a:t>يناقش \ يفكر</a:t>
                      </a:r>
                    </a:p>
                    <a:p>
                      <a:pPr algn="ctr" rtl="1"/>
                      <a:r>
                        <a:rPr lang="ar-KW" sz="2400" baseline="0" dirty="0" smtClean="0">
                          <a:cs typeface="AF_Taif Normal" pitchFamily="2" charset="-78"/>
                        </a:rPr>
                        <a:t>يحلل \ يطبق \ يقوم</a:t>
                      </a:r>
                    </a:p>
                  </a:txBody>
                  <a:tcPr/>
                </a:tc>
              </a:tr>
              <a:tr h="793558">
                <a:tc>
                  <a:txBody>
                    <a:bodyPr/>
                    <a:lstStyle/>
                    <a:p>
                      <a:pPr algn="ctr" rtl="1"/>
                      <a:r>
                        <a:rPr lang="ar-KW" sz="2400" dirty="0" smtClean="0">
                          <a:cs typeface="AF_Taif Normal" pitchFamily="2" charset="-78"/>
                        </a:rPr>
                        <a:t>المعلم</a:t>
                      </a:r>
                      <a:endParaRPr lang="ar-KW" sz="2400" dirty="0">
                        <a:cs typeface="AF_Taif Normal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KW" sz="2400" dirty="0" smtClean="0">
                          <a:cs typeface="AF_Taif Normal" pitchFamily="2" charset="-78"/>
                        </a:rPr>
                        <a:t>مصدر للمعلومات</a:t>
                      </a:r>
                      <a:endParaRPr lang="ar-KW" sz="2400" dirty="0">
                        <a:cs typeface="AF_Taif Normal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KW" sz="2400" dirty="0" smtClean="0">
                          <a:cs typeface="AF_Taif Normal" pitchFamily="2" charset="-78"/>
                        </a:rPr>
                        <a:t>يعد \ يرشد</a:t>
                      </a:r>
                    </a:p>
                    <a:p>
                      <a:pPr algn="ctr" rtl="1"/>
                      <a:r>
                        <a:rPr lang="ar-KW" sz="2400" dirty="0" smtClean="0">
                          <a:cs typeface="AF_Taif Normal" pitchFamily="2" charset="-78"/>
                        </a:rPr>
                        <a:t>يشجع \ ييسر</a:t>
                      </a:r>
                      <a:endParaRPr lang="ar-KW" sz="2400" dirty="0">
                        <a:cs typeface="AF_Taif Normal" pitchFamily="2" charset="-78"/>
                      </a:endParaRPr>
                    </a:p>
                  </a:txBody>
                  <a:tcPr/>
                </a:tc>
              </a:tr>
              <a:tr h="459760">
                <a:tc>
                  <a:txBody>
                    <a:bodyPr/>
                    <a:lstStyle/>
                    <a:p>
                      <a:pPr algn="ctr" rtl="1"/>
                      <a:r>
                        <a:rPr lang="ar-KW" sz="2400" dirty="0" smtClean="0">
                          <a:cs typeface="AF_Taif Normal" pitchFamily="2" charset="-78"/>
                        </a:rPr>
                        <a:t>بناء الشخصية </a:t>
                      </a:r>
                    </a:p>
                    <a:p>
                      <a:pPr algn="ctr" rtl="1"/>
                      <a:endParaRPr lang="ar-KW" sz="2400" dirty="0">
                        <a:cs typeface="AF_Taif Normal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KW" sz="2400" dirty="0" smtClean="0">
                          <a:cs typeface="AF_Taif Normal" pitchFamily="2" charset="-78"/>
                        </a:rPr>
                        <a:t>شخصية منقادة</a:t>
                      </a:r>
                      <a:endParaRPr lang="ar-KW" sz="2400" dirty="0">
                        <a:cs typeface="AF_Taif Normal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KW" sz="2400" dirty="0" smtClean="0">
                          <a:cs typeface="AF_Taif Normal" pitchFamily="2" charset="-78"/>
                        </a:rPr>
                        <a:t>شخصية متكاملة</a:t>
                      </a:r>
                      <a:endParaRPr lang="ar-KW" sz="2400" dirty="0">
                        <a:cs typeface="AF_Taif Normal" pitchFamily="2" charset="-78"/>
                      </a:endParaRPr>
                    </a:p>
                  </a:txBody>
                  <a:tcPr anchor="ctr"/>
                </a:tc>
              </a:tr>
              <a:tr h="1133654">
                <a:tc>
                  <a:txBody>
                    <a:bodyPr/>
                    <a:lstStyle/>
                    <a:p>
                      <a:pPr algn="ctr" rtl="1"/>
                      <a:r>
                        <a:rPr lang="ar-KW" sz="2400" dirty="0" smtClean="0">
                          <a:cs typeface="AF_Taif Normal" pitchFamily="2" charset="-78"/>
                        </a:rPr>
                        <a:t>بيئة التعلم</a:t>
                      </a:r>
                      <a:endParaRPr lang="ar-KW" sz="2400" dirty="0">
                        <a:cs typeface="AF_Taif Normal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KW" sz="2000" dirty="0" smtClean="0">
                          <a:cs typeface="AF_Taif Normal" pitchFamily="2" charset="-78"/>
                        </a:rPr>
                        <a:t>حجرة الصف</a:t>
                      </a:r>
                      <a:endParaRPr lang="ar-KW" sz="2000" dirty="0">
                        <a:cs typeface="AF_Taif Normal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KW" sz="2000" dirty="0" smtClean="0">
                          <a:cs typeface="AF_Taif Normal" pitchFamily="2" charset="-78"/>
                        </a:rPr>
                        <a:t>تشمل حجرة الصف والمسرح والمكتبة وميدان الحياة بكل ما فيها </a:t>
                      </a:r>
                      <a:endParaRPr lang="ar-KW" sz="2000" dirty="0">
                        <a:cs typeface="AF_Taif Normal" pitchFamily="2" charset="-78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5903925"/>
            <a:ext cx="1229296" cy="837443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5661248"/>
            <a:ext cx="1242905" cy="87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45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جدول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2757840"/>
              </p:ext>
            </p:extLst>
          </p:nvPr>
        </p:nvGraphicFramePr>
        <p:xfrm>
          <a:off x="1619672" y="1700808"/>
          <a:ext cx="5976664" cy="3684997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2023312"/>
                <a:gridCol w="3953352"/>
              </a:tblGrid>
              <a:tr h="25740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500">
                          <a:ln w="8890" cap="flat" cmpd="sng" algn="ctr">
                            <a:solidFill>
                              <a:srgbClr val="FCFCFD"/>
                            </a:solidFill>
                            <a:prstDash val="solid"/>
                            <a:miter lim="0"/>
                          </a:ln>
                          <a:effectLst>
                            <a:outerShdw blurRad="55004" dist="50800" dir="5400000" algn="tl">
                              <a:srgbClr val="000000">
                                <a:alpha val="33000"/>
                              </a:srgbClr>
                            </a:outerShdw>
                          </a:effectLst>
                        </a:rPr>
                        <a:t>المشكلة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0361" marR="50361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500">
                          <a:ln w="8890" cap="flat" cmpd="sng" algn="ctr">
                            <a:solidFill>
                              <a:srgbClr val="FCFCFD"/>
                            </a:solidFill>
                            <a:prstDash val="solid"/>
                            <a:miter lim="0"/>
                          </a:ln>
                          <a:effectLst>
                            <a:outerShdw blurRad="55004" dist="50800" dir="5400000" algn="tl">
                              <a:srgbClr val="000000">
                                <a:alpha val="33000"/>
                              </a:srgbClr>
                            </a:outerShdw>
                          </a:effectLst>
                        </a:rPr>
                        <a:t>الحل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0361" marR="50361" marT="0" marB="0"/>
                </a:tc>
              </a:tr>
              <a:tr h="772205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500">
                          <a:effectLst/>
                        </a:rPr>
                        <a:t>سيطرة البعض ومحاولة فرض وجهة نظره على المجموعة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0361" marR="50361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0361" marR="50361" marT="0" marB="0"/>
                </a:tc>
              </a:tr>
              <a:tr h="82064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500">
                          <a:effectLst/>
                        </a:rPr>
                        <a:t>خمول البعض وعدم مشاركتة في العمل الجماعي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0361" marR="50361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0361" marR="50361" marT="0" marB="0"/>
                </a:tc>
              </a:tr>
              <a:tr h="25740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500">
                          <a:effectLst/>
                        </a:rPr>
                        <a:t>قلة أداء المجموعة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0361" marR="50361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0361" marR="50361" marT="0" marB="0"/>
                </a:tc>
              </a:tr>
              <a:tr h="5148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500">
                          <a:effectLst/>
                        </a:rPr>
                        <a:t>ضعف تماسك أفراد المجموعة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0361" marR="50361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0361" marR="50361" marT="0" marB="0"/>
                </a:tc>
              </a:tr>
              <a:tr h="772205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500">
                          <a:effectLst/>
                        </a:rPr>
                        <a:t>سوء سلوك بعض الطلاب والنظر إلى المعلم كشخص ضعيف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0361" marR="50361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0361" marR="50361" marT="0" marB="0"/>
                </a:tc>
              </a:tr>
              <a:tr h="25740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500">
                          <a:effectLst/>
                        </a:rPr>
                        <a:t>عدم وضوح الرؤية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0361" marR="50361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8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0361" marR="50361" marT="0" marB="0"/>
                </a:tc>
              </a:tr>
            </a:tbl>
          </a:graphicData>
        </a:graphic>
      </p:graphicFrame>
      <p:sp>
        <p:nvSpPr>
          <p:cNvPr id="7" name="مستطيل 6"/>
          <p:cNvSpPr/>
          <p:nvPr/>
        </p:nvSpPr>
        <p:spPr>
          <a:xfrm>
            <a:off x="1547664" y="980728"/>
            <a:ext cx="631615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كيف يعالج المعلم مشكلات عمل الطلاب في مجموعات</a:t>
            </a:r>
            <a:endParaRPr lang="ar-SA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550062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جدول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0762043"/>
              </p:ext>
            </p:extLst>
          </p:nvPr>
        </p:nvGraphicFramePr>
        <p:xfrm>
          <a:off x="899592" y="1503948"/>
          <a:ext cx="7272808" cy="4589348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2462103"/>
                <a:gridCol w="4810705"/>
              </a:tblGrid>
              <a:tr h="317133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500" dirty="0">
                          <a:ln w="8890" cap="flat" cmpd="sng" algn="ctr">
                            <a:solidFill>
                              <a:srgbClr val="FCFCFD"/>
                            </a:solidFill>
                            <a:prstDash val="solid"/>
                            <a:miter lim="0"/>
                          </a:ln>
                          <a:effectLst>
                            <a:outerShdw blurRad="55004" dist="50800" dir="5400000" algn="tl">
                              <a:srgbClr val="000000">
                                <a:alpha val="33000"/>
                              </a:srgbClr>
                            </a:outerShdw>
                          </a:effectLst>
                        </a:rPr>
                        <a:t>المشكلة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0361" marR="50361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500">
                          <a:ln w="8890" cap="flat" cmpd="sng" algn="ctr">
                            <a:solidFill>
                              <a:srgbClr val="FCFCFD"/>
                            </a:solidFill>
                            <a:prstDash val="solid"/>
                            <a:miter lim="0"/>
                          </a:ln>
                          <a:effectLst>
                            <a:outerShdw blurRad="55004" dist="50800" dir="5400000" algn="tl">
                              <a:srgbClr val="000000">
                                <a:alpha val="33000"/>
                              </a:srgbClr>
                            </a:outerShdw>
                          </a:effectLst>
                        </a:rPr>
                        <a:t>الحل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0361" marR="50361" marT="0" marB="0"/>
                </a:tc>
              </a:tr>
              <a:tr h="93153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500" dirty="0">
                          <a:effectLst/>
                        </a:rPr>
                        <a:t>سيطرة البعض ومحاولة فرض وجهة نظره على المجموعة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0361" marR="50361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0361" marR="50361" marT="0" marB="0"/>
                </a:tc>
              </a:tr>
              <a:tr h="748391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500">
                          <a:effectLst/>
                        </a:rPr>
                        <a:t>خمول البعض وعدم مشاركتة في العمل الجماعي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0361" marR="50361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8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0361" marR="50361" marT="0" marB="0"/>
                </a:tc>
              </a:tr>
              <a:tr h="79208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500">
                          <a:effectLst/>
                        </a:rPr>
                        <a:t>قلة أداء المجموعة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0361" marR="50361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8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0361" marR="50361" marT="0" marB="0"/>
                </a:tc>
              </a:tr>
              <a:tr h="64807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500">
                          <a:effectLst/>
                        </a:rPr>
                        <a:t>ضعف تماسك أفراد المجموعة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0361" marR="50361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8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0361" marR="50361" marT="0" marB="0"/>
                </a:tc>
              </a:tr>
              <a:tr h="64807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500">
                          <a:effectLst/>
                        </a:rPr>
                        <a:t>سوء سلوك بعض الطلاب والنظر إلى المعلم كشخص ضعيف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0361" marR="50361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8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0361" marR="50361" marT="0" marB="0"/>
                </a:tc>
              </a:tr>
              <a:tr h="50405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500">
                          <a:effectLst/>
                        </a:rPr>
                        <a:t>عدم وضوح الرؤية</a:t>
                      </a:r>
                      <a:endParaRPr lang="en-US" sz="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0361" marR="50361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8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0361" marR="50361" marT="0" marB="0"/>
                </a:tc>
              </a:tr>
            </a:tbl>
          </a:graphicData>
        </a:graphic>
      </p:graphicFrame>
      <p:sp>
        <p:nvSpPr>
          <p:cNvPr id="7" name="مستطيل 6"/>
          <p:cNvSpPr/>
          <p:nvPr/>
        </p:nvSpPr>
        <p:spPr>
          <a:xfrm>
            <a:off x="1547664" y="980728"/>
            <a:ext cx="631615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كيف يعالج المعلم مشكلات عمل الطلاب في مجموعات</a:t>
            </a:r>
            <a:endParaRPr lang="ar-SA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1008821" y="1844824"/>
            <a:ext cx="468052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Tx/>
              <a:buChar char="-"/>
            </a:pPr>
            <a:r>
              <a:rPr lang="ar-SA" dirty="0" smtClean="0">
                <a:latin typeface="AlRaiMedia-Bold" pitchFamily="34" charset="-78"/>
                <a:ea typeface="AlRaiMedia-Bold" pitchFamily="34" charset="-78"/>
                <a:cs typeface="AlRaiMedia-Bold" pitchFamily="34" charset="-78"/>
              </a:rPr>
              <a:t>امدح الطالب المسيطر إذا كان مبدعا أكثر من بقية الطلاب .</a:t>
            </a:r>
          </a:p>
          <a:p>
            <a:pPr marL="285750" indent="-285750">
              <a:buFontTx/>
              <a:buChar char="-"/>
            </a:pPr>
            <a:r>
              <a:rPr lang="ar-SA" dirty="0" smtClean="0">
                <a:latin typeface="AlRaiMedia-Bold" pitchFamily="34" charset="-78"/>
                <a:ea typeface="AlRaiMedia-Bold" pitchFamily="34" charset="-78"/>
                <a:cs typeface="AlRaiMedia-Bold" pitchFamily="34" charset="-78"/>
              </a:rPr>
              <a:t>شجع بقية الطلاب على المساهمة والمشاركة بشكل أكبر.</a:t>
            </a:r>
          </a:p>
          <a:p>
            <a:pPr marL="285750" indent="-285750">
              <a:buFontTx/>
              <a:buChar char="-"/>
            </a:pPr>
            <a:r>
              <a:rPr lang="ar-SA" dirty="0" smtClean="0">
                <a:latin typeface="AlRaiMedia-Bold" pitchFamily="34" charset="-78"/>
                <a:ea typeface="AlRaiMedia-Bold" pitchFamily="34" charset="-78"/>
                <a:cs typeface="AlRaiMedia-Bold" pitchFamily="34" charset="-78"/>
              </a:rPr>
              <a:t>وجه رئيس المجموعة بتشغيل ومشاركة كافة أعضاء المجموعة .</a:t>
            </a:r>
            <a:endParaRPr lang="ar-SA" dirty="0">
              <a:latin typeface="AlRaiMedia-Bold" pitchFamily="34" charset="-78"/>
              <a:ea typeface="AlRaiMedia-Bold" pitchFamily="34" charset="-78"/>
              <a:cs typeface="AlRaiMedia-Bold" pitchFamily="34" charset="-78"/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899592" y="2780928"/>
            <a:ext cx="4824536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Tx/>
              <a:buChar char="-"/>
            </a:pPr>
            <a:r>
              <a:rPr lang="ar-SA" dirty="0" smtClean="0">
                <a:latin typeface="AlRaiMedia-Bold" pitchFamily="34" charset="-78"/>
                <a:ea typeface="AlRaiMedia-Bold" pitchFamily="34" charset="-78"/>
                <a:cs typeface="AlRaiMedia-Bold" pitchFamily="34" charset="-78"/>
              </a:rPr>
              <a:t>تعرف على سبب </a:t>
            </a:r>
            <a:r>
              <a:rPr lang="ar-SA" dirty="0" err="1" smtClean="0">
                <a:latin typeface="AlRaiMedia-Bold" pitchFamily="34" charset="-78"/>
                <a:ea typeface="AlRaiMedia-Bold" pitchFamily="34" charset="-78"/>
                <a:cs typeface="AlRaiMedia-Bold" pitchFamily="34" charset="-78"/>
              </a:rPr>
              <a:t>خمولة</a:t>
            </a:r>
            <a:r>
              <a:rPr lang="ar-SA" dirty="0" smtClean="0">
                <a:latin typeface="AlRaiMedia-Bold" pitchFamily="34" charset="-78"/>
                <a:ea typeface="AlRaiMedia-Bold" pitchFamily="34" charset="-78"/>
                <a:cs typeface="AlRaiMedia-Bold" pitchFamily="34" charset="-78"/>
              </a:rPr>
              <a:t> وعالج المشكلة .</a:t>
            </a:r>
          </a:p>
          <a:p>
            <a:pPr marL="285750" indent="-285750">
              <a:buFontTx/>
              <a:buChar char="-"/>
            </a:pPr>
            <a:r>
              <a:rPr lang="ar-SA" dirty="0" smtClean="0">
                <a:latin typeface="AlRaiMedia-Bold" pitchFamily="34" charset="-78"/>
                <a:ea typeface="AlRaiMedia-Bold" pitchFamily="34" charset="-78"/>
                <a:cs typeface="AlRaiMedia-Bold" pitchFamily="34" charset="-78"/>
              </a:rPr>
              <a:t>امدح الطالب الخامل وشجعه ( على انفراد ) على التعبير عن أفكاره وآرائه .</a:t>
            </a:r>
          </a:p>
          <a:p>
            <a:pPr marL="285750" indent="-285750">
              <a:buFontTx/>
              <a:buChar char="-"/>
            </a:pPr>
            <a:endParaRPr lang="ar-SA" dirty="0">
              <a:latin typeface="AlRaiMedia-Bold" pitchFamily="34" charset="-78"/>
              <a:ea typeface="AlRaiMedia-Bold" pitchFamily="34" charset="-78"/>
              <a:cs typeface="AlRaiMedia-Bold" pitchFamily="34" charset="-78"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755577" y="3482424"/>
            <a:ext cx="4968552" cy="7386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Tx/>
              <a:buChar char="-"/>
            </a:pPr>
            <a:r>
              <a:rPr lang="ar-SA" sz="1400" dirty="0" smtClean="0">
                <a:latin typeface="AlRaiMedia-Bold" pitchFamily="34" charset="-78"/>
                <a:ea typeface="AlRaiMedia-Bold" pitchFamily="34" charset="-78"/>
                <a:cs typeface="AlRaiMedia-Bold" pitchFamily="34" charset="-78"/>
              </a:rPr>
              <a:t>ذكر المجموعة بالهدف من أدائهم في </a:t>
            </a:r>
            <a:r>
              <a:rPr lang="ar-SA" sz="1400" dirty="0" err="1" smtClean="0">
                <a:latin typeface="AlRaiMedia-Bold" pitchFamily="34" charset="-78"/>
                <a:ea typeface="AlRaiMedia-Bold" pitchFamily="34" charset="-78"/>
                <a:cs typeface="AlRaiMedia-Bold" pitchFamily="34" charset="-78"/>
              </a:rPr>
              <a:t>مجموعاة</a:t>
            </a:r>
            <a:r>
              <a:rPr lang="ar-SA" sz="1400" dirty="0" smtClean="0">
                <a:latin typeface="AlRaiMedia-Bold" pitchFamily="34" charset="-78"/>
                <a:ea typeface="AlRaiMedia-Bold" pitchFamily="34" charset="-78"/>
                <a:cs typeface="AlRaiMedia-Bold" pitchFamily="34" charset="-78"/>
              </a:rPr>
              <a:t> وبأهمية الموضوع وعلاقته مع المواضيع الأخرى.</a:t>
            </a:r>
          </a:p>
          <a:p>
            <a:pPr marL="285750" indent="-285750">
              <a:buFontTx/>
              <a:buChar char="-"/>
            </a:pPr>
            <a:r>
              <a:rPr lang="ar-SA" sz="1400" dirty="0" smtClean="0">
                <a:latin typeface="AlRaiMedia-Bold" pitchFamily="34" charset="-78"/>
                <a:ea typeface="AlRaiMedia-Bold" pitchFamily="34" charset="-78"/>
                <a:cs typeface="AlRaiMedia-Bold" pitchFamily="34" charset="-78"/>
              </a:rPr>
              <a:t>امنع المناقشات ( غير ذات الصلة ) التي تعيق الأداء داخل المجموعة .</a:t>
            </a:r>
          </a:p>
          <a:p>
            <a:pPr marL="285750" indent="-285750">
              <a:buFontTx/>
              <a:buChar char="-"/>
            </a:pPr>
            <a:r>
              <a:rPr lang="ar-SA" sz="1400" dirty="0" smtClean="0">
                <a:latin typeface="AlRaiMedia-Bold" pitchFamily="34" charset="-78"/>
                <a:ea typeface="AlRaiMedia-Bold" pitchFamily="34" charset="-78"/>
                <a:cs typeface="AlRaiMedia-Bold" pitchFamily="34" charset="-78"/>
              </a:rPr>
              <a:t>زود الطلاب بمعلومات أكثر .</a:t>
            </a:r>
            <a:endParaRPr lang="ar-SA" sz="1400" dirty="0">
              <a:latin typeface="AlRaiMedia-Bold" pitchFamily="34" charset="-78"/>
              <a:ea typeface="AlRaiMedia-Bold" pitchFamily="34" charset="-78"/>
              <a:cs typeface="AlRaiMedia-Bold" pitchFamily="34" charset="-78"/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1006032" y="4294837"/>
            <a:ext cx="468052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Tx/>
              <a:buChar char="-"/>
            </a:pPr>
            <a:r>
              <a:rPr lang="ar-SA" dirty="0" smtClean="0">
                <a:latin typeface="AlRaiMedia-Bold" pitchFamily="34" charset="-78"/>
                <a:ea typeface="AlRaiMedia-Bold" pitchFamily="34" charset="-78"/>
                <a:cs typeface="AlRaiMedia-Bold" pitchFamily="34" charset="-78"/>
              </a:rPr>
              <a:t>ممكن إعادة بناء المجموعة .</a:t>
            </a:r>
          </a:p>
          <a:p>
            <a:pPr marL="285750" indent="-285750">
              <a:buFontTx/>
              <a:buChar char="-"/>
            </a:pPr>
            <a:r>
              <a:rPr lang="ar-SA" dirty="0" smtClean="0">
                <a:latin typeface="AlRaiMedia-Bold" pitchFamily="34" charset="-78"/>
                <a:ea typeface="AlRaiMedia-Bold" pitchFamily="34" charset="-78"/>
                <a:cs typeface="AlRaiMedia-Bold" pitchFamily="34" charset="-78"/>
              </a:rPr>
              <a:t>غير المهام الموكلة للطلاب اذا كان ذلك ضروريا  </a:t>
            </a:r>
          </a:p>
        </p:txBody>
      </p:sp>
      <p:sp>
        <p:nvSpPr>
          <p:cNvPr id="9" name="مربع نص 8"/>
          <p:cNvSpPr txBox="1"/>
          <p:nvPr/>
        </p:nvSpPr>
        <p:spPr>
          <a:xfrm>
            <a:off x="1043609" y="4942909"/>
            <a:ext cx="468052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Tx/>
              <a:buChar char="-"/>
            </a:pPr>
            <a:r>
              <a:rPr lang="ar-SA" dirty="0" smtClean="0">
                <a:latin typeface="AlRaiMedia-Bold" pitchFamily="34" charset="-78"/>
                <a:ea typeface="AlRaiMedia-Bold" pitchFamily="34" charset="-78"/>
                <a:cs typeface="AlRaiMedia-Bold" pitchFamily="34" charset="-78"/>
              </a:rPr>
              <a:t>عاقب الطالب المشاغب بنقله من المجموعة وشرح السبب للطلاب .</a:t>
            </a:r>
          </a:p>
          <a:p>
            <a:pPr marL="285750" indent="-285750">
              <a:buFontTx/>
              <a:buChar char="-"/>
            </a:pPr>
            <a:r>
              <a:rPr lang="ar-SA" dirty="0" smtClean="0">
                <a:latin typeface="AlRaiMedia-Bold" pitchFamily="34" charset="-78"/>
                <a:ea typeface="AlRaiMedia-Bold" pitchFamily="34" charset="-78"/>
                <a:cs typeface="AlRaiMedia-Bold" pitchFamily="34" charset="-78"/>
              </a:rPr>
              <a:t>قم بالمعالجة اذا وجدت حلا .</a:t>
            </a:r>
            <a:endParaRPr lang="ar-SA" dirty="0">
              <a:latin typeface="AlRaiMedia-Bold" pitchFamily="34" charset="-78"/>
              <a:ea typeface="AlRaiMedia-Bold" pitchFamily="34" charset="-78"/>
              <a:cs typeface="AlRaiMedia-Bold" pitchFamily="34" charset="-78"/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1037878" y="5589240"/>
            <a:ext cx="468052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Tx/>
              <a:buChar char="-"/>
            </a:pPr>
            <a:r>
              <a:rPr lang="ar-SA" sz="1600" dirty="0" smtClean="0">
                <a:latin typeface="AlRaiMedia-Bold" pitchFamily="34" charset="-78"/>
                <a:ea typeface="AlRaiMedia-Bold" pitchFamily="34" charset="-78"/>
                <a:cs typeface="AlRaiMedia-Bold" pitchFamily="34" charset="-78"/>
              </a:rPr>
              <a:t>اشرح لهم وضوح رؤيتك وتوقعاتك من المجموعة .</a:t>
            </a:r>
          </a:p>
          <a:p>
            <a:pPr marL="285750" indent="-285750">
              <a:buFontTx/>
              <a:buChar char="-"/>
            </a:pPr>
            <a:r>
              <a:rPr lang="ar-SA" sz="1600" dirty="0" smtClean="0">
                <a:latin typeface="AlRaiMedia-Bold" pitchFamily="34" charset="-78"/>
                <a:ea typeface="AlRaiMedia-Bold" pitchFamily="34" charset="-78"/>
                <a:cs typeface="AlRaiMedia-Bold" pitchFamily="34" charset="-78"/>
              </a:rPr>
              <a:t>ذكرهم بالهدف الذي من أجله شكلت </a:t>
            </a:r>
            <a:r>
              <a:rPr lang="ar-SA" sz="1600" dirty="0" err="1" smtClean="0">
                <a:latin typeface="AlRaiMedia-Bold" pitchFamily="34" charset="-78"/>
                <a:ea typeface="AlRaiMedia-Bold" pitchFamily="34" charset="-78"/>
                <a:cs typeface="AlRaiMedia-Bold" pitchFamily="34" charset="-78"/>
              </a:rPr>
              <a:t>المجموعه</a:t>
            </a:r>
            <a:r>
              <a:rPr lang="ar-SA" sz="1600" dirty="0" smtClean="0">
                <a:latin typeface="AlRaiMedia-Bold" pitchFamily="34" charset="-78"/>
                <a:ea typeface="AlRaiMedia-Bold" pitchFamily="34" charset="-78"/>
                <a:cs typeface="AlRaiMedia-Bold" pitchFamily="34" charset="-78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33460690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899592" y="838453"/>
            <a:ext cx="7416824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1" cap="none" spc="0" dirty="0" smtClean="0">
                <a:ln w="17780" cmpd="sng">
                  <a:solidFill>
                    <a:schemeClr val="bg2">
                      <a:lumMod val="90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B Araz" panose="00000400000000000000" pitchFamily="2" charset="-78"/>
              </a:rPr>
              <a:t>يمكنك مشاركة طلابك مشاركة فاعلة  </a:t>
            </a:r>
            <a:r>
              <a:rPr lang="ar-SA" sz="3600" b="1" dirty="0" smtClean="0">
                <a:ln w="17780" cmpd="sng">
                  <a:solidFill>
                    <a:schemeClr val="bg2">
                      <a:lumMod val="90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B Araz" panose="00000400000000000000" pitchFamily="2" charset="-78"/>
              </a:rPr>
              <a:t>من خلال الأساليب التالية :</a:t>
            </a:r>
            <a:endParaRPr lang="ar-SA" sz="3600" b="1" cap="none" spc="0" dirty="0">
              <a:ln w="17780" cmpd="sng">
                <a:solidFill>
                  <a:schemeClr val="bg2">
                    <a:lumMod val="90000"/>
                  </a:schemeClr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cs typeface="B Araz" panose="00000400000000000000" pitchFamily="2" charset="-78"/>
            </a:endParaRPr>
          </a:p>
        </p:txBody>
      </p:sp>
      <p:sp>
        <p:nvSpPr>
          <p:cNvPr id="4" name="وسيلة شرح مع سهم إلى اليسار 3"/>
          <p:cNvSpPr/>
          <p:nvPr/>
        </p:nvSpPr>
        <p:spPr>
          <a:xfrm>
            <a:off x="3419872" y="1844824"/>
            <a:ext cx="4248472" cy="792088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 smtClean="0">
                <a:latin typeface="AnNahar" pitchFamily="34" charset="-78"/>
                <a:ea typeface="AnNahar" pitchFamily="34" charset="-78"/>
                <a:cs typeface="AnNahar" pitchFamily="34" charset="-78"/>
              </a:rPr>
              <a:t>2- التعلم النشط </a:t>
            </a:r>
            <a:endParaRPr lang="ar-SA" sz="3600" dirty="0">
              <a:latin typeface="AnNahar" pitchFamily="34" charset="-78"/>
              <a:ea typeface="AnNahar" pitchFamily="34" charset="-78"/>
              <a:cs typeface="AnNahar" pitchFamily="34" charset="-78"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1150761" y="2924944"/>
            <a:ext cx="6968666" cy="181588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KW" sz="2800" dirty="0" smtClean="0">
                <a:cs typeface="AF_Taif Normal" pitchFamily="2" charset="-78"/>
              </a:rPr>
              <a:t>سلسلة من الإجراءات التي تم تخطيطها بإحكام لتوظيف الإمكانات المادية والبشرية في المدرسة لمساعدة الطلاب لتحقيق أهداف التعلم وتمكينهم من مهارات التعلم الذاتي وأدواته .</a:t>
            </a:r>
            <a:endParaRPr lang="ar-KW" sz="2800" dirty="0">
              <a:cs typeface="AF_Taif Normal" pitchFamily="2" charset="-78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281" y="4811546"/>
            <a:ext cx="3456384" cy="1478353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 rot="21065740">
            <a:off x="26855" y="5720333"/>
            <a:ext cx="2269059" cy="995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Up">
              <a:avLst/>
            </a:prstTxWarp>
            <a:spAutoFit/>
            <a:scene3d>
              <a:camera prst="isometricOffAxis2Lef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ar-SA" sz="5400" b="1" cap="all" spc="0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glow rad="101600">
                    <a:schemeClr val="accent6">
                      <a:lumMod val="40000"/>
                      <a:lumOff val="60000"/>
                      <a:alpha val="6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nNahar" pitchFamily="34" charset="-78"/>
                <a:ea typeface="AnNahar" pitchFamily="34" charset="-78"/>
                <a:cs typeface="AnNahar" pitchFamily="34" charset="-78"/>
              </a:rPr>
              <a:t>اسرار المعلم المتميز</a:t>
            </a:r>
            <a:endParaRPr lang="ar-SA" sz="5400" b="1" cap="all" spc="0" dirty="0">
              <a:ln>
                <a:solidFill>
                  <a:schemeClr val="tx1"/>
                </a:solidFill>
              </a:ln>
              <a:solidFill>
                <a:schemeClr val="accent1"/>
              </a:solidFill>
              <a:effectLst>
                <a:glow rad="101600">
                  <a:schemeClr val="accent6">
                    <a:lumMod val="40000"/>
                    <a:lumOff val="60000"/>
                    <a:alpha val="60000"/>
                  </a:scheme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nNahar" pitchFamily="34" charset="-78"/>
              <a:ea typeface="AnNahar" pitchFamily="34" charset="-78"/>
              <a:cs typeface="AnNahar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0283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843808" y="764704"/>
            <a:ext cx="5210081" cy="10156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ar-KW" sz="6000" b="1" cap="all" spc="0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cs typeface="A- Tahrir 4" pitchFamily="2" charset="-78"/>
              </a:rPr>
              <a:t>دراسة ميدانية </a:t>
            </a:r>
            <a:endParaRPr lang="ar-SA" sz="6000" b="1" cap="all" spc="0" dirty="0">
              <a:ln w="9000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cs typeface="A- Tahrir 4" pitchFamily="2" charset="-78"/>
            </a:endParaRPr>
          </a:p>
        </p:txBody>
      </p:sp>
      <p:graphicFrame>
        <p:nvGraphicFramePr>
          <p:cNvPr id="3" name="مخطط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1402358"/>
              </p:ext>
            </p:extLst>
          </p:nvPr>
        </p:nvGraphicFramePr>
        <p:xfrm>
          <a:off x="1763688" y="1988840"/>
          <a:ext cx="5832648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مستطيل 3"/>
          <p:cNvSpPr/>
          <p:nvPr/>
        </p:nvSpPr>
        <p:spPr>
          <a:xfrm rot="21065740">
            <a:off x="26855" y="5720333"/>
            <a:ext cx="2269059" cy="995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Up">
              <a:avLst/>
            </a:prstTxWarp>
            <a:spAutoFit/>
            <a:scene3d>
              <a:camera prst="isometricOffAxis2Lef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ar-SA" sz="5400" b="1" cap="all" spc="0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glow rad="101600">
                    <a:schemeClr val="accent6">
                      <a:lumMod val="40000"/>
                      <a:lumOff val="60000"/>
                      <a:alpha val="6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nNahar" pitchFamily="34" charset="-78"/>
                <a:ea typeface="AnNahar" pitchFamily="34" charset="-78"/>
                <a:cs typeface="AnNahar" pitchFamily="34" charset="-78"/>
              </a:rPr>
              <a:t>اسرار المعلم المتميز</a:t>
            </a:r>
            <a:endParaRPr lang="ar-SA" sz="5400" b="1" cap="all" spc="0" dirty="0">
              <a:ln>
                <a:solidFill>
                  <a:schemeClr val="tx1"/>
                </a:solidFill>
              </a:ln>
              <a:solidFill>
                <a:schemeClr val="accent1"/>
              </a:solidFill>
              <a:effectLst>
                <a:glow rad="101600">
                  <a:schemeClr val="accent6">
                    <a:lumMod val="40000"/>
                    <a:lumOff val="60000"/>
                    <a:alpha val="60000"/>
                  </a:scheme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nNahar" pitchFamily="34" charset="-78"/>
              <a:ea typeface="AnNahar" pitchFamily="34" charset="-78"/>
              <a:cs typeface="AnNahar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1447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764704"/>
            <a:ext cx="7344816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8142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61"/>
            <a:ext cx="3145980" cy="2043783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43" b="17029"/>
          <a:stretch/>
        </p:blipFill>
        <p:spPr>
          <a:xfrm>
            <a:off x="5724128" y="14761"/>
            <a:ext cx="3449194" cy="1973943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5227205"/>
            <a:ext cx="3132601" cy="1630796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908" y="14760"/>
            <a:ext cx="2572220" cy="1973943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988704"/>
            <a:ext cx="3174550" cy="139065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085" y="2024991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4" descr="نتيجة بحث الصور عن استراتيجية العصف الذهني"/>
          <p:cNvSpPr>
            <a:spLocks noChangeAspect="1" noChangeArrowheads="1"/>
          </p:cNvSpPr>
          <p:nvPr/>
        </p:nvSpPr>
        <p:spPr bwMode="auto">
          <a:xfrm>
            <a:off x="-61913" y="-136525"/>
            <a:ext cx="304801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3" y="3625191"/>
            <a:ext cx="2880320" cy="160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8544"/>
            <a:ext cx="3059832" cy="1599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652"/>
            <a:ext cx="3059833" cy="3200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4" y="5118677"/>
            <a:ext cx="2971030" cy="173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 descr="نتيجة بحث الصور عن استراتيجية المفاهيم الكرتونية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22" y="1458537"/>
            <a:ext cx="1875972" cy="106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6" t="7932" r="4981" b="8727"/>
          <a:stretch/>
        </p:blipFill>
        <p:spPr bwMode="auto">
          <a:xfrm>
            <a:off x="5940152" y="3402193"/>
            <a:ext cx="3174551" cy="182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756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تدريس powerteaching -عبدالعزيز بوقريص - عبدالعزيز حسين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560" y="404664"/>
            <a:ext cx="7992888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854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26415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8545"/>
            <a:ext cx="9144000" cy="671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7479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712968" cy="684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6071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960593"/>
            <a:ext cx="5575794" cy="4176464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5478829" y="692696"/>
            <a:ext cx="276557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7200" b="1" dirty="0" smtClean="0">
                <a:ln w="11430"/>
                <a:gradFill>
                  <a:gsLst>
                    <a:gs pos="0">
                      <a:srgbClr val="AA2B1E">
                        <a:tint val="70000"/>
                        <a:satMod val="245000"/>
                      </a:srgbClr>
                    </a:gs>
                    <a:gs pos="75000">
                      <a:srgbClr val="AA2B1E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AA2B1E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glow rad="228600">
                    <a:srgbClr val="B9CA1A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- Tahrir 4" pitchFamily="2" charset="-78"/>
              </a:rPr>
              <a:t>نشاط</a:t>
            </a:r>
            <a:endParaRPr lang="ar-SA" sz="7200" b="1" dirty="0">
              <a:ln w="11430"/>
              <a:gradFill>
                <a:gsLst>
                  <a:gs pos="0">
                    <a:srgbClr val="AA2B1E">
                      <a:tint val="70000"/>
                      <a:satMod val="245000"/>
                    </a:srgbClr>
                  </a:gs>
                  <a:gs pos="75000">
                    <a:srgbClr val="AA2B1E">
                      <a:tint val="90000"/>
                      <a:shade val="60000"/>
                      <a:satMod val="240000"/>
                    </a:srgbClr>
                  </a:gs>
                  <a:gs pos="100000">
                    <a:srgbClr val="AA2B1E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glow rad="228600">
                  <a:srgbClr val="B9CA1A">
                    <a:satMod val="175000"/>
                    <a:alpha val="40000"/>
                  </a:srgb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- Tahrir 4" pitchFamily="2" charset="-78"/>
            </a:endParaRPr>
          </a:p>
        </p:txBody>
      </p:sp>
      <p:sp>
        <p:nvSpPr>
          <p:cNvPr id="4" name="مستطيل 3"/>
          <p:cNvSpPr/>
          <p:nvPr/>
        </p:nvSpPr>
        <p:spPr>
          <a:xfrm rot="21065740">
            <a:off x="26855" y="5720333"/>
            <a:ext cx="2269059" cy="995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Up">
              <a:avLst/>
            </a:prstTxWarp>
            <a:spAutoFit/>
            <a:scene3d>
              <a:camera prst="isometricOffAxis2Lef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ar-SA" sz="5400" b="1" cap="all" spc="0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glow rad="101600">
                    <a:schemeClr val="accent6">
                      <a:lumMod val="40000"/>
                      <a:lumOff val="60000"/>
                      <a:alpha val="6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nNahar" pitchFamily="34" charset="-78"/>
                <a:ea typeface="AnNahar" pitchFamily="34" charset="-78"/>
                <a:cs typeface="AnNahar" pitchFamily="34" charset="-78"/>
              </a:rPr>
              <a:t>اسرار المعلم المتميز</a:t>
            </a:r>
            <a:endParaRPr lang="ar-SA" sz="5400" b="1" cap="all" spc="0" dirty="0">
              <a:ln>
                <a:solidFill>
                  <a:schemeClr val="tx1"/>
                </a:solidFill>
              </a:ln>
              <a:solidFill>
                <a:schemeClr val="accent1"/>
              </a:solidFill>
              <a:effectLst>
                <a:glow rad="101600">
                  <a:schemeClr val="accent6">
                    <a:lumMod val="40000"/>
                    <a:lumOff val="60000"/>
                    <a:alpha val="60000"/>
                  </a:scheme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nNahar" pitchFamily="34" charset="-78"/>
              <a:ea typeface="AnNahar" pitchFamily="34" charset="-78"/>
              <a:cs typeface="AnNahar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6759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 rot="21065740">
            <a:off x="26855" y="5720333"/>
            <a:ext cx="2269059" cy="995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Up">
              <a:avLst/>
            </a:prstTxWarp>
            <a:spAutoFit/>
            <a:scene3d>
              <a:camera prst="isometricOffAxis2Lef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ar-SA" sz="5400" b="1" cap="all" spc="0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glow rad="101600">
                    <a:schemeClr val="accent6">
                      <a:lumMod val="40000"/>
                      <a:lumOff val="60000"/>
                      <a:alpha val="6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nNahar" pitchFamily="34" charset="-78"/>
                <a:ea typeface="AnNahar" pitchFamily="34" charset="-78"/>
                <a:cs typeface="AnNahar" pitchFamily="34" charset="-78"/>
              </a:rPr>
              <a:t>اسرار المعلم المتميز</a:t>
            </a:r>
            <a:endParaRPr lang="ar-SA" sz="5400" b="1" cap="all" spc="0" dirty="0">
              <a:ln>
                <a:solidFill>
                  <a:schemeClr val="tx1"/>
                </a:solidFill>
              </a:ln>
              <a:solidFill>
                <a:schemeClr val="accent1"/>
              </a:solidFill>
              <a:effectLst>
                <a:glow rad="101600">
                  <a:schemeClr val="accent6">
                    <a:lumMod val="40000"/>
                    <a:lumOff val="60000"/>
                    <a:alpha val="60000"/>
                  </a:scheme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nNahar" pitchFamily="34" charset="-78"/>
              <a:ea typeface="AnNahar" pitchFamily="34" charset="-78"/>
              <a:cs typeface="AnNahar" pitchFamily="34" charset="-78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6045318" y="116632"/>
            <a:ext cx="3235181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الأســــــــــوار</a:t>
            </a:r>
            <a:endParaRPr lang="ar-SA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1835696" y="1124743"/>
            <a:ext cx="5256584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dirty="0" smtClean="0">
                <a:cs typeface="AL - QASSAM-Extended" panose="02010000000000000000" pitchFamily="2" charset="-78"/>
              </a:rPr>
              <a:t>هل يمكنك أن تبني أسواراً فوق الخطوط بحيث يكون لكل نوع من الحيوانات الأربعة حظيرة متماثلة في الحجم والشكل ؟ ( أي قسم هذا الشكل إلى 4 أقسام متشابهة حجماً وشكلاً بحيث يكون في كل قسم قطتان أو كلبان أو فأران أو دجاجتان ) .</a:t>
            </a:r>
            <a:endParaRPr lang="ar-SA" dirty="0">
              <a:cs typeface="AL - QASSAM-Extended" panose="02010000000000000000" pitchFamily="2" charset="-78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32" t="33511" r="10502" b="10915"/>
          <a:stretch/>
        </p:blipFill>
        <p:spPr>
          <a:xfrm>
            <a:off x="2038123" y="2325073"/>
            <a:ext cx="4547017" cy="381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14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99" t="68982" r="53026" b="5505"/>
          <a:stretch/>
        </p:blipFill>
        <p:spPr>
          <a:xfrm>
            <a:off x="2123728" y="854302"/>
            <a:ext cx="4896544" cy="4845652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 rot="21065740">
            <a:off x="26855" y="5720333"/>
            <a:ext cx="2269059" cy="995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Up">
              <a:avLst/>
            </a:prstTxWarp>
            <a:spAutoFit/>
            <a:scene3d>
              <a:camera prst="isometricOffAxis2Lef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ar-SA" sz="5400" b="1" cap="all" spc="0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glow rad="101600">
                    <a:schemeClr val="accent6">
                      <a:lumMod val="40000"/>
                      <a:lumOff val="60000"/>
                      <a:alpha val="6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nNahar" pitchFamily="34" charset="-78"/>
                <a:ea typeface="AnNahar" pitchFamily="34" charset="-78"/>
                <a:cs typeface="AnNahar" pitchFamily="34" charset="-78"/>
              </a:rPr>
              <a:t>اسرار المعلم المتميز</a:t>
            </a:r>
            <a:endParaRPr lang="ar-SA" sz="5400" b="1" cap="all" spc="0" dirty="0">
              <a:ln>
                <a:solidFill>
                  <a:schemeClr val="tx1"/>
                </a:solidFill>
              </a:ln>
              <a:solidFill>
                <a:schemeClr val="accent1"/>
              </a:solidFill>
              <a:effectLst>
                <a:glow rad="101600">
                  <a:schemeClr val="accent6">
                    <a:lumMod val="40000"/>
                    <a:lumOff val="60000"/>
                    <a:alpha val="60000"/>
                  </a:scheme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nNahar" pitchFamily="34" charset="-78"/>
              <a:ea typeface="AnNahar" pitchFamily="34" charset="-78"/>
              <a:cs typeface="AnNahar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1509130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971600" y="764704"/>
            <a:ext cx="72728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cs typeface="ALAWI-3-8" pitchFamily="2" charset="-78"/>
              </a:rPr>
              <a:t>السر 3 : وظف لغة جسدك </a:t>
            </a:r>
            <a:endParaRPr lang="ar-SA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cs typeface="ALAWI-3-8" pitchFamily="2" charset="-78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1" y="1700974"/>
            <a:ext cx="2957175" cy="2016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004" y="1721449"/>
            <a:ext cx="2867025" cy="1995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خطط انسيابي: معالجة متعاقبة 2"/>
          <p:cNvSpPr/>
          <p:nvPr/>
        </p:nvSpPr>
        <p:spPr>
          <a:xfrm>
            <a:off x="1331640" y="4005064"/>
            <a:ext cx="6336704" cy="115212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 smtClean="0">
                <a:solidFill>
                  <a:schemeClr val="tx1"/>
                </a:solidFill>
                <a:cs typeface="B Araz" panose="00000400000000000000" pitchFamily="2" charset="-78"/>
              </a:rPr>
              <a:t>((الانطباع الأول سيتحقق بمظهرك وحركات جسدك أولاً))</a:t>
            </a:r>
          </a:p>
          <a:p>
            <a:pPr algn="ctr"/>
            <a:r>
              <a:rPr lang="ar-SA" sz="3200" dirty="0" smtClean="0">
                <a:solidFill>
                  <a:schemeClr val="tx1"/>
                </a:solidFill>
                <a:cs typeface="B Araz" panose="00000400000000000000" pitchFamily="2" charset="-78"/>
              </a:rPr>
              <a:t>« توني جيري «</a:t>
            </a:r>
            <a:endParaRPr lang="ar-SA" sz="3200" dirty="0">
              <a:solidFill>
                <a:schemeClr val="tx1"/>
              </a:solidFill>
              <a:cs typeface="B Araz" panose="000004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 rot="21065740">
            <a:off x="26855" y="5720333"/>
            <a:ext cx="2269059" cy="995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Up">
              <a:avLst/>
            </a:prstTxWarp>
            <a:spAutoFit/>
            <a:scene3d>
              <a:camera prst="isometricOffAxis2Lef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ar-SA" sz="5400" b="1" cap="all" spc="0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glow rad="101600">
                    <a:schemeClr val="accent6">
                      <a:lumMod val="40000"/>
                      <a:lumOff val="60000"/>
                      <a:alpha val="6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nNahar" pitchFamily="34" charset="-78"/>
                <a:ea typeface="AnNahar" pitchFamily="34" charset="-78"/>
                <a:cs typeface="AnNahar" pitchFamily="34" charset="-78"/>
              </a:rPr>
              <a:t>اسرار المعلم المتميز</a:t>
            </a:r>
            <a:endParaRPr lang="ar-SA" sz="5400" b="1" cap="all" spc="0" dirty="0">
              <a:ln>
                <a:solidFill>
                  <a:schemeClr val="tx1"/>
                </a:solidFill>
              </a:ln>
              <a:solidFill>
                <a:schemeClr val="accent1"/>
              </a:solidFill>
              <a:effectLst>
                <a:glow rad="101600">
                  <a:schemeClr val="accent6">
                    <a:lumMod val="40000"/>
                    <a:lumOff val="60000"/>
                    <a:alpha val="60000"/>
                  </a:scheme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nNahar" pitchFamily="34" charset="-78"/>
              <a:ea typeface="AnNahar" pitchFamily="34" charset="-78"/>
              <a:cs typeface="AnNahar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4527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971600" y="764704"/>
            <a:ext cx="72728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cs typeface="ALAWI-3-8" pitchFamily="2" charset="-78"/>
              </a:rPr>
              <a:t>السر 3 : وظف لغة جسدك </a:t>
            </a:r>
            <a:endParaRPr lang="ar-SA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cs typeface="ALAWI-3-8" pitchFamily="2" charset="-78"/>
            </a:endParaRPr>
          </a:p>
        </p:txBody>
      </p:sp>
      <p:sp>
        <p:nvSpPr>
          <p:cNvPr id="3" name="مخطط انسيابي: معالجة متعاقبة 2"/>
          <p:cNvSpPr/>
          <p:nvPr/>
        </p:nvSpPr>
        <p:spPr>
          <a:xfrm>
            <a:off x="5917443" y="1772816"/>
            <a:ext cx="2470981" cy="115212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 smtClean="0">
                <a:solidFill>
                  <a:schemeClr val="tx1"/>
                </a:solidFill>
                <a:cs typeface="B Araz" panose="00000400000000000000" pitchFamily="2" charset="-78"/>
              </a:rPr>
              <a:t>حقيقة يجب أن تدركها : </a:t>
            </a:r>
            <a:endParaRPr lang="ar-SA" sz="3200" dirty="0">
              <a:solidFill>
                <a:schemeClr val="tx1"/>
              </a:solidFill>
              <a:cs typeface="B Araz" panose="00000400000000000000" pitchFamily="2" charset="-78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807397" y="1745521"/>
            <a:ext cx="498726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ar-SA" sz="4000" b="1" cap="none" spc="0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lgerian" panose="04020705040A02060702" pitchFamily="82" charset="0"/>
              </a:rPr>
              <a:t>أن الدراسات أثبتت أن نسبة </a:t>
            </a:r>
          </a:p>
          <a:p>
            <a:pPr algn="ctr"/>
            <a:r>
              <a:rPr lang="ar-SA" sz="4000" b="1" cap="none" spc="0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lgerian" panose="04020705040A02060702" pitchFamily="82" charset="0"/>
              </a:rPr>
              <a:t>تأثر المتلقي لما تؤديه بلغت: </a:t>
            </a:r>
            <a:endParaRPr lang="ar-SA" sz="4000" b="1" cap="none" spc="0" dirty="0">
              <a:ln w="11430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5195778" y="3083865"/>
            <a:ext cx="119776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600" b="1" cap="none" spc="0" dirty="0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haroni" panose="02010803020104030203" pitchFamily="2" charset="-79"/>
              </a:rPr>
              <a:t>7</a:t>
            </a:r>
            <a:r>
              <a:rPr lang="en-US" sz="6600" b="1" cap="none" spc="0" dirty="0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%</a:t>
            </a:r>
            <a:endParaRPr lang="ar-SA" sz="6600" b="1" cap="none" spc="0" dirty="0">
              <a:ln w="17780" cmpd="sng">
                <a:solidFill>
                  <a:srgbClr val="C00000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50800" algn="tl" rotWithShape="0">
                  <a:srgbClr val="000000"/>
                </a:outerShdw>
              </a:effectLst>
              <a:latin typeface="Aharoni" panose="02010803020104030203" pitchFamily="2" charset="-79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5220072" y="3907587"/>
            <a:ext cx="167225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600" b="1" cap="none" spc="0" dirty="0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haroni" panose="02010803020104030203" pitchFamily="2" charset="-79"/>
              </a:rPr>
              <a:t>38</a:t>
            </a:r>
            <a:r>
              <a:rPr lang="en-US" sz="6600" b="1" cap="none" spc="0" dirty="0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%</a:t>
            </a:r>
            <a:endParaRPr lang="ar-SA" sz="6600" b="1" cap="none" spc="0" dirty="0">
              <a:ln w="17780" cmpd="sng">
                <a:solidFill>
                  <a:srgbClr val="C00000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50800" algn="tl" rotWithShape="0">
                  <a:srgbClr val="000000"/>
                </a:outerShdw>
              </a:effectLst>
              <a:latin typeface="Aharoni" panose="02010803020104030203" pitchFamily="2" charset="-79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5292080" y="4797152"/>
            <a:ext cx="167225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600" b="1" cap="none" spc="0" dirty="0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haroni" panose="02010803020104030203" pitchFamily="2" charset="-79"/>
              </a:rPr>
              <a:t>55</a:t>
            </a:r>
            <a:r>
              <a:rPr lang="en-US" sz="6600" b="1" cap="none" spc="0" dirty="0" smtClean="0">
                <a:ln w="17780" cmpd="sng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%</a:t>
            </a:r>
            <a:endParaRPr lang="ar-SA" sz="6600" b="1" cap="none" spc="0" dirty="0">
              <a:ln w="17780" cmpd="sng">
                <a:solidFill>
                  <a:srgbClr val="C00000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50800" algn="tl" rotWithShape="0">
                  <a:srgbClr val="000000"/>
                </a:outerShdw>
              </a:effectLst>
              <a:latin typeface="Aharoni" panose="02010803020104030203" pitchFamily="2" charset="-79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411760" y="3205425"/>
            <a:ext cx="238078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0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cs typeface="AL - QASSAM-Extended" panose="02010000000000000000" pitchFamily="2" charset="-78"/>
              </a:rPr>
              <a:t>للكلمـة </a:t>
            </a:r>
            <a:endParaRPr lang="ar-SA" sz="60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accent3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cs typeface="AL - QASSAM-Extended" panose="02010000000000000000" pitchFamily="2" charset="-78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1331640" y="4069521"/>
            <a:ext cx="347082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0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cs typeface="AL - QASSAM-Extended" panose="02010000000000000000" pitchFamily="2" charset="-78"/>
              </a:rPr>
              <a:t>لنبرة الصوت </a:t>
            </a:r>
            <a:endParaRPr lang="ar-SA" sz="60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accent3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cs typeface="AL - QASSAM-Extended" panose="02010000000000000000" pitchFamily="2" charset="-78"/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1475656" y="4933617"/>
            <a:ext cx="334739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0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cs typeface="AL - QASSAM-Extended" panose="02010000000000000000" pitchFamily="2" charset="-78"/>
              </a:rPr>
              <a:t>للغة الجسد </a:t>
            </a:r>
            <a:endParaRPr lang="ar-SA" sz="60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accent3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cs typeface="AL - QASSAM-Extended" panose="02010000000000000000" pitchFamily="2" charset="-78"/>
            </a:endParaRPr>
          </a:p>
        </p:txBody>
      </p:sp>
      <p:sp>
        <p:nvSpPr>
          <p:cNvPr id="13" name="مستطيل 12"/>
          <p:cNvSpPr/>
          <p:nvPr/>
        </p:nvSpPr>
        <p:spPr>
          <a:xfrm rot="21065740">
            <a:off x="26855" y="5720333"/>
            <a:ext cx="2269059" cy="995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Up">
              <a:avLst/>
            </a:prstTxWarp>
            <a:spAutoFit/>
            <a:scene3d>
              <a:camera prst="isometricOffAxis2Lef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ar-SA" sz="5400" b="1" cap="all" spc="0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glow rad="101600">
                    <a:schemeClr val="accent6">
                      <a:lumMod val="40000"/>
                      <a:lumOff val="60000"/>
                      <a:alpha val="6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nNahar" pitchFamily="34" charset="-78"/>
                <a:ea typeface="AnNahar" pitchFamily="34" charset="-78"/>
                <a:cs typeface="AnNahar" pitchFamily="34" charset="-78"/>
              </a:rPr>
              <a:t>اسرار المعلم المتميز</a:t>
            </a:r>
            <a:endParaRPr lang="ar-SA" sz="5400" b="1" cap="all" spc="0" dirty="0">
              <a:ln>
                <a:solidFill>
                  <a:schemeClr val="tx1"/>
                </a:solidFill>
              </a:ln>
              <a:solidFill>
                <a:schemeClr val="accent1"/>
              </a:solidFill>
              <a:effectLst>
                <a:glow rad="101600">
                  <a:schemeClr val="accent6">
                    <a:lumMod val="40000"/>
                    <a:lumOff val="60000"/>
                    <a:alpha val="60000"/>
                  </a:scheme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nNahar" pitchFamily="34" charset="-78"/>
              <a:ea typeface="AnNahar" pitchFamily="34" charset="-78"/>
              <a:cs typeface="AnNahar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3854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1259632" y="769288"/>
            <a:ext cx="6984776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3200" b="1" dirty="0" smtClean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المعلم المبدع هو من يراعي توظيف حركات جسمه بشكل متقن على النحو التالي :</a:t>
            </a:r>
            <a:endParaRPr lang="ar-SA" sz="3200" b="1" dirty="0"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3" name="AutoShape 4" descr="نتيجة بحث الصور عن لغة العين"/>
          <p:cNvSpPr>
            <a:spLocks noChangeAspect="1" noChangeArrowheads="1"/>
          </p:cNvSpPr>
          <p:nvPr/>
        </p:nvSpPr>
        <p:spPr bwMode="auto">
          <a:xfrm>
            <a:off x="-61913" y="-136525"/>
            <a:ext cx="304801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464" y="3593125"/>
            <a:ext cx="4113952" cy="2500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524029"/>
            <a:ext cx="3024336" cy="2137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96" y="1613917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3419872" y="1556792"/>
            <a:ext cx="5023846" cy="18158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1- عين المعلم هي الرباط الحديدي </a:t>
            </a:r>
            <a:r>
              <a:rPr lang="ar-SA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الذي يربط بينه وبين طلابه الذين </a:t>
            </a:r>
            <a:r>
              <a:rPr lang="ar-SA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يستمعون إلية فهي تظهر لهم مدى اهتمام </a:t>
            </a:r>
            <a:r>
              <a:rPr lang="ar-SA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المعلم بهم </a:t>
            </a:r>
          </a:p>
          <a:p>
            <a:pPr algn="ctr"/>
            <a:r>
              <a:rPr lang="ar-SA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واحترامه لهم .</a:t>
            </a:r>
            <a:endParaRPr lang="ar-SA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مستطيل 7"/>
          <p:cNvSpPr/>
          <p:nvPr/>
        </p:nvSpPr>
        <p:spPr>
          <a:xfrm rot="21065740">
            <a:off x="26855" y="5720333"/>
            <a:ext cx="2269059" cy="995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Up">
              <a:avLst/>
            </a:prstTxWarp>
            <a:spAutoFit/>
            <a:scene3d>
              <a:camera prst="isometricOffAxis2Lef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ar-SA" sz="5400" b="1" cap="all" spc="0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glow rad="101600">
                    <a:schemeClr val="accent6">
                      <a:lumMod val="40000"/>
                      <a:lumOff val="60000"/>
                      <a:alpha val="6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nNahar" pitchFamily="34" charset="-78"/>
                <a:ea typeface="AnNahar" pitchFamily="34" charset="-78"/>
                <a:cs typeface="AnNahar" pitchFamily="34" charset="-78"/>
              </a:rPr>
              <a:t>اسرار المعلم المتميز</a:t>
            </a:r>
            <a:endParaRPr lang="ar-SA" sz="5400" b="1" cap="all" spc="0" dirty="0">
              <a:ln>
                <a:solidFill>
                  <a:schemeClr val="tx1"/>
                </a:solidFill>
              </a:ln>
              <a:solidFill>
                <a:schemeClr val="accent1"/>
              </a:solidFill>
              <a:effectLst>
                <a:glow rad="101600">
                  <a:schemeClr val="accent6">
                    <a:lumMod val="40000"/>
                    <a:lumOff val="60000"/>
                    <a:alpha val="60000"/>
                  </a:scheme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nNahar" pitchFamily="34" charset="-78"/>
              <a:ea typeface="AnNahar" pitchFamily="34" charset="-78"/>
              <a:cs typeface="AnNahar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09883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3923928" y="980728"/>
            <a:ext cx="42033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KW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البرنامج التدريبي </a:t>
            </a:r>
            <a:endParaRPr lang="ar-SA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1479661" y="2132856"/>
            <a:ext cx="618470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8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cs typeface="ALAWI-3-8" pitchFamily="2" charset="-78"/>
              </a:rPr>
              <a:t>أسرار المعلم المتميز</a:t>
            </a:r>
            <a:endParaRPr lang="ar-SA" sz="8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cs typeface="ALAWI-3-8" pitchFamily="2" charset="-78"/>
            </a:endParaRPr>
          </a:p>
        </p:txBody>
      </p:sp>
      <p:sp>
        <p:nvSpPr>
          <p:cNvPr id="5" name="مستطيل 4"/>
          <p:cNvSpPr/>
          <p:nvPr/>
        </p:nvSpPr>
        <p:spPr>
          <a:xfrm rot="21065740">
            <a:off x="26855" y="5720333"/>
            <a:ext cx="2269059" cy="995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Up">
              <a:avLst/>
            </a:prstTxWarp>
            <a:spAutoFit/>
            <a:scene3d>
              <a:camera prst="isometricOffAxis2Lef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ar-SA" sz="5400" b="1" cap="all" spc="0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glow rad="101600">
                    <a:schemeClr val="accent6">
                      <a:lumMod val="40000"/>
                      <a:lumOff val="60000"/>
                      <a:alpha val="6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nNahar" pitchFamily="34" charset="-78"/>
                <a:ea typeface="AnNahar" pitchFamily="34" charset="-78"/>
                <a:cs typeface="AnNahar" pitchFamily="34" charset="-78"/>
              </a:rPr>
              <a:t>اسرار المعلم المتميز</a:t>
            </a:r>
            <a:endParaRPr lang="ar-SA" sz="5400" b="1" cap="all" spc="0" dirty="0">
              <a:ln>
                <a:solidFill>
                  <a:schemeClr val="tx1"/>
                </a:solidFill>
              </a:ln>
              <a:solidFill>
                <a:schemeClr val="accent1"/>
              </a:solidFill>
              <a:effectLst>
                <a:glow rad="101600">
                  <a:schemeClr val="accent6">
                    <a:lumMod val="40000"/>
                    <a:lumOff val="60000"/>
                    <a:alpha val="60000"/>
                  </a:scheme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nNahar" pitchFamily="34" charset="-78"/>
              <a:ea typeface="AnNahar" pitchFamily="34" charset="-78"/>
              <a:cs typeface="AnNahar" pitchFamily="34" charset="-78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571241"/>
            <a:ext cx="4447664" cy="264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92408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1331640" y="1052736"/>
            <a:ext cx="6984776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3200" b="1" dirty="0" smtClean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المعلم المبدع هو من يراعي توظيف حركات جسمه بشكل متقن على النحو التالي :</a:t>
            </a:r>
            <a:endParaRPr lang="ar-SA" sz="3200" b="1" dirty="0"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3" name="AutoShape 4" descr="نتيجة بحث الصور عن لغة العين"/>
          <p:cNvSpPr>
            <a:spLocks noChangeAspect="1" noChangeArrowheads="1"/>
          </p:cNvSpPr>
          <p:nvPr/>
        </p:nvSpPr>
        <p:spPr bwMode="auto">
          <a:xfrm>
            <a:off x="-61913" y="-136525"/>
            <a:ext cx="304801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7" name="مستطيل 6"/>
          <p:cNvSpPr/>
          <p:nvPr/>
        </p:nvSpPr>
        <p:spPr>
          <a:xfrm>
            <a:off x="3304381" y="1772816"/>
            <a:ext cx="5023846" cy="224676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2- رجل المعلم يجب أن تتحرك داخل الصف باعتدال وبدون سرعة بثبات </a:t>
            </a:r>
            <a:r>
              <a:rPr lang="ar-SA" sz="2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واستقامه</a:t>
            </a:r>
            <a:r>
              <a:rPr lang="ar-SA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ووقوفه في مكان يستطيع الجميع مشاهدته وحركته داخل الصف أدعى للتفاعل وأقرب إلى نفوس طلابه </a:t>
            </a:r>
            <a:r>
              <a:rPr lang="ar-SA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ar-SA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72816"/>
            <a:ext cx="2322959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149080"/>
            <a:ext cx="2892131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71" y="4147234"/>
            <a:ext cx="2744637" cy="1767546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 rot="21065740">
            <a:off x="26855" y="5720333"/>
            <a:ext cx="2269059" cy="995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Up">
              <a:avLst/>
            </a:prstTxWarp>
            <a:spAutoFit/>
            <a:scene3d>
              <a:camera prst="isometricOffAxis2Lef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ar-SA" sz="5400" b="1" cap="all" spc="0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glow rad="101600">
                    <a:schemeClr val="accent6">
                      <a:lumMod val="40000"/>
                      <a:lumOff val="60000"/>
                      <a:alpha val="6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nNahar" pitchFamily="34" charset="-78"/>
                <a:ea typeface="AnNahar" pitchFamily="34" charset="-78"/>
                <a:cs typeface="AnNahar" pitchFamily="34" charset="-78"/>
              </a:rPr>
              <a:t>اسرار المعلم المتميز</a:t>
            </a:r>
            <a:endParaRPr lang="ar-SA" sz="5400" b="1" cap="all" spc="0" dirty="0">
              <a:ln>
                <a:solidFill>
                  <a:schemeClr val="tx1"/>
                </a:solidFill>
              </a:ln>
              <a:solidFill>
                <a:schemeClr val="accent1"/>
              </a:solidFill>
              <a:effectLst>
                <a:glow rad="101600">
                  <a:schemeClr val="accent6">
                    <a:lumMod val="40000"/>
                    <a:lumOff val="60000"/>
                    <a:alpha val="60000"/>
                  </a:scheme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nNahar" pitchFamily="34" charset="-78"/>
              <a:ea typeface="AnNahar" pitchFamily="34" charset="-78"/>
              <a:cs typeface="AnNahar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9934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1331640" y="1052736"/>
            <a:ext cx="6984776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3200" b="1" dirty="0" smtClean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المعلم المبدع هو من يراعي توظيف حركات جسمه بشكل متقن على النحو التالي :</a:t>
            </a:r>
            <a:endParaRPr lang="ar-SA" sz="3200" b="1" dirty="0"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3" name="AutoShape 4" descr="نتيجة بحث الصور عن لغة العين"/>
          <p:cNvSpPr>
            <a:spLocks noChangeAspect="1" noChangeArrowheads="1"/>
          </p:cNvSpPr>
          <p:nvPr/>
        </p:nvSpPr>
        <p:spPr bwMode="auto">
          <a:xfrm>
            <a:off x="-61913" y="-136525"/>
            <a:ext cx="304801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7" name="مستطيل 6"/>
          <p:cNvSpPr/>
          <p:nvPr/>
        </p:nvSpPr>
        <p:spPr>
          <a:xfrm>
            <a:off x="3304381" y="1772816"/>
            <a:ext cx="5023846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3- أذن المعلم يجب أن تكون صاغية لطلابه</a:t>
            </a:r>
            <a:r>
              <a:rPr lang="ar-SA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ar-SA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72816"/>
            <a:ext cx="2392332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تمرير عمودي 3"/>
          <p:cNvSpPr/>
          <p:nvPr/>
        </p:nvSpPr>
        <p:spPr>
          <a:xfrm>
            <a:off x="3923928" y="2996952"/>
            <a:ext cx="3456384" cy="2736304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u="sng" dirty="0" smtClean="0">
                <a:solidFill>
                  <a:schemeClr val="accent2"/>
                </a:solidFill>
                <a:latin typeface="AnNahar" pitchFamily="34" charset="-78"/>
                <a:ea typeface="AnNahar" pitchFamily="34" charset="-78"/>
                <a:cs typeface="AnNahar" pitchFamily="34" charset="-78"/>
              </a:rPr>
              <a:t>براعة الإنصات تكون :</a:t>
            </a:r>
          </a:p>
          <a:p>
            <a:pPr algn="ctr"/>
            <a:r>
              <a:rPr lang="ar-SA" sz="2400" b="1" dirty="0" smtClean="0">
                <a:solidFill>
                  <a:schemeClr val="tx1"/>
                </a:solidFill>
                <a:latin typeface="ae_AlHor" panose="02060603050605020204" pitchFamily="18" charset="-78"/>
                <a:ea typeface="AnNahar" pitchFamily="34" charset="-78"/>
                <a:cs typeface="ae_AlHor" panose="02060603050605020204" pitchFamily="18" charset="-78"/>
              </a:rPr>
              <a:t>بالأذن </a:t>
            </a:r>
          </a:p>
          <a:p>
            <a:pPr algn="ctr"/>
            <a:r>
              <a:rPr lang="ar-SA" sz="2400" b="1" dirty="0" smtClean="0">
                <a:solidFill>
                  <a:schemeClr val="tx1"/>
                </a:solidFill>
                <a:latin typeface="ae_AlHor" panose="02060603050605020204" pitchFamily="18" charset="-78"/>
                <a:ea typeface="AnNahar" pitchFamily="34" charset="-78"/>
                <a:cs typeface="ae_AlHor" panose="02060603050605020204" pitchFamily="18" charset="-78"/>
              </a:rPr>
              <a:t>وطرف العين</a:t>
            </a:r>
          </a:p>
          <a:p>
            <a:pPr algn="ctr"/>
            <a:r>
              <a:rPr lang="ar-SA" sz="2400" b="1" dirty="0" smtClean="0">
                <a:solidFill>
                  <a:schemeClr val="tx1"/>
                </a:solidFill>
                <a:latin typeface="ae_AlHor" panose="02060603050605020204" pitchFamily="18" charset="-78"/>
                <a:ea typeface="AnNahar" pitchFamily="34" charset="-78"/>
                <a:cs typeface="ae_AlHor" panose="02060603050605020204" pitchFamily="18" charset="-78"/>
              </a:rPr>
              <a:t>وحضور القلب</a:t>
            </a:r>
          </a:p>
          <a:p>
            <a:pPr algn="ctr"/>
            <a:r>
              <a:rPr lang="ar-SA" sz="2400" b="1" dirty="0" smtClean="0">
                <a:solidFill>
                  <a:schemeClr val="tx1"/>
                </a:solidFill>
                <a:latin typeface="ae_AlHor" panose="02060603050605020204" pitchFamily="18" charset="-78"/>
                <a:ea typeface="AnNahar" pitchFamily="34" charset="-78"/>
                <a:cs typeface="ae_AlHor" panose="02060603050605020204" pitchFamily="18" charset="-78"/>
              </a:rPr>
              <a:t>واشراقة الوجه</a:t>
            </a:r>
          </a:p>
          <a:p>
            <a:pPr algn="ctr"/>
            <a:r>
              <a:rPr lang="ar-SA" sz="2400" b="1" dirty="0" smtClean="0">
                <a:solidFill>
                  <a:schemeClr val="tx1"/>
                </a:solidFill>
                <a:latin typeface="ae_AlHor" panose="02060603050605020204" pitchFamily="18" charset="-78"/>
                <a:ea typeface="AnNahar" pitchFamily="34" charset="-78"/>
                <a:cs typeface="ae_AlHor" panose="02060603050605020204" pitchFamily="18" charset="-78"/>
              </a:rPr>
              <a:t>وعدم الانشغال بتحضير الرد</a:t>
            </a:r>
            <a:endParaRPr lang="ar-SA" sz="2400" b="1" dirty="0">
              <a:solidFill>
                <a:schemeClr val="tx1"/>
              </a:solidFill>
              <a:latin typeface="ae_AlHor" panose="02060603050605020204" pitchFamily="18" charset="-78"/>
              <a:ea typeface="AnNahar" pitchFamily="34" charset="-78"/>
              <a:cs typeface="ae_AlHor" panose="02060603050605020204" pitchFamily="18" charset="-78"/>
            </a:endParaRPr>
          </a:p>
        </p:txBody>
      </p:sp>
      <p:sp>
        <p:nvSpPr>
          <p:cNvPr id="8" name="مستطيل 7"/>
          <p:cNvSpPr/>
          <p:nvPr/>
        </p:nvSpPr>
        <p:spPr>
          <a:xfrm rot="21065740">
            <a:off x="26855" y="5720333"/>
            <a:ext cx="2269059" cy="995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Up">
              <a:avLst/>
            </a:prstTxWarp>
            <a:spAutoFit/>
            <a:scene3d>
              <a:camera prst="isometricOffAxis2Lef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ar-SA" sz="5400" b="1" cap="all" spc="0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glow rad="101600">
                    <a:schemeClr val="accent6">
                      <a:lumMod val="40000"/>
                      <a:lumOff val="60000"/>
                      <a:alpha val="6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nNahar" pitchFamily="34" charset="-78"/>
                <a:ea typeface="AnNahar" pitchFamily="34" charset="-78"/>
                <a:cs typeface="AnNahar" pitchFamily="34" charset="-78"/>
              </a:rPr>
              <a:t>اسرار المعلم المتميز</a:t>
            </a:r>
            <a:endParaRPr lang="ar-SA" sz="5400" b="1" cap="all" spc="0" dirty="0">
              <a:ln>
                <a:solidFill>
                  <a:schemeClr val="tx1"/>
                </a:solidFill>
              </a:ln>
              <a:solidFill>
                <a:schemeClr val="accent1"/>
              </a:solidFill>
              <a:effectLst>
                <a:glow rad="101600">
                  <a:schemeClr val="accent6">
                    <a:lumMod val="40000"/>
                    <a:lumOff val="60000"/>
                    <a:alpha val="60000"/>
                  </a:scheme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nNahar" pitchFamily="34" charset="-78"/>
              <a:ea typeface="AnNahar" pitchFamily="34" charset="-78"/>
              <a:cs typeface="AnNahar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4906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1331640" y="1052736"/>
            <a:ext cx="6984776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3200" b="1" dirty="0" smtClean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المعلم المبدع هو من يراعي توظيف حركات جسمه بشكل متقن على النحو التالي :</a:t>
            </a:r>
            <a:endParaRPr lang="ar-SA" sz="3200" b="1" dirty="0"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3" name="AutoShape 4" descr="نتيجة بحث الصور عن لغة العين"/>
          <p:cNvSpPr>
            <a:spLocks noChangeAspect="1" noChangeArrowheads="1"/>
          </p:cNvSpPr>
          <p:nvPr/>
        </p:nvSpPr>
        <p:spPr bwMode="auto">
          <a:xfrm>
            <a:off x="-61913" y="-136525"/>
            <a:ext cx="304801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7" name="مستطيل 6"/>
          <p:cNvSpPr/>
          <p:nvPr/>
        </p:nvSpPr>
        <p:spPr>
          <a:xfrm>
            <a:off x="3304381" y="1772816"/>
            <a:ext cx="5023846" cy="138499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r>
              <a:rPr lang="ar-SA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 حركة رأس المعلم يجب أن تكون متناسقة مع طبيعة ما يتلفظ به هو أو أحد طلابه من كلمات وعبارات  </a:t>
            </a:r>
            <a:r>
              <a:rPr lang="ar-SA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ar-SA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89659"/>
            <a:ext cx="2352675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01008"/>
            <a:ext cx="257175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مستطيل 7"/>
          <p:cNvSpPr/>
          <p:nvPr/>
        </p:nvSpPr>
        <p:spPr>
          <a:xfrm rot="21065740">
            <a:off x="26855" y="5720333"/>
            <a:ext cx="2269059" cy="995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Up">
              <a:avLst/>
            </a:prstTxWarp>
            <a:spAutoFit/>
            <a:scene3d>
              <a:camera prst="isometricOffAxis2Lef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ar-SA" sz="5400" b="1" cap="all" spc="0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glow rad="101600">
                    <a:schemeClr val="accent6">
                      <a:lumMod val="40000"/>
                      <a:lumOff val="60000"/>
                      <a:alpha val="6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nNahar" pitchFamily="34" charset="-78"/>
                <a:ea typeface="AnNahar" pitchFamily="34" charset="-78"/>
                <a:cs typeface="AnNahar" pitchFamily="34" charset="-78"/>
              </a:rPr>
              <a:t>اسرار المعلم المتميز</a:t>
            </a:r>
            <a:endParaRPr lang="ar-SA" sz="5400" b="1" cap="all" spc="0" dirty="0">
              <a:ln>
                <a:solidFill>
                  <a:schemeClr val="tx1"/>
                </a:solidFill>
              </a:ln>
              <a:solidFill>
                <a:schemeClr val="accent1"/>
              </a:solidFill>
              <a:effectLst>
                <a:glow rad="101600">
                  <a:schemeClr val="accent6">
                    <a:lumMod val="40000"/>
                    <a:lumOff val="60000"/>
                    <a:alpha val="60000"/>
                  </a:scheme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nNahar" pitchFamily="34" charset="-78"/>
              <a:ea typeface="AnNahar" pitchFamily="34" charset="-78"/>
              <a:cs typeface="AnNahar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2812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1331640" y="1052736"/>
            <a:ext cx="6984776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3200" b="1" dirty="0" smtClean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المعلم المبدع هو من يراعي توظيف حركات جسمه بشكل متقن على النحو التالي :</a:t>
            </a:r>
            <a:endParaRPr lang="ar-SA" sz="3200" b="1" dirty="0"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3" name="AutoShape 4" descr="نتيجة بحث الصور عن لغة العين"/>
          <p:cNvSpPr>
            <a:spLocks noChangeAspect="1" noChangeArrowheads="1"/>
          </p:cNvSpPr>
          <p:nvPr/>
        </p:nvSpPr>
        <p:spPr bwMode="auto">
          <a:xfrm>
            <a:off x="-61913" y="-136525"/>
            <a:ext cx="304801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7" name="مستطيل 6"/>
          <p:cNvSpPr/>
          <p:nvPr/>
        </p:nvSpPr>
        <p:spPr>
          <a:xfrm>
            <a:off x="3923927" y="1772816"/>
            <a:ext cx="4404299" cy="138499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</a:t>
            </a:r>
            <a:r>
              <a:rPr lang="ar-SA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 كلمات المعلم يجب أن تكون واضحة بعيدة عن الثرثرة والفحش من القول </a:t>
            </a:r>
            <a:r>
              <a:rPr lang="ar-SA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ar-SA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1772816"/>
            <a:ext cx="2619375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مستطيل 5"/>
          <p:cNvSpPr/>
          <p:nvPr/>
        </p:nvSpPr>
        <p:spPr>
          <a:xfrm rot="21065740">
            <a:off x="26855" y="5720333"/>
            <a:ext cx="2269059" cy="995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Up">
              <a:avLst/>
            </a:prstTxWarp>
            <a:spAutoFit/>
            <a:scene3d>
              <a:camera prst="isometricOffAxis2Lef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ar-SA" sz="5400" b="1" cap="all" spc="0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glow rad="101600">
                    <a:schemeClr val="accent6">
                      <a:lumMod val="40000"/>
                      <a:lumOff val="60000"/>
                      <a:alpha val="6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nNahar" pitchFamily="34" charset="-78"/>
                <a:ea typeface="AnNahar" pitchFamily="34" charset="-78"/>
                <a:cs typeface="AnNahar" pitchFamily="34" charset="-78"/>
              </a:rPr>
              <a:t>اسرار المعلم المتميز</a:t>
            </a:r>
            <a:endParaRPr lang="ar-SA" sz="5400" b="1" cap="all" spc="0" dirty="0">
              <a:ln>
                <a:solidFill>
                  <a:schemeClr val="tx1"/>
                </a:solidFill>
              </a:ln>
              <a:solidFill>
                <a:schemeClr val="accent1"/>
              </a:solidFill>
              <a:effectLst>
                <a:glow rad="101600">
                  <a:schemeClr val="accent6">
                    <a:lumMod val="40000"/>
                    <a:lumOff val="60000"/>
                    <a:alpha val="60000"/>
                  </a:scheme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nNahar" pitchFamily="34" charset="-78"/>
              <a:ea typeface="AnNahar" pitchFamily="34" charset="-78"/>
              <a:cs typeface="AnNahar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9414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1331640" y="1052736"/>
            <a:ext cx="6984776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3200" b="1" dirty="0" smtClean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المعلم المبدع هو من يراعي توظيف حركات جسمه بشكل متقن على النحو التالي :</a:t>
            </a:r>
            <a:endParaRPr lang="ar-SA" sz="3200" b="1" dirty="0"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3" name="AutoShape 4" descr="نتيجة بحث الصور عن لغة العين"/>
          <p:cNvSpPr>
            <a:spLocks noChangeAspect="1" noChangeArrowheads="1"/>
          </p:cNvSpPr>
          <p:nvPr/>
        </p:nvSpPr>
        <p:spPr bwMode="auto">
          <a:xfrm>
            <a:off x="-61913" y="-136525"/>
            <a:ext cx="304801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7" name="مستطيل 6"/>
          <p:cNvSpPr/>
          <p:nvPr/>
        </p:nvSpPr>
        <p:spPr>
          <a:xfrm>
            <a:off x="3912117" y="1779601"/>
            <a:ext cx="4404299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</a:t>
            </a:r>
            <a:r>
              <a:rPr lang="ar-SA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 صوت المعلم يجب أن لا يكون على وتيرة واحدة </a:t>
            </a:r>
            <a:r>
              <a:rPr lang="ar-SA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ar-SA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تمرير أفقي 3"/>
          <p:cNvSpPr/>
          <p:nvPr/>
        </p:nvSpPr>
        <p:spPr>
          <a:xfrm>
            <a:off x="2195736" y="3429000"/>
            <a:ext cx="4968552" cy="244827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 smtClean="0">
                <a:latin typeface="AF_Unizah"/>
                <a:cs typeface="AL - QASSAM-Extended" panose="02010000000000000000" pitchFamily="2" charset="-78"/>
              </a:rPr>
              <a:t>قال تعالى (( واقصد في مشيك واغضض من صوتك إن أنكر الأصوات لصـوت الحمير )) </a:t>
            </a:r>
            <a:r>
              <a:rPr lang="ar-SA" sz="2000" dirty="0" smtClean="0">
                <a:solidFill>
                  <a:schemeClr val="tx1"/>
                </a:solidFill>
                <a:latin typeface="AF_Unizah"/>
                <a:cs typeface="AL - QASSAM-Extended" panose="02010000000000000000" pitchFamily="2" charset="-78"/>
              </a:rPr>
              <a:t>لقمان 19</a:t>
            </a:r>
            <a:endParaRPr lang="ar-SA" sz="2000" dirty="0">
              <a:solidFill>
                <a:schemeClr val="tx1"/>
              </a:solidFill>
              <a:latin typeface="AF_Unizah"/>
              <a:cs typeface="AL - QASSAM-Extended" panose="02010000000000000000" pitchFamily="2" charset="-78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50087"/>
            <a:ext cx="2448272" cy="2016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مستطيل 7"/>
          <p:cNvSpPr/>
          <p:nvPr/>
        </p:nvSpPr>
        <p:spPr>
          <a:xfrm rot="21065740">
            <a:off x="26855" y="5720333"/>
            <a:ext cx="2269059" cy="995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Up">
              <a:avLst/>
            </a:prstTxWarp>
            <a:spAutoFit/>
            <a:scene3d>
              <a:camera prst="isometricOffAxis2Lef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ar-SA" sz="5400" b="1" cap="all" spc="0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glow rad="101600">
                    <a:schemeClr val="accent6">
                      <a:lumMod val="40000"/>
                      <a:lumOff val="60000"/>
                      <a:alpha val="6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nNahar" pitchFamily="34" charset="-78"/>
                <a:ea typeface="AnNahar" pitchFamily="34" charset="-78"/>
                <a:cs typeface="AnNahar" pitchFamily="34" charset="-78"/>
              </a:rPr>
              <a:t>اسرار المعلم المتميز</a:t>
            </a:r>
            <a:endParaRPr lang="ar-SA" sz="5400" b="1" cap="all" spc="0" dirty="0">
              <a:ln>
                <a:solidFill>
                  <a:schemeClr val="tx1"/>
                </a:solidFill>
              </a:ln>
              <a:solidFill>
                <a:schemeClr val="accent1"/>
              </a:solidFill>
              <a:effectLst>
                <a:glow rad="101600">
                  <a:schemeClr val="accent6">
                    <a:lumMod val="40000"/>
                    <a:lumOff val="60000"/>
                    <a:alpha val="60000"/>
                  </a:scheme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nNahar" pitchFamily="34" charset="-78"/>
              <a:ea typeface="AnNahar" pitchFamily="34" charset="-78"/>
              <a:cs typeface="AnNahar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4297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1331640" y="1052736"/>
            <a:ext cx="6984776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3200" b="1" dirty="0" smtClean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المعلم المبدع هو من يراعي توظيف حركات جسمه بشكل متقن على النحو التالي :</a:t>
            </a:r>
            <a:endParaRPr lang="ar-SA" sz="3200" b="1" dirty="0"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3" name="AutoShape 4" descr="نتيجة بحث الصور عن لغة العين"/>
          <p:cNvSpPr>
            <a:spLocks noChangeAspect="1" noChangeArrowheads="1"/>
          </p:cNvSpPr>
          <p:nvPr/>
        </p:nvSpPr>
        <p:spPr bwMode="auto">
          <a:xfrm>
            <a:off x="-61913" y="-136525"/>
            <a:ext cx="304801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7" name="مستطيل 6"/>
          <p:cNvSpPr/>
          <p:nvPr/>
        </p:nvSpPr>
        <p:spPr>
          <a:xfrm>
            <a:off x="3912117" y="1779601"/>
            <a:ext cx="4404299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</a:t>
            </a:r>
            <a:r>
              <a:rPr lang="ar-SA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 حركة يد المعلم يجب أن تكون متناسقة مع طبيعة الكلام </a:t>
            </a:r>
            <a:r>
              <a:rPr lang="ar-SA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ar-SA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تمرير عمودي 3"/>
          <p:cNvSpPr/>
          <p:nvPr/>
        </p:nvSpPr>
        <p:spPr>
          <a:xfrm>
            <a:off x="4427984" y="2852936"/>
            <a:ext cx="3672408" cy="3096344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u="sng" dirty="0" smtClean="0">
                <a:latin typeface="AF_Unizah"/>
                <a:cs typeface="AL - QASSAM-Extended" panose="02010000000000000000" pitchFamily="2" charset="-78"/>
              </a:rPr>
              <a:t>يجب مراعاة </a:t>
            </a:r>
            <a:r>
              <a:rPr lang="ar-SA" sz="2000" b="1" u="sng" dirty="0" err="1" smtClean="0">
                <a:latin typeface="AF_Unizah"/>
                <a:cs typeface="AL - QASSAM-Extended" panose="02010000000000000000" pitchFamily="2" charset="-78"/>
              </a:rPr>
              <a:t>مايلي</a:t>
            </a:r>
            <a:r>
              <a:rPr lang="ar-SA" sz="2000" b="1" u="sng" dirty="0" smtClean="0">
                <a:latin typeface="AF_Unizah"/>
                <a:cs typeface="AL - QASSAM-Extended" panose="02010000000000000000" pitchFamily="2" charset="-78"/>
              </a:rPr>
              <a:t> :</a:t>
            </a:r>
          </a:p>
          <a:p>
            <a:pPr marL="342900" indent="-342900" algn="ctr">
              <a:buFont typeface="Courier New" panose="02070309020205020404" pitchFamily="49" charset="0"/>
              <a:buChar char="o"/>
            </a:pPr>
            <a:r>
              <a:rPr lang="ar-SA" dirty="0" smtClean="0">
                <a:solidFill>
                  <a:schemeClr val="tx1"/>
                </a:solidFill>
                <a:latin typeface="AF_Unizah"/>
                <a:cs typeface="AL - QASSAM-Extended" panose="02010000000000000000" pitchFamily="2" charset="-78"/>
              </a:rPr>
              <a:t>عدم وضع اليدين على الخصرين ولا تحت السرة ولا على الصدر ولا خلف الجسم.</a:t>
            </a:r>
          </a:p>
          <a:p>
            <a:pPr marL="285750" indent="-285750" algn="ctr">
              <a:buFont typeface="Courier New" panose="02070309020205020404" pitchFamily="49" charset="0"/>
              <a:buChar char="o"/>
            </a:pPr>
            <a:r>
              <a:rPr lang="ar-SA" dirty="0">
                <a:solidFill>
                  <a:schemeClr val="tx1"/>
                </a:solidFill>
                <a:latin typeface="AF_Unizah"/>
                <a:cs typeface="AL - QASSAM-Extended" panose="02010000000000000000" pitchFamily="2" charset="-78"/>
              </a:rPr>
              <a:t>عدم العبث باليدين .</a:t>
            </a:r>
          </a:p>
          <a:p>
            <a:pPr marL="285750" indent="-285750" algn="ctr">
              <a:buFont typeface="Courier New" panose="02070309020205020404" pitchFamily="49" charset="0"/>
              <a:buChar char="o"/>
            </a:pPr>
            <a:r>
              <a:rPr lang="ar-SA" dirty="0">
                <a:solidFill>
                  <a:schemeClr val="tx1"/>
                </a:solidFill>
                <a:latin typeface="AF_Unizah"/>
                <a:cs typeface="AL - QASSAM-Extended" panose="02010000000000000000" pitchFamily="2" charset="-78"/>
              </a:rPr>
              <a:t>عدم الإشارة بالإصبع نحو الطلاب .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590" y="3017430"/>
            <a:ext cx="2619375" cy="2023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مستطيل 8"/>
          <p:cNvSpPr/>
          <p:nvPr/>
        </p:nvSpPr>
        <p:spPr>
          <a:xfrm rot="21065740">
            <a:off x="26855" y="5720333"/>
            <a:ext cx="2269059" cy="995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Up">
              <a:avLst/>
            </a:prstTxWarp>
            <a:spAutoFit/>
            <a:scene3d>
              <a:camera prst="isometricOffAxis2Lef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ar-SA" sz="5400" b="1" cap="all" spc="0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glow rad="101600">
                    <a:schemeClr val="accent6">
                      <a:lumMod val="40000"/>
                      <a:lumOff val="60000"/>
                      <a:alpha val="6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nNahar" pitchFamily="34" charset="-78"/>
                <a:ea typeface="AnNahar" pitchFamily="34" charset="-78"/>
                <a:cs typeface="AnNahar" pitchFamily="34" charset="-78"/>
              </a:rPr>
              <a:t>اسرار المعلم المتميز</a:t>
            </a:r>
            <a:endParaRPr lang="ar-SA" sz="5400" b="1" cap="all" spc="0" dirty="0">
              <a:ln>
                <a:solidFill>
                  <a:schemeClr val="tx1"/>
                </a:solidFill>
              </a:ln>
              <a:solidFill>
                <a:schemeClr val="accent1"/>
              </a:solidFill>
              <a:effectLst>
                <a:glow rad="101600">
                  <a:schemeClr val="accent6">
                    <a:lumMod val="40000"/>
                    <a:lumOff val="60000"/>
                    <a:alpha val="60000"/>
                  </a:scheme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nNahar" pitchFamily="34" charset="-78"/>
              <a:ea typeface="AnNahar" pitchFamily="34" charset="-78"/>
              <a:cs typeface="AnNahar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5492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960593"/>
            <a:ext cx="5575794" cy="4176464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5478829" y="692696"/>
            <a:ext cx="276557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7200" b="1" dirty="0" smtClean="0">
                <a:ln w="11430"/>
                <a:gradFill>
                  <a:gsLst>
                    <a:gs pos="0">
                      <a:srgbClr val="AA2B1E">
                        <a:tint val="70000"/>
                        <a:satMod val="245000"/>
                      </a:srgbClr>
                    </a:gs>
                    <a:gs pos="75000">
                      <a:srgbClr val="AA2B1E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AA2B1E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glow rad="228600">
                    <a:srgbClr val="B9CA1A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- Tahrir 4" pitchFamily="2" charset="-78"/>
              </a:rPr>
              <a:t>نشاط</a:t>
            </a:r>
            <a:endParaRPr lang="ar-SA" sz="7200" b="1" dirty="0">
              <a:ln w="11430"/>
              <a:gradFill>
                <a:gsLst>
                  <a:gs pos="0">
                    <a:srgbClr val="AA2B1E">
                      <a:tint val="70000"/>
                      <a:satMod val="245000"/>
                    </a:srgbClr>
                  </a:gs>
                  <a:gs pos="75000">
                    <a:srgbClr val="AA2B1E">
                      <a:tint val="90000"/>
                      <a:shade val="60000"/>
                      <a:satMod val="240000"/>
                    </a:srgbClr>
                  </a:gs>
                  <a:gs pos="100000">
                    <a:srgbClr val="AA2B1E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glow rad="228600">
                  <a:srgbClr val="B9CA1A">
                    <a:satMod val="175000"/>
                    <a:alpha val="40000"/>
                  </a:srgb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- Tahrir 4" pitchFamily="2" charset="-78"/>
            </a:endParaRPr>
          </a:p>
        </p:txBody>
      </p:sp>
      <p:sp>
        <p:nvSpPr>
          <p:cNvPr id="4" name="مستطيل 3"/>
          <p:cNvSpPr/>
          <p:nvPr/>
        </p:nvSpPr>
        <p:spPr>
          <a:xfrm rot="21065740">
            <a:off x="26855" y="5720333"/>
            <a:ext cx="2269059" cy="995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Up">
              <a:avLst/>
            </a:prstTxWarp>
            <a:spAutoFit/>
            <a:scene3d>
              <a:camera prst="isometricOffAxis2Lef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ar-SA" sz="5400" b="1" cap="all" spc="0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glow rad="101600">
                    <a:schemeClr val="accent6">
                      <a:lumMod val="40000"/>
                      <a:lumOff val="60000"/>
                      <a:alpha val="6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nNahar" pitchFamily="34" charset="-78"/>
                <a:ea typeface="AnNahar" pitchFamily="34" charset="-78"/>
                <a:cs typeface="AnNahar" pitchFamily="34" charset="-78"/>
              </a:rPr>
              <a:t>اسرار المعلم المتميز</a:t>
            </a:r>
            <a:endParaRPr lang="ar-SA" sz="5400" b="1" cap="all" spc="0" dirty="0">
              <a:ln>
                <a:solidFill>
                  <a:schemeClr val="tx1"/>
                </a:solidFill>
              </a:ln>
              <a:solidFill>
                <a:schemeClr val="accent1"/>
              </a:solidFill>
              <a:effectLst>
                <a:glow rad="101600">
                  <a:schemeClr val="accent6">
                    <a:lumMod val="40000"/>
                    <a:lumOff val="60000"/>
                    <a:alpha val="60000"/>
                  </a:scheme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nNahar" pitchFamily="34" charset="-78"/>
              <a:ea typeface="AnNahar" pitchFamily="34" charset="-78"/>
              <a:cs typeface="AnNahar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6178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 rot="21065740">
            <a:off x="26855" y="5720333"/>
            <a:ext cx="2269059" cy="995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Up">
              <a:avLst/>
            </a:prstTxWarp>
            <a:spAutoFit/>
            <a:scene3d>
              <a:camera prst="isometricOffAxis2Lef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ar-SA" sz="5400" b="1" cap="all" spc="0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glow rad="101600">
                    <a:schemeClr val="accent6">
                      <a:lumMod val="40000"/>
                      <a:lumOff val="60000"/>
                      <a:alpha val="6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nNahar" pitchFamily="34" charset="-78"/>
                <a:ea typeface="AnNahar" pitchFamily="34" charset="-78"/>
                <a:cs typeface="AnNahar" pitchFamily="34" charset="-78"/>
              </a:rPr>
              <a:t>اسرار المعلم المتميز</a:t>
            </a:r>
            <a:endParaRPr lang="ar-SA" sz="5400" b="1" cap="all" spc="0" dirty="0">
              <a:ln>
                <a:solidFill>
                  <a:schemeClr val="tx1"/>
                </a:solidFill>
              </a:ln>
              <a:solidFill>
                <a:schemeClr val="accent1"/>
              </a:solidFill>
              <a:effectLst>
                <a:glow rad="101600">
                  <a:schemeClr val="accent6">
                    <a:lumMod val="40000"/>
                    <a:lumOff val="60000"/>
                    <a:alpha val="60000"/>
                  </a:scheme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nNahar" pitchFamily="34" charset="-78"/>
              <a:ea typeface="AnNahar" pitchFamily="34" charset="-78"/>
              <a:cs typeface="AnNahar" pitchFamily="34" charset="-78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6331455" y="116632"/>
            <a:ext cx="2662908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ارفع العصا</a:t>
            </a:r>
            <a:endParaRPr lang="ar-SA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971600" y="692696"/>
            <a:ext cx="5256584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dirty="0" smtClean="0">
                <a:cs typeface="AL - QASSAM-Extended" panose="02010000000000000000" pitchFamily="2" charset="-78"/>
              </a:rPr>
              <a:t>في هذه الأحجية لا يمكن رفع أي عصا إلا إذا لم يكن فوقها أي عصا أخرى . هل يمكنك اكتشاف التسلسل الذي نرفع به العشرين عصا الموجودة في الرسم ؟ أيضا كم طول مختلف يوجد في الصورة للعصي ؟</a:t>
            </a:r>
            <a:endParaRPr lang="ar-SA" dirty="0">
              <a:cs typeface="AL - QASSAM-Extended" panose="02010000000000000000" pitchFamily="2" charset="-78"/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44" t="30457" r="13496" b="9781"/>
          <a:stretch/>
        </p:blipFill>
        <p:spPr>
          <a:xfrm>
            <a:off x="1907704" y="2060848"/>
            <a:ext cx="5112568" cy="409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22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62" t="6230" r="47232" b="10398"/>
          <a:stretch/>
        </p:blipFill>
        <p:spPr>
          <a:xfrm rot="16200000">
            <a:off x="2771801" y="188640"/>
            <a:ext cx="3600399" cy="6624735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 rot="21065740">
            <a:off x="26855" y="5720333"/>
            <a:ext cx="2269059" cy="995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Up">
              <a:avLst/>
            </a:prstTxWarp>
            <a:spAutoFit/>
            <a:scene3d>
              <a:camera prst="isometricOffAxis2Lef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ar-SA" sz="5400" b="1" cap="all" spc="0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glow rad="101600">
                    <a:schemeClr val="accent6">
                      <a:lumMod val="40000"/>
                      <a:lumOff val="60000"/>
                      <a:alpha val="6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nNahar" pitchFamily="34" charset="-78"/>
                <a:ea typeface="AnNahar" pitchFamily="34" charset="-78"/>
                <a:cs typeface="AnNahar" pitchFamily="34" charset="-78"/>
              </a:rPr>
              <a:t>اسرار المعلم المتميز</a:t>
            </a:r>
            <a:endParaRPr lang="ar-SA" sz="5400" b="1" cap="all" spc="0" dirty="0">
              <a:ln>
                <a:solidFill>
                  <a:schemeClr val="tx1"/>
                </a:solidFill>
              </a:ln>
              <a:solidFill>
                <a:schemeClr val="accent1"/>
              </a:solidFill>
              <a:effectLst>
                <a:glow rad="101600">
                  <a:schemeClr val="accent6">
                    <a:lumMod val="40000"/>
                    <a:lumOff val="60000"/>
                    <a:alpha val="60000"/>
                  </a:scheme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nNahar" pitchFamily="34" charset="-78"/>
              <a:ea typeface="AnNahar" pitchFamily="34" charset="-78"/>
              <a:cs typeface="AnNahar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4140555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971600" y="764704"/>
            <a:ext cx="72728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cs typeface="ALAWI-3-8" pitchFamily="2" charset="-78"/>
              </a:rPr>
              <a:t>السر 4 : التوثيق الذكي </a:t>
            </a:r>
            <a:endParaRPr lang="ar-SA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cs typeface="ALAWI-3-8" pitchFamily="2" charset="-78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4499992" y="1679256"/>
            <a:ext cx="35157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ماهو</a:t>
            </a:r>
            <a:r>
              <a:rPr lang="ar-SA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التوثيق ؟</a:t>
            </a:r>
            <a:endParaRPr lang="ar-SA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-36512" y="2780928"/>
            <a:ext cx="7272808" cy="138499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perspectiveHeroicExtremeLeftFacing"/>
              <a:lightRig rig="threePt" dir="t"/>
            </a:scene3d>
          </a:bodyPr>
          <a:lstStyle/>
          <a:p>
            <a:r>
              <a:rPr lang="ar-SA" sz="28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cs typeface="M Unicode Sara" pitchFamily="2" charset="-78"/>
              </a:rPr>
              <a:t>مهارة حفظ المستندات والوثائق الرسمية واثبات الممارسات والأنشطة التربوية التي تدل على انجاز مهني في فترة زمنية معينة واظهارها </a:t>
            </a:r>
            <a:r>
              <a:rPr lang="ar-SA" sz="28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cs typeface="khalaad al-arabeh 2" pitchFamily="2" charset="-78"/>
              </a:rPr>
              <a:t>بصــورة</a:t>
            </a:r>
            <a:r>
              <a:rPr lang="ar-SA" sz="28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cs typeface="M Unicode Sara" pitchFamily="2" charset="-78"/>
              </a:rPr>
              <a:t> لافتة تعطي انطباع جيد عن جودة الأداء وفاعليته .</a:t>
            </a:r>
            <a:endParaRPr lang="ar-SA" sz="2800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cs typeface="M Unicode Sara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 rot="21065740">
            <a:off x="26855" y="5720333"/>
            <a:ext cx="2269059" cy="995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Up">
              <a:avLst/>
            </a:prstTxWarp>
            <a:spAutoFit/>
            <a:scene3d>
              <a:camera prst="isometricOffAxis2Lef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ar-SA" sz="5400" b="1" cap="all" spc="0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glow rad="101600">
                    <a:schemeClr val="accent6">
                      <a:lumMod val="40000"/>
                      <a:lumOff val="60000"/>
                      <a:alpha val="6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nNahar" pitchFamily="34" charset="-78"/>
                <a:ea typeface="AnNahar" pitchFamily="34" charset="-78"/>
                <a:cs typeface="AnNahar" pitchFamily="34" charset="-78"/>
              </a:rPr>
              <a:t>اسرار المعلم المتميز</a:t>
            </a:r>
            <a:endParaRPr lang="ar-SA" sz="5400" b="1" cap="all" spc="0" dirty="0">
              <a:ln>
                <a:solidFill>
                  <a:schemeClr val="tx1"/>
                </a:solidFill>
              </a:ln>
              <a:solidFill>
                <a:schemeClr val="accent1"/>
              </a:solidFill>
              <a:effectLst>
                <a:glow rad="101600">
                  <a:schemeClr val="accent6">
                    <a:lumMod val="40000"/>
                    <a:lumOff val="60000"/>
                    <a:alpha val="60000"/>
                  </a:scheme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nNahar" pitchFamily="34" charset="-78"/>
              <a:ea typeface="AnNahar" pitchFamily="34" charset="-78"/>
              <a:cs typeface="AnNahar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2124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3493864" y="908720"/>
            <a:ext cx="43284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KW" sz="5400" b="1" cap="none" spc="0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LAWI-3-8" pitchFamily="2" charset="-78"/>
              </a:rPr>
              <a:t>الهدف العام للبرنامج</a:t>
            </a:r>
            <a:endParaRPr lang="ar-SA" sz="5400" b="1" cap="none" spc="0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ALAWI-3-8" pitchFamily="2" charset="-78"/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1115616" y="1967725"/>
            <a:ext cx="6984776" cy="280076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dirty="0" smtClean="0">
                <a:effectLst>
                  <a:glow rad="101600">
                    <a:schemeClr val="bg2">
                      <a:lumMod val="75000"/>
                      <a:alpha val="60000"/>
                    </a:schemeClr>
                  </a:glow>
                </a:effectLst>
                <a:cs typeface="AF_Unizah" pitchFamily="2" charset="-78"/>
              </a:rPr>
              <a:t>مساعدة المعلم على أن يكون مبدعاً متميزاً في العملية التعليمية ، قادراً على المساهمة في بناء جيل قادر على التفاعل والبناء والتكيف مع المستجدات العصرية .</a:t>
            </a:r>
            <a:endParaRPr lang="ar-KW" sz="4400" dirty="0">
              <a:effectLst>
                <a:glow rad="101600">
                  <a:schemeClr val="bg2">
                    <a:lumMod val="75000"/>
                    <a:alpha val="60000"/>
                  </a:schemeClr>
                </a:glow>
              </a:effectLst>
              <a:cs typeface="AF_Unizah" pitchFamily="2" charset="-78"/>
            </a:endParaRPr>
          </a:p>
        </p:txBody>
      </p:sp>
      <p:sp>
        <p:nvSpPr>
          <p:cNvPr id="5" name="مستطيل 4"/>
          <p:cNvSpPr/>
          <p:nvPr/>
        </p:nvSpPr>
        <p:spPr>
          <a:xfrm rot="21065740">
            <a:off x="26855" y="5720333"/>
            <a:ext cx="2269059" cy="995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Up">
              <a:avLst/>
            </a:prstTxWarp>
            <a:spAutoFit/>
            <a:scene3d>
              <a:camera prst="isometricOffAxis2Lef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ar-SA" sz="5400" b="1" cap="all" spc="0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glow rad="101600">
                    <a:schemeClr val="accent6">
                      <a:lumMod val="40000"/>
                      <a:lumOff val="60000"/>
                      <a:alpha val="6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nNahar" pitchFamily="34" charset="-78"/>
                <a:ea typeface="AnNahar" pitchFamily="34" charset="-78"/>
                <a:cs typeface="AnNahar" pitchFamily="34" charset="-78"/>
              </a:rPr>
              <a:t>اسرار المعلم المتميز</a:t>
            </a:r>
            <a:endParaRPr lang="ar-SA" sz="5400" b="1" cap="all" spc="0" dirty="0">
              <a:ln>
                <a:solidFill>
                  <a:schemeClr val="tx1"/>
                </a:solidFill>
              </a:ln>
              <a:solidFill>
                <a:schemeClr val="accent1"/>
              </a:solidFill>
              <a:effectLst>
                <a:glow rad="101600">
                  <a:schemeClr val="accent6">
                    <a:lumMod val="40000"/>
                    <a:lumOff val="60000"/>
                    <a:alpha val="60000"/>
                  </a:scheme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nNahar" pitchFamily="34" charset="-78"/>
              <a:ea typeface="AnNahar" pitchFamily="34" charset="-78"/>
              <a:cs typeface="AnNahar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2748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971600" y="764704"/>
            <a:ext cx="72728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cs typeface="ALAWI-3-8" pitchFamily="2" charset="-78"/>
              </a:rPr>
              <a:t>السر 4 : التوثيق الذكي </a:t>
            </a:r>
            <a:endParaRPr lang="ar-SA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cs typeface="ALAWI-3-8" pitchFamily="2" charset="-78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4567234" y="1556792"/>
            <a:ext cx="34275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لماذا التوثيق ؟</a:t>
            </a:r>
            <a:endParaRPr lang="ar-SA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3" name="رسم تخطيطي 2"/>
          <p:cNvGraphicFramePr/>
          <p:nvPr>
            <p:extLst>
              <p:ext uri="{D42A27DB-BD31-4B8C-83A1-F6EECF244321}">
                <p14:modId xmlns:p14="http://schemas.microsoft.com/office/powerpoint/2010/main" val="3711591257"/>
              </p:ext>
            </p:extLst>
          </p:nvPr>
        </p:nvGraphicFramePr>
        <p:xfrm>
          <a:off x="1524000" y="2480122"/>
          <a:ext cx="6096000" cy="29808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مستطيل 4"/>
          <p:cNvSpPr/>
          <p:nvPr/>
        </p:nvSpPr>
        <p:spPr>
          <a:xfrm rot="21065740">
            <a:off x="26855" y="5720333"/>
            <a:ext cx="2269059" cy="995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Up">
              <a:avLst/>
            </a:prstTxWarp>
            <a:spAutoFit/>
            <a:scene3d>
              <a:camera prst="isometricOffAxis2Lef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ar-SA" sz="5400" b="1" cap="all" spc="0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glow rad="101600">
                    <a:schemeClr val="accent6">
                      <a:lumMod val="40000"/>
                      <a:lumOff val="60000"/>
                      <a:alpha val="6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nNahar" pitchFamily="34" charset="-78"/>
                <a:ea typeface="AnNahar" pitchFamily="34" charset="-78"/>
                <a:cs typeface="AnNahar" pitchFamily="34" charset="-78"/>
              </a:rPr>
              <a:t>اسرار المعلم المتميز</a:t>
            </a:r>
            <a:endParaRPr lang="ar-SA" sz="5400" b="1" cap="all" spc="0" dirty="0">
              <a:ln>
                <a:solidFill>
                  <a:schemeClr val="tx1"/>
                </a:solidFill>
              </a:ln>
              <a:solidFill>
                <a:schemeClr val="accent1"/>
              </a:solidFill>
              <a:effectLst>
                <a:glow rad="101600">
                  <a:schemeClr val="accent6">
                    <a:lumMod val="40000"/>
                    <a:lumOff val="60000"/>
                    <a:alpha val="60000"/>
                  </a:scheme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nNahar" pitchFamily="34" charset="-78"/>
              <a:ea typeface="AnNahar" pitchFamily="34" charset="-78"/>
              <a:cs typeface="AnNahar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401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971600" y="764704"/>
            <a:ext cx="72728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cs typeface="ALAWI-3-8" pitchFamily="2" charset="-78"/>
              </a:rPr>
              <a:t>السر 4 : التوثيق الذكي </a:t>
            </a:r>
            <a:endParaRPr lang="ar-SA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cs typeface="ALAWI-3-8" pitchFamily="2" charset="-78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3752534" y="1556792"/>
            <a:ext cx="47564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كيف </a:t>
            </a:r>
            <a:r>
              <a:rPr lang="ar-SA" sz="54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نقوم </a:t>
            </a:r>
            <a:r>
              <a:rPr lang="ar-SA" sz="54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بالتوثيق </a:t>
            </a:r>
            <a:r>
              <a:rPr lang="ar-SA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؟</a:t>
            </a:r>
            <a:endParaRPr lang="ar-SA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570" y="2181417"/>
            <a:ext cx="250507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876742"/>
            <a:ext cx="352425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مستطيل 5"/>
          <p:cNvSpPr/>
          <p:nvPr/>
        </p:nvSpPr>
        <p:spPr>
          <a:xfrm rot="21065740">
            <a:off x="26855" y="5720333"/>
            <a:ext cx="2269059" cy="995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Up">
              <a:avLst/>
            </a:prstTxWarp>
            <a:spAutoFit/>
            <a:scene3d>
              <a:camera prst="isometricOffAxis2Lef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ar-SA" sz="5400" b="1" cap="all" spc="0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glow rad="101600">
                    <a:schemeClr val="accent6">
                      <a:lumMod val="40000"/>
                      <a:lumOff val="60000"/>
                      <a:alpha val="6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nNahar" pitchFamily="34" charset="-78"/>
                <a:ea typeface="AnNahar" pitchFamily="34" charset="-78"/>
                <a:cs typeface="AnNahar" pitchFamily="34" charset="-78"/>
              </a:rPr>
              <a:t>اسرار المعلم المتميز</a:t>
            </a:r>
            <a:endParaRPr lang="ar-SA" sz="5400" b="1" cap="all" spc="0" dirty="0">
              <a:ln>
                <a:solidFill>
                  <a:schemeClr val="tx1"/>
                </a:solidFill>
              </a:ln>
              <a:solidFill>
                <a:schemeClr val="accent1"/>
              </a:solidFill>
              <a:effectLst>
                <a:glow rad="101600">
                  <a:schemeClr val="accent6">
                    <a:lumMod val="40000"/>
                    <a:lumOff val="60000"/>
                    <a:alpha val="60000"/>
                  </a:scheme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nNahar" pitchFamily="34" charset="-78"/>
              <a:ea typeface="AnNahar" pitchFamily="34" charset="-78"/>
              <a:cs typeface="AnNahar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6715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793841" y="2780928"/>
            <a:ext cx="555632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KW" sz="66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cs typeface="A- Tahrir 4" pitchFamily="2" charset="-78"/>
              </a:rPr>
              <a:t>والحمدلل</a:t>
            </a:r>
            <a:r>
              <a:rPr lang="ar-KW" sz="6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cs typeface="A- Tahrir 4" pitchFamily="2" charset="-78"/>
              </a:rPr>
              <a:t>ه</a:t>
            </a:r>
            <a:r>
              <a:rPr lang="ar-KW" sz="6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cs typeface="A- Tahrir 4" pitchFamily="2" charset="-78"/>
              </a:rPr>
              <a:t> رب العالمين </a:t>
            </a:r>
            <a:endParaRPr lang="ar-SA" sz="6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cs typeface="A- Tahrir 4" pitchFamily="2" charset="-78"/>
            </a:endParaRPr>
          </a:p>
        </p:txBody>
      </p:sp>
      <p:sp>
        <p:nvSpPr>
          <p:cNvPr id="3" name="مستطيل 2"/>
          <p:cNvSpPr/>
          <p:nvPr/>
        </p:nvSpPr>
        <p:spPr>
          <a:xfrm rot="21065740">
            <a:off x="26855" y="5720333"/>
            <a:ext cx="2269059" cy="995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Up">
              <a:avLst/>
            </a:prstTxWarp>
            <a:spAutoFit/>
            <a:scene3d>
              <a:camera prst="isometricOffAxis2Lef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ar-SA" sz="5400" b="1" cap="all" spc="0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glow rad="101600">
                    <a:schemeClr val="accent6">
                      <a:lumMod val="40000"/>
                      <a:lumOff val="60000"/>
                      <a:alpha val="6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nNahar" pitchFamily="34" charset="-78"/>
                <a:ea typeface="AnNahar" pitchFamily="34" charset="-78"/>
                <a:cs typeface="AnNahar" pitchFamily="34" charset="-78"/>
              </a:rPr>
              <a:t>اسرار المعلم المتميز</a:t>
            </a:r>
            <a:endParaRPr lang="ar-SA" sz="5400" b="1" cap="all" spc="0" dirty="0">
              <a:ln>
                <a:solidFill>
                  <a:schemeClr val="tx1"/>
                </a:solidFill>
              </a:ln>
              <a:solidFill>
                <a:schemeClr val="accent1"/>
              </a:solidFill>
              <a:effectLst>
                <a:glow rad="101600">
                  <a:schemeClr val="accent6">
                    <a:lumMod val="40000"/>
                    <a:lumOff val="60000"/>
                    <a:alpha val="60000"/>
                  </a:scheme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nNahar" pitchFamily="34" charset="-78"/>
              <a:ea typeface="AnNahar" pitchFamily="34" charset="-78"/>
              <a:cs typeface="AnNahar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6988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1259632" y="1052736"/>
            <a:ext cx="6840760" cy="5237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ar-KW" sz="3200" b="1" u="sng" dirty="0">
                <a:latin typeface="Calibri"/>
                <a:ea typeface="Calibri"/>
                <a:cs typeface="AF_Taif Normal"/>
              </a:rPr>
              <a:t>المحـــــــــــــــــــــــــا ور :-</a:t>
            </a:r>
            <a:endParaRPr lang="en-US" sz="1600" dirty="0">
              <a:latin typeface="Calibri"/>
              <a:ea typeface="Calibri"/>
              <a:cs typeface="Arial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ar-KW" sz="3600" u="sng" dirty="0">
                <a:solidFill>
                  <a:srgbClr val="FF0000"/>
                </a:solidFill>
                <a:latin typeface="Calibri"/>
                <a:ea typeface="Calibri"/>
                <a:cs typeface="AL - QASSAM-Extended" panose="02010000000000000000" pitchFamily="2" charset="-78"/>
              </a:rPr>
              <a:t>المحور الأول : </a:t>
            </a:r>
            <a:r>
              <a:rPr lang="ar-SA" sz="3600" dirty="0" smtClean="0">
                <a:solidFill>
                  <a:srgbClr val="000000"/>
                </a:solidFill>
                <a:latin typeface="Calibri"/>
                <a:ea typeface="Calibri"/>
                <a:cs typeface="AL - QASSAM-Extended" panose="02010000000000000000" pitchFamily="2" charset="-78"/>
              </a:rPr>
              <a:t>التخطيط الفعال </a:t>
            </a:r>
            <a:r>
              <a:rPr lang="ar-KW" sz="3600" dirty="0" smtClean="0">
                <a:solidFill>
                  <a:srgbClr val="000000"/>
                </a:solidFill>
                <a:latin typeface="Calibri"/>
                <a:ea typeface="Calibri"/>
                <a:cs typeface="AL - QASSAM-Extended" panose="02010000000000000000" pitchFamily="2" charset="-78"/>
              </a:rPr>
              <a:t>.</a:t>
            </a:r>
            <a:endParaRPr lang="en-US" sz="2400" dirty="0">
              <a:latin typeface="Calibri"/>
              <a:ea typeface="Calibri"/>
              <a:cs typeface="AL - QASSAM-Extended" panose="02010000000000000000" pitchFamily="2" charset="-78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ar-KW" sz="3600" u="sng" dirty="0">
                <a:solidFill>
                  <a:srgbClr val="FF0000"/>
                </a:solidFill>
                <a:latin typeface="Calibri"/>
                <a:ea typeface="Calibri"/>
                <a:cs typeface="AL - QASSAM-Extended" panose="02010000000000000000" pitchFamily="2" charset="-78"/>
              </a:rPr>
              <a:t>المحور الثاني : </a:t>
            </a:r>
            <a:r>
              <a:rPr lang="ar-SA" sz="3600" dirty="0" smtClean="0">
                <a:solidFill>
                  <a:srgbClr val="000000"/>
                </a:solidFill>
                <a:latin typeface="Calibri"/>
                <a:ea typeface="Calibri"/>
                <a:cs typeface="AL - QASSAM-Extended" panose="02010000000000000000" pitchFamily="2" charset="-78"/>
              </a:rPr>
              <a:t>التعامل مع الطلاب </a:t>
            </a:r>
            <a:r>
              <a:rPr lang="ar-KW" sz="3600" dirty="0" smtClean="0">
                <a:solidFill>
                  <a:srgbClr val="000000"/>
                </a:solidFill>
                <a:latin typeface="Calibri"/>
                <a:ea typeface="Calibri"/>
                <a:cs typeface="AL - QASSAM-Extended" panose="02010000000000000000" pitchFamily="2" charset="-78"/>
              </a:rPr>
              <a:t>.</a:t>
            </a:r>
            <a:endParaRPr lang="en-US" sz="2400" dirty="0">
              <a:latin typeface="Calibri"/>
              <a:ea typeface="Calibri"/>
              <a:cs typeface="AL - QASSAM-Extended" panose="02010000000000000000" pitchFamily="2" charset="-78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ar-KW" sz="3600" u="sng" dirty="0" smtClean="0">
                <a:solidFill>
                  <a:srgbClr val="FF0000"/>
                </a:solidFill>
                <a:latin typeface="Calibri"/>
                <a:ea typeface="Calibri"/>
                <a:cs typeface="AL - QASSAM-Extended" panose="02010000000000000000" pitchFamily="2" charset="-78"/>
              </a:rPr>
              <a:t>المحور ال</a:t>
            </a:r>
            <a:r>
              <a:rPr lang="ar-SA" sz="3600" u="sng" dirty="0" smtClean="0">
                <a:solidFill>
                  <a:srgbClr val="FF0000"/>
                </a:solidFill>
                <a:latin typeface="Calibri"/>
                <a:ea typeface="Calibri"/>
                <a:cs typeface="AL - QASSAM-Extended" panose="02010000000000000000" pitchFamily="2" charset="-78"/>
              </a:rPr>
              <a:t>ثالث</a:t>
            </a:r>
            <a:r>
              <a:rPr lang="ar-KW" sz="3600" u="sng" dirty="0" smtClean="0">
                <a:solidFill>
                  <a:srgbClr val="FF0000"/>
                </a:solidFill>
                <a:latin typeface="Calibri"/>
                <a:ea typeface="Calibri"/>
                <a:cs typeface="AL - QASSAM-Extended" panose="02010000000000000000" pitchFamily="2" charset="-78"/>
              </a:rPr>
              <a:t>: </a:t>
            </a:r>
            <a:r>
              <a:rPr lang="ar-SA" sz="3600" dirty="0" smtClean="0">
                <a:solidFill>
                  <a:srgbClr val="000000"/>
                </a:solidFill>
                <a:latin typeface="Calibri"/>
                <a:ea typeface="Calibri"/>
                <a:cs typeface="AL - QASSAM-Extended" panose="02010000000000000000" pitchFamily="2" charset="-78"/>
              </a:rPr>
              <a:t>لغة الجسد </a:t>
            </a:r>
            <a:r>
              <a:rPr lang="ar-KW" sz="3600" dirty="0" smtClean="0">
                <a:solidFill>
                  <a:srgbClr val="000000"/>
                </a:solidFill>
                <a:latin typeface="Calibri"/>
                <a:ea typeface="Calibri"/>
                <a:cs typeface="AL - QASSAM-Extended" panose="02010000000000000000" pitchFamily="2" charset="-78"/>
              </a:rPr>
              <a:t>.</a:t>
            </a:r>
            <a:endParaRPr lang="ar-SA" sz="3600" dirty="0" smtClean="0">
              <a:solidFill>
                <a:srgbClr val="000000"/>
              </a:solidFill>
              <a:latin typeface="Calibri"/>
              <a:ea typeface="Calibri"/>
              <a:cs typeface="AL - QASSAM-Extended" panose="02010000000000000000" pitchFamily="2" charset="-78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ar-KW" sz="3600" u="sng" dirty="0" smtClean="0">
                <a:solidFill>
                  <a:srgbClr val="FF0000"/>
                </a:solidFill>
                <a:latin typeface="Calibri"/>
                <a:ea typeface="Calibri"/>
                <a:cs typeface="AL - QASSAM-Extended" panose="02010000000000000000" pitchFamily="2" charset="-78"/>
              </a:rPr>
              <a:t>المحور ال</a:t>
            </a:r>
            <a:r>
              <a:rPr lang="ar-SA" sz="3600" u="sng" dirty="0" smtClean="0">
                <a:solidFill>
                  <a:srgbClr val="FF0000"/>
                </a:solidFill>
                <a:latin typeface="Calibri"/>
                <a:ea typeface="Calibri"/>
                <a:cs typeface="AL - QASSAM-Extended" panose="02010000000000000000" pitchFamily="2" charset="-78"/>
              </a:rPr>
              <a:t>رابع</a:t>
            </a:r>
            <a:r>
              <a:rPr lang="ar-KW" sz="3600" u="sng" dirty="0" smtClean="0">
                <a:solidFill>
                  <a:srgbClr val="FF0000"/>
                </a:solidFill>
                <a:latin typeface="Calibri"/>
                <a:ea typeface="Calibri"/>
                <a:cs typeface="AL - QASSAM-Extended" panose="02010000000000000000" pitchFamily="2" charset="-78"/>
              </a:rPr>
              <a:t> </a:t>
            </a:r>
            <a:r>
              <a:rPr lang="ar-KW" sz="3600" u="sng" dirty="0">
                <a:solidFill>
                  <a:srgbClr val="FF0000"/>
                </a:solidFill>
                <a:latin typeface="Calibri"/>
                <a:ea typeface="Calibri"/>
                <a:cs typeface="AL - QASSAM-Extended" panose="02010000000000000000" pitchFamily="2" charset="-78"/>
              </a:rPr>
              <a:t>: </a:t>
            </a:r>
            <a:r>
              <a:rPr lang="ar-SA" sz="3600" dirty="0" smtClean="0">
                <a:solidFill>
                  <a:srgbClr val="000000"/>
                </a:solidFill>
                <a:latin typeface="Calibri"/>
                <a:ea typeface="Calibri"/>
                <a:cs typeface="AL - QASSAM-Extended" panose="02010000000000000000" pitchFamily="2" charset="-78"/>
              </a:rPr>
              <a:t>التوثيق الذكي </a:t>
            </a:r>
            <a:r>
              <a:rPr lang="ar-KW" sz="3600" dirty="0" smtClean="0">
                <a:solidFill>
                  <a:srgbClr val="000000"/>
                </a:solidFill>
                <a:latin typeface="Calibri"/>
                <a:ea typeface="Calibri"/>
                <a:cs typeface="AL - QASSAM-Extended" panose="02010000000000000000" pitchFamily="2" charset="-78"/>
              </a:rPr>
              <a:t>.</a:t>
            </a:r>
            <a:endParaRPr lang="ar-SA" sz="3600" dirty="0">
              <a:solidFill>
                <a:srgbClr val="000000"/>
              </a:solidFill>
              <a:latin typeface="Calibri"/>
              <a:ea typeface="Calibri"/>
              <a:cs typeface="AL - QASSAM-Extended" panose="02010000000000000000" pitchFamily="2" charset="-78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ar-SA" sz="2400" dirty="0">
              <a:solidFill>
                <a:srgbClr val="000000"/>
              </a:solidFill>
              <a:latin typeface="Calibri"/>
              <a:ea typeface="Calibri"/>
              <a:cs typeface="AF_Taif Normal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ar-SA" sz="2400" dirty="0" smtClean="0">
              <a:solidFill>
                <a:srgbClr val="000000"/>
              </a:solidFill>
              <a:latin typeface="Calibri"/>
              <a:ea typeface="Calibri"/>
              <a:cs typeface="AF_Taif Normal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1600" dirty="0">
              <a:effectLst/>
              <a:latin typeface="Calibri"/>
              <a:ea typeface="Calibri"/>
              <a:cs typeface="Arial"/>
            </a:endParaRPr>
          </a:p>
        </p:txBody>
      </p:sp>
      <p:sp>
        <p:nvSpPr>
          <p:cNvPr id="4" name="مستطيل 3"/>
          <p:cNvSpPr/>
          <p:nvPr/>
        </p:nvSpPr>
        <p:spPr>
          <a:xfrm rot="21065740">
            <a:off x="26855" y="5720333"/>
            <a:ext cx="2269059" cy="995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Up">
              <a:avLst/>
            </a:prstTxWarp>
            <a:spAutoFit/>
            <a:scene3d>
              <a:camera prst="isometricOffAxis2Lef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ar-SA" sz="5400" b="1" cap="all" spc="0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glow rad="101600">
                    <a:schemeClr val="accent6">
                      <a:lumMod val="40000"/>
                      <a:lumOff val="60000"/>
                      <a:alpha val="6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nNahar" pitchFamily="34" charset="-78"/>
                <a:ea typeface="AnNahar" pitchFamily="34" charset="-78"/>
                <a:cs typeface="AnNahar" pitchFamily="34" charset="-78"/>
              </a:rPr>
              <a:t>اسرار المعلم المتميز</a:t>
            </a:r>
            <a:endParaRPr lang="ar-SA" sz="5400" b="1" cap="all" spc="0" dirty="0">
              <a:ln>
                <a:solidFill>
                  <a:schemeClr val="tx1"/>
                </a:solidFill>
              </a:ln>
              <a:solidFill>
                <a:schemeClr val="accent1"/>
              </a:solidFill>
              <a:effectLst>
                <a:glow rad="101600">
                  <a:schemeClr val="accent6">
                    <a:lumMod val="40000"/>
                    <a:lumOff val="60000"/>
                    <a:alpha val="60000"/>
                  </a:scheme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nNahar" pitchFamily="34" charset="-78"/>
              <a:ea typeface="AnNahar" pitchFamily="34" charset="-78"/>
              <a:cs typeface="AnNahar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70826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115615" y="1700808"/>
            <a:ext cx="6983597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KW" sz="3200" b="1" dirty="0" smtClean="0">
                <a:effectLst/>
                <a:cs typeface="Arabic11 BT" pitchFamily="2" charset="-78"/>
              </a:rPr>
              <a:t>قال </a:t>
            </a:r>
            <a:r>
              <a:rPr lang="ar-SA" sz="3200" b="1" dirty="0" smtClean="0">
                <a:effectLst/>
                <a:cs typeface="Arabic11 BT" pitchFamily="2" charset="-78"/>
              </a:rPr>
              <a:t>رسول الله - صلى الله عليه </a:t>
            </a:r>
            <a:r>
              <a:rPr lang="ar-SA" sz="3200" b="1" dirty="0" err="1" smtClean="0">
                <a:effectLst/>
                <a:cs typeface="Arabic11 BT" pitchFamily="2" charset="-78"/>
              </a:rPr>
              <a:t>وآله</a:t>
            </a:r>
            <a:r>
              <a:rPr lang="ar-SA" sz="3200" b="1" dirty="0" smtClean="0">
                <a:effectLst/>
                <a:cs typeface="Arabic11 BT" pitchFamily="2" charset="-78"/>
              </a:rPr>
              <a:t> وسلم -</a:t>
            </a:r>
            <a:r>
              <a:rPr lang="ar-KW" sz="3200" b="1" dirty="0" smtClean="0">
                <a:effectLst/>
                <a:cs typeface="Arabic11 BT" pitchFamily="2" charset="-78"/>
              </a:rPr>
              <a:t>: </a:t>
            </a:r>
            <a:endParaRPr lang="ar-SA" sz="3200" b="1" dirty="0" smtClean="0">
              <a:effectLst/>
              <a:cs typeface="Arabic11 BT" pitchFamily="2" charset="-78"/>
            </a:endParaRPr>
          </a:p>
          <a:p>
            <a:endParaRPr lang="ar-SA" sz="3200" b="1" dirty="0" smtClean="0">
              <a:solidFill>
                <a:schemeClr val="bg2">
                  <a:lumMod val="25000"/>
                </a:schemeClr>
              </a:solidFill>
              <a:effectLst/>
              <a:latin typeface="Al-Mozkrf3"/>
              <a:cs typeface="Arabic11 BT" pitchFamily="2" charset="-78"/>
            </a:endParaRPr>
          </a:p>
          <a:p>
            <a:r>
              <a:rPr lang="ar-KW" sz="4000" b="1" dirty="0" smtClean="0">
                <a:solidFill>
                  <a:schemeClr val="bg2">
                    <a:lumMod val="25000"/>
                  </a:schemeClr>
                </a:solidFill>
                <a:effectLst/>
                <a:latin typeface="Al-Mozkrf3"/>
                <a:cs typeface="Arabic11 BT" pitchFamily="2" charset="-78"/>
              </a:rPr>
              <a:t>(</a:t>
            </a:r>
            <a:r>
              <a:rPr lang="ar-SA" sz="4000" b="1" dirty="0" smtClean="0">
                <a:solidFill>
                  <a:schemeClr val="bg2">
                    <a:lumMod val="25000"/>
                  </a:schemeClr>
                </a:solidFill>
                <a:effectLst/>
                <a:latin typeface="Al-Mozkrf3"/>
                <a:cs typeface="Arabic11 BT" pitchFamily="2" charset="-78"/>
              </a:rPr>
              <a:t>إن الله وملائكته وأهل السموات والأرض حتى النملة في جحرها وحتى الحوت ليصلون على </a:t>
            </a:r>
          </a:p>
          <a:p>
            <a:r>
              <a:rPr lang="ar-SA" sz="4000" b="1" dirty="0" smtClean="0">
                <a:solidFill>
                  <a:schemeClr val="bg2">
                    <a:lumMod val="25000"/>
                  </a:schemeClr>
                </a:solidFill>
                <a:effectLst/>
                <a:latin typeface="Al-Mozkrf3"/>
                <a:cs typeface="Arabic11 BT" pitchFamily="2" charset="-78"/>
              </a:rPr>
              <a:t>معلم الناس الخير  </a:t>
            </a:r>
            <a:r>
              <a:rPr lang="ar-KW" sz="4000" b="1" dirty="0" smtClean="0">
                <a:solidFill>
                  <a:schemeClr val="bg2">
                    <a:lumMod val="25000"/>
                  </a:schemeClr>
                </a:solidFill>
                <a:effectLst/>
                <a:latin typeface="Al-Mozkrf3"/>
                <a:cs typeface="Arabic11 BT" pitchFamily="2" charset="-78"/>
              </a:rPr>
              <a:t>) </a:t>
            </a:r>
            <a:endParaRPr lang="ar-KW" sz="4000" b="1" dirty="0">
              <a:solidFill>
                <a:schemeClr val="bg2">
                  <a:lumMod val="25000"/>
                </a:schemeClr>
              </a:solidFill>
              <a:latin typeface="Al-Mozkrf3"/>
              <a:cs typeface="Arabic11 BT" pitchFamily="2" charset="-78"/>
            </a:endParaRPr>
          </a:p>
        </p:txBody>
      </p:sp>
      <p:sp>
        <p:nvSpPr>
          <p:cNvPr id="3" name="مستطيل 2"/>
          <p:cNvSpPr/>
          <p:nvPr/>
        </p:nvSpPr>
        <p:spPr>
          <a:xfrm rot="21065740">
            <a:off x="26855" y="5720333"/>
            <a:ext cx="2269059" cy="995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Up">
              <a:avLst/>
            </a:prstTxWarp>
            <a:spAutoFit/>
            <a:scene3d>
              <a:camera prst="isometricOffAxis2Lef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ar-SA" sz="5400" b="1" cap="all" spc="0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glow rad="101600">
                    <a:schemeClr val="accent6">
                      <a:lumMod val="40000"/>
                      <a:lumOff val="60000"/>
                      <a:alpha val="6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nNahar" pitchFamily="34" charset="-78"/>
                <a:ea typeface="AnNahar" pitchFamily="34" charset="-78"/>
                <a:cs typeface="AnNahar" pitchFamily="34" charset="-78"/>
              </a:rPr>
              <a:t>اسرار المعلم المتميز</a:t>
            </a:r>
            <a:endParaRPr lang="ar-SA" sz="5400" b="1" cap="all" spc="0" dirty="0">
              <a:ln>
                <a:solidFill>
                  <a:schemeClr val="tx1"/>
                </a:solidFill>
              </a:ln>
              <a:solidFill>
                <a:schemeClr val="accent1"/>
              </a:solidFill>
              <a:effectLst>
                <a:glow rad="101600">
                  <a:schemeClr val="accent6">
                    <a:lumMod val="40000"/>
                    <a:lumOff val="60000"/>
                    <a:alpha val="60000"/>
                  </a:scheme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nNahar" pitchFamily="34" charset="-78"/>
              <a:ea typeface="AnNahar" pitchFamily="34" charset="-78"/>
              <a:cs typeface="AnNahar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033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دبوس تثبيت">
  <a:themeElements>
    <a:clrScheme name="دبوس تثبيت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دبوس تثبيت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دبوس تثبيت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2570</TotalTime>
  <Words>2144</Words>
  <Application>Microsoft Office PowerPoint</Application>
  <PresentationFormat>عرض على الشاشة (3:4)‏</PresentationFormat>
  <Paragraphs>385</Paragraphs>
  <Slides>72</Slides>
  <Notes>2</Notes>
  <HiddenSlides>0</HiddenSlides>
  <MMClips>1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72</vt:i4>
      </vt:variant>
    </vt:vector>
  </HeadingPairs>
  <TitlesOfParts>
    <vt:vector size="73" baseType="lpstr">
      <vt:lpstr>دبوس تثبيت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ADMIN</dc:creator>
  <cp:lastModifiedBy>dakheel</cp:lastModifiedBy>
  <cp:revision>88</cp:revision>
  <dcterms:created xsi:type="dcterms:W3CDTF">2016-04-01T10:03:30Z</dcterms:created>
  <dcterms:modified xsi:type="dcterms:W3CDTF">2017-10-03T17:19:10Z</dcterms:modified>
</cp:coreProperties>
</file>