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74" r:id="rId8"/>
    <p:sldId id="275" r:id="rId9"/>
    <p:sldId id="262" r:id="rId10"/>
    <p:sldId id="263" r:id="rId11"/>
    <p:sldId id="264" r:id="rId12"/>
    <p:sldId id="265" r:id="rId13"/>
    <p:sldId id="266" r:id="rId14"/>
    <p:sldId id="271" r:id="rId15"/>
    <p:sldId id="272" r:id="rId16"/>
    <p:sldId id="267" r:id="rId17"/>
    <p:sldId id="268" r:id="rId18"/>
    <p:sldId id="269" r:id="rId19"/>
    <p:sldId id="273" r:id="rId20"/>
    <p:sldId id="270" r:id="rId21"/>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4"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5"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a:lstStyle>
            <a:extLst/>
          </a:lstStyle>
          <a:p>
            <a:pPr algn="l" rtl="0" fontAlgn="auto">
              <a:spcBef>
                <a:spcPts val="0"/>
              </a:spcBef>
              <a:spcAft>
                <a:spcPts val="0"/>
              </a:spcAft>
              <a:defRPr/>
            </a:pPr>
            <a:endParaRPr lang="en-US">
              <a:latin typeface="+mn-lt"/>
              <a:cs typeface="+mn-cs"/>
            </a:endParaRPr>
          </a:p>
        </p:txBody>
      </p:sp>
      <p:sp>
        <p:nvSpPr>
          <p:cNvPr id="12" name="عنوان 11"/>
          <p:cNvSpPr>
            <a:spLocks noGrp="1"/>
          </p:cNvSpPr>
          <p:nvPr>
            <p:ph type="ctrTitle"/>
          </p:nvPr>
        </p:nvSpPr>
        <p:spPr>
          <a:xfrm>
            <a:off x="3366868" y="533400"/>
            <a:ext cx="5105400" cy="2868168"/>
          </a:xfrm>
        </p:spPr>
        <p:txBody>
          <a:bodyPr>
            <a:noAutofit/>
          </a:bodyPr>
          <a:lstStyle>
            <a:lvl1pPr algn="r">
              <a:defRPr sz="4200" b="1"/>
            </a:lvl1pPr>
            <a:extLst/>
          </a:lstStyle>
          <a:p>
            <a:r>
              <a:rPr lang="ar-SA" smtClean="0"/>
              <a:t>انقر لتحرير نمط العنوان الرئيسي</a:t>
            </a:r>
            <a:endParaRPr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ar-SA" smtClean="0"/>
              <a:t>انقر لتحرير نمط العنوان الثانوي الرئيسي</a:t>
            </a:r>
            <a:endParaRPr lang="en-US"/>
          </a:p>
        </p:txBody>
      </p:sp>
      <p:sp>
        <p:nvSpPr>
          <p:cNvPr id="6" name="عنصر نائب للتاريخ 30"/>
          <p:cNvSpPr>
            <a:spLocks noGrp="1"/>
          </p:cNvSpPr>
          <p:nvPr>
            <p:ph type="dt" sz="half" idx="10"/>
          </p:nvPr>
        </p:nvSpPr>
        <p:spPr>
          <a:xfrm>
            <a:off x="5870575" y="6557963"/>
            <a:ext cx="2003425" cy="227012"/>
          </a:xfrm>
        </p:spPr>
        <p:txBody>
          <a:bodyPr/>
          <a:lstStyle>
            <a:lvl1pPr>
              <a:defRPr lang="en-US">
                <a:solidFill>
                  <a:srgbClr val="FFFFFF"/>
                </a:solidFill>
              </a:defRPr>
            </a:lvl1pPr>
            <a:extLst/>
          </a:lstStyle>
          <a:p>
            <a:pPr>
              <a:defRPr/>
            </a:pPr>
            <a:fld id="{777A08C9-9341-46AB-8435-BEFBAB62C016}" type="datetimeFigureOut">
              <a:rPr lang="en-US"/>
              <a:pPr>
                <a:defRPr/>
              </a:pPr>
              <a:t>9/16/2019</a:t>
            </a:fld>
            <a:endParaRPr/>
          </a:p>
        </p:txBody>
      </p:sp>
      <p:sp>
        <p:nvSpPr>
          <p:cNvPr id="7" name="عنصر نائب للتذييل 17"/>
          <p:cNvSpPr>
            <a:spLocks noGrp="1"/>
          </p:cNvSpPr>
          <p:nvPr>
            <p:ph type="ftr" sz="quarter" idx="11"/>
          </p:nvPr>
        </p:nvSpPr>
        <p:spPr>
          <a:xfrm>
            <a:off x="2819400" y="6557963"/>
            <a:ext cx="2927350" cy="228600"/>
          </a:xfrm>
        </p:spPr>
        <p:txBody>
          <a:bodyPr/>
          <a:lstStyle>
            <a:lvl1pPr>
              <a:defRPr lang="en-US">
                <a:solidFill>
                  <a:srgbClr val="FFFFFF"/>
                </a:solidFill>
              </a:defRPr>
            </a:lvl1pPr>
            <a:extLst/>
          </a:lstStyle>
          <a:p>
            <a:pPr>
              <a:defRPr/>
            </a:pPr>
            <a:endParaRPr/>
          </a:p>
        </p:txBody>
      </p:sp>
      <p:sp>
        <p:nvSpPr>
          <p:cNvPr id="8" name="عنصر نائب لرقم الشريحة 28"/>
          <p:cNvSpPr>
            <a:spLocks noGrp="1"/>
          </p:cNvSpPr>
          <p:nvPr>
            <p:ph type="sldNum" sz="quarter" idx="12"/>
          </p:nvPr>
        </p:nvSpPr>
        <p:spPr>
          <a:xfrm>
            <a:off x="7880350" y="6556375"/>
            <a:ext cx="588963" cy="228600"/>
          </a:xfrm>
        </p:spPr>
        <p:txBody>
          <a:bodyPr/>
          <a:lstStyle>
            <a:lvl1pPr>
              <a:defRPr>
                <a:solidFill>
                  <a:srgbClr val="FFFFFF"/>
                </a:solidFill>
              </a:defRPr>
            </a:lvl1pPr>
          </a:lstStyle>
          <a:p>
            <a:pPr>
              <a:defRPr/>
            </a:pPr>
            <a:fld id="{AEAA4DDE-DC74-46BF-BE90-96F629705B53}"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6"/>
          <p:cNvSpPr>
            <a:spLocks noGrp="1"/>
          </p:cNvSpPr>
          <p:nvPr>
            <p:ph type="dt" sz="half" idx="10"/>
          </p:nvPr>
        </p:nvSpPr>
        <p:spPr/>
        <p:txBody>
          <a:bodyPr/>
          <a:lstStyle>
            <a:lvl1pPr>
              <a:defRPr/>
            </a:lvl1pPr>
          </a:lstStyle>
          <a:p>
            <a:pPr>
              <a:defRPr/>
            </a:pPr>
            <a:fld id="{7EB8D00A-9D1B-4863-A48E-2195C08FDE9C}" type="datetimeFigureOut">
              <a:rPr lang="en-US"/>
              <a:pPr>
                <a:defRPr/>
              </a:pPr>
              <a:t>9/16/2019</a:t>
            </a:fld>
            <a:endParaRPr lang="en-US"/>
          </a:p>
        </p:txBody>
      </p:sp>
      <p:sp>
        <p:nvSpPr>
          <p:cNvPr id="5" name="عنصر نائب للتذييل 3"/>
          <p:cNvSpPr>
            <a:spLocks noGrp="1"/>
          </p:cNvSpPr>
          <p:nvPr>
            <p:ph type="ftr" sz="quarter" idx="11"/>
          </p:nvPr>
        </p:nvSpPr>
        <p:spPr/>
        <p:txBody>
          <a:bodyPr/>
          <a:lstStyle>
            <a:lvl1pPr>
              <a:defRPr/>
            </a:lvl1pPr>
          </a:lstStyle>
          <a:p>
            <a:pPr>
              <a:defRPr/>
            </a:pPr>
            <a:endParaRPr lang="en-US"/>
          </a:p>
        </p:txBody>
      </p:sp>
      <p:sp>
        <p:nvSpPr>
          <p:cNvPr id="6" name="عنصر نائب لرقم الشريحة 15"/>
          <p:cNvSpPr>
            <a:spLocks noGrp="1"/>
          </p:cNvSpPr>
          <p:nvPr>
            <p:ph type="sldNum" sz="quarter" idx="12"/>
          </p:nvPr>
        </p:nvSpPr>
        <p:spPr/>
        <p:txBody>
          <a:bodyPr/>
          <a:lstStyle>
            <a:lvl1pPr>
              <a:defRPr/>
            </a:lvl1pPr>
          </a:lstStyle>
          <a:p>
            <a:pPr>
              <a:defRPr/>
            </a:pPr>
            <a:fld id="{547F2AFD-63D7-4E6D-8A2A-E1A63E12D4DF}"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a:xfrm>
            <a:off x="4243388" y="6557963"/>
            <a:ext cx="2001837" cy="227012"/>
          </a:xfrm>
        </p:spPr>
        <p:txBody>
          <a:bodyPr/>
          <a:lstStyle>
            <a:lvl1pPr>
              <a:defRPr/>
            </a:lvl1pPr>
            <a:extLst/>
          </a:lstStyle>
          <a:p>
            <a:pPr>
              <a:defRPr/>
            </a:pPr>
            <a:fld id="{F068A9BE-C8B1-40DE-99EC-82CFCEFEA796}" type="datetimeFigureOut">
              <a:rPr lang="en-US"/>
              <a:pPr>
                <a:defRPr/>
              </a:pPr>
              <a:t>9/16/2019</a:t>
            </a:fld>
            <a:endParaRPr lang="en-US"/>
          </a:p>
        </p:txBody>
      </p:sp>
      <p:sp>
        <p:nvSpPr>
          <p:cNvPr id="5" name="عنصر نائب للتذييل 4"/>
          <p:cNvSpPr>
            <a:spLocks noGrp="1"/>
          </p:cNvSpPr>
          <p:nvPr>
            <p:ph type="ftr" sz="quarter" idx="11"/>
          </p:nvPr>
        </p:nvSpPr>
        <p:spPr>
          <a:xfrm>
            <a:off x="457200" y="6556375"/>
            <a:ext cx="3657600" cy="228600"/>
          </a:xfrm>
        </p:spPr>
        <p:txBody>
          <a:bodyPr/>
          <a:lstStyle>
            <a:lvl1pPr>
              <a:defRPr/>
            </a:lvl1pPr>
            <a:extLst/>
          </a:lstStyle>
          <a:p>
            <a:pPr>
              <a:defRPr/>
            </a:pPr>
            <a:endParaRPr lang="en-US"/>
          </a:p>
        </p:txBody>
      </p:sp>
      <p:sp>
        <p:nvSpPr>
          <p:cNvPr id="6" name="عنصر نائب لرقم الشريحة 5"/>
          <p:cNvSpPr>
            <a:spLocks noGrp="1"/>
          </p:cNvSpPr>
          <p:nvPr>
            <p:ph type="sldNum" sz="quarter" idx="12"/>
          </p:nvPr>
        </p:nvSpPr>
        <p:spPr>
          <a:xfrm>
            <a:off x="6254750" y="6553200"/>
            <a:ext cx="587375" cy="228600"/>
          </a:xfrm>
        </p:spPr>
        <p:txBody>
          <a:bodyPr/>
          <a:lstStyle>
            <a:lvl1pPr>
              <a:defRPr/>
            </a:lvl1pPr>
          </a:lstStyle>
          <a:p>
            <a:pPr>
              <a:defRPr/>
            </a:pPr>
            <a:fld id="{F320E183-05CC-4F69-B129-4A12B28AB220}"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26"/>
          <p:cNvSpPr>
            <a:spLocks noGrp="1"/>
          </p:cNvSpPr>
          <p:nvPr>
            <p:ph type="dt" sz="half" idx="10"/>
          </p:nvPr>
        </p:nvSpPr>
        <p:spPr/>
        <p:txBody>
          <a:bodyPr/>
          <a:lstStyle>
            <a:lvl1pPr>
              <a:defRPr/>
            </a:lvl1pPr>
          </a:lstStyle>
          <a:p>
            <a:pPr>
              <a:defRPr/>
            </a:pPr>
            <a:fld id="{406C2EAE-AEEC-41EF-8CE0-61F6B090BF6A}" type="datetimeFigureOut">
              <a:rPr lang="en-US"/>
              <a:pPr>
                <a:defRPr/>
              </a:pPr>
              <a:t>9/16/2019</a:t>
            </a:fld>
            <a:endParaRPr lang="en-US"/>
          </a:p>
        </p:txBody>
      </p:sp>
      <p:sp>
        <p:nvSpPr>
          <p:cNvPr id="5" name="عنصر نائب للتذييل 3"/>
          <p:cNvSpPr>
            <a:spLocks noGrp="1"/>
          </p:cNvSpPr>
          <p:nvPr>
            <p:ph type="ftr" sz="quarter" idx="11"/>
          </p:nvPr>
        </p:nvSpPr>
        <p:spPr/>
        <p:txBody>
          <a:bodyPr/>
          <a:lstStyle>
            <a:lvl1pPr>
              <a:defRPr/>
            </a:lvl1pPr>
          </a:lstStyle>
          <a:p>
            <a:pPr>
              <a:defRPr/>
            </a:pPr>
            <a:endParaRPr lang="en-US"/>
          </a:p>
        </p:txBody>
      </p:sp>
      <p:sp>
        <p:nvSpPr>
          <p:cNvPr id="6" name="عنصر نائب لرقم الشريحة 15"/>
          <p:cNvSpPr>
            <a:spLocks noGrp="1"/>
          </p:cNvSpPr>
          <p:nvPr>
            <p:ph type="sldNum" sz="quarter" idx="12"/>
          </p:nvPr>
        </p:nvSpPr>
        <p:spPr/>
        <p:txBody>
          <a:bodyPr/>
          <a:lstStyle>
            <a:lvl1pPr>
              <a:defRPr/>
            </a:lvl1pPr>
          </a:lstStyle>
          <a:p>
            <a:pPr>
              <a:defRPr/>
            </a:pPr>
            <a:fld id="{DEF4C83D-864F-44C7-8BEE-F0FEAA31A85A}"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anchor="t"/>
          <a:lstStyle>
            <a:lvl1pPr algn="r">
              <a:buNone/>
              <a:defRPr sz="4200" b="1" cap="all"/>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ar-SA" smtClean="0"/>
              <a:t>انقر لتحرير أنماط النص الرئيسي</a:t>
            </a:r>
          </a:p>
        </p:txBody>
      </p:sp>
      <p:sp>
        <p:nvSpPr>
          <p:cNvPr id="4" name="عنصر نائب للتاريخ 3"/>
          <p:cNvSpPr>
            <a:spLocks noGrp="1"/>
          </p:cNvSpPr>
          <p:nvPr>
            <p:ph type="dt" sz="half" idx="10"/>
          </p:nvPr>
        </p:nvSpPr>
        <p:spPr>
          <a:xfrm>
            <a:off x="4724400" y="6556375"/>
            <a:ext cx="2001838" cy="227013"/>
          </a:xfrm>
        </p:spPr>
        <p:txBody>
          <a:bodyPr/>
          <a:lstStyle>
            <a:lvl1pPr>
              <a:defRPr>
                <a:solidFill>
                  <a:schemeClr val="tx2"/>
                </a:solidFill>
              </a:defRPr>
            </a:lvl1pPr>
            <a:extLst/>
          </a:lstStyle>
          <a:p>
            <a:pPr>
              <a:defRPr/>
            </a:pPr>
            <a:fld id="{8A102FED-9449-4014-94E1-1A1A320BACBC}" type="datetimeFigureOut">
              <a:rPr lang="en-US"/>
              <a:pPr>
                <a:defRPr/>
              </a:pPr>
              <a:t>9/16/2019</a:t>
            </a:fld>
            <a:endParaRPr lang="en-US"/>
          </a:p>
        </p:txBody>
      </p:sp>
      <p:sp>
        <p:nvSpPr>
          <p:cNvPr id="5" name="عنصر نائب للتذييل 4"/>
          <p:cNvSpPr>
            <a:spLocks noGrp="1"/>
          </p:cNvSpPr>
          <p:nvPr>
            <p:ph type="ftr" sz="quarter" idx="11"/>
          </p:nvPr>
        </p:nvSpPr>
        <p:spPr>
          <a:xfrm>
            <a:off x="1735138" y="6556375"/>
            <a:ext cx="2895600" cy="228600"/>
          </a:xfrm>
        </p:spPr>
        <p:txBody>
          <a:bodyPr/>
          <a:lstStyle>
            <a:lvl1pPr>
              <a:defRPr>
                <a:solidFill>
                  <a:schemeClr val="tx2"/>
                </a:solidFill>
              </a:defRPr>
            </a:lvl1pPr>
            <a:extLst/>
          </a:lstStyle>
          <a:p>
            <a:pPr>
              <a:defRPr/>
            </a:pPr>
            <a:endParaRPr lang="en-US"/>
          </a:p>
        </p:txBody>
      </p:sp>
      <p:sp>
        <p:nvSpPr>
          <p:cNvPr id="6" name="عنصر نائب لرقم الشريحة 5"/>
          <p:cNvSpPr>
            <a:spLocks noGrp="1"/>
          </p:cNvSpPr>
          <p:nvPr>
            <p:ph type="sldNum" sz="quarter" idx="12"/>
          </p:nvPr>
        </p:nvSpPr>
        <p:spPr>
          <a:xfrm>
            <a:off x="6734175" y="6554788"/>
            <a:ext cx="587375" cy="228600"/>
          </a:xfrm>
        </p:spPr>
        <p:txBody>
          <a:bodyPr/>
          <a:lstStyle>
            <a:lvl1pPr>
              <a:defRPr/>
            </a:lvl1pPr>
          </a:lstStyle>
          <a:p>
            <a:pPr>
              <a:defRPr/>
            </a:pPr>
            <a:fld id="{94E33541-0BD0-45B4-BFCB-6023C842F196}" type="slidenum">
              <a:rPr lang="ar-SA"/>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178808" y="1600200"/>
            <a:ext cx="3520440" cy="4525963"/>
          </a:xfrm>
        </p:spPr>
        <p:txBody>
          <a:bodyPr/>
          <a:lstStyle>
            <a:lvl1pPr>
              <a:defRPr sz="2800"/>
            </a:lvl1pPr>
            <a:lvl2pPr>
              <a:defRPr sz="2400"/>
            </a:lvl2pPr>
            <a:lvl3pPr>
              <a:defRPr sz="2000"/>
            </a:lvl3pPr>
            <a:lvl4pPr>
              <a:defRPr sz="1800"/>
            </a:lvl4pPr>
            <a:lvl5pPr>
              <a:defRPr sz="18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6"/>
          <p:cNvSpPr>
            <a:spLocks noGrp="1"/>
          </p:cNvSpPr>
          <p:nvPr>
            <p:ph type="dt" sz="half" idx="10"/>
          </p:nvPr>
        </p:nvSpPr>
        <p:spPr/>
        <p:txBody>
          <a:bodyPr/>
          <a:lstStyle>
            <a:lvl1pPr>
              <a:defRPr/>
            </a:lvl1pPr>
          </a:lstStyle>
          <a:p>
            <a:pPr>
              <a:defRPr/>
            </a:pPr>
            <a:fld id="{AD00F19C-2A09-432C-BEB4-8BF96AE996CD}" type="datetimeFigureOut">
              <a:rPr lang="en-US"/>
              <a:pPr>
                <a:defRPr/>
              </a:pPr>
              <a:t>9/16/2019</a:t>
            </a:fld>
            <a:endParaRPr lang="en-US"/>
          </a:p>
        </p:txBody>
      </p:sp>
      <p:sp>
        <p:nvSpPr>
          <p:cNvPr id="6" name="عنصر نائب للتذييل 3"/>
          <p:cNvSpPr>
            <a:spLocks noGrp="1"/>
          </p:cNvSpPr>
          <p:nvPr>
            <p:ph type="ftr" sz="quarter" idx="11"/>
          </p:nvPr>
        </p:nvSpPr>
        <p:spPr/>
        <p:txBody>
          <a:bodyPr/>
          <a:lstStyle>
            <a:lvl1pPr>
              <a:defRPr/>
            </a:lvl1pPr>
          </a:lstStyle>
          <a:p>
            <a:pPr>
              <a:defRPr/>
            </a:pPr>
            <a:endParaRPr lang="en-US"/>
          </a:p>
        </p:txBody>
      </p:sp>
      <p:sp>
        <p:nvSpPr>
          <p:cNvPr id="7" name="عنصر نائب لرقم الشريحة 15"/>
          <p:cNvSpPr>
            <a:spLocks noGrp="1"/>
          </p:cNvSpPr>
          <p:nvPr>
            <p:ph type="sldNum" sz="quarter" idx="12"/>
          </p:nvPr>
        </p:nvSpPr>
        <p:spPr/>
        <p:txBody>
          <a:bodyPr/>
          <a:lstStyle>
            <a:lvl1pPr>
              <a:defRPr/>
            </a:lvl1pPr>
          </a:lstStyle>
          <a:p>
            <a:pPr>
              <a:defRPr/>
            </a:pPr>
            <a:fld id="{9310D0F5-4A12-4F56-9119-F023D83B9A17}"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lvl1pPr>
              <a:defRPr/>
            </a:lvl1pPr>
            <a:extLst/>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a:r>
              <a:rPr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26"/>
          <p:cNvSpPr>
            <a:spLocks noGrp="1"/>
          </p:cNvSpPr>
          <p:nvPr>
            <p:ph type="dt" sz="half" idx="10"/>
          </p:nvPr>
        </p:nvSpPr>
        <p:spPr/>
        <p:txBody>
          <a:bodyPr/>
          <a:lstStyle>
            <a:lvl1pPr>
              <a:defRPr/>
            </a:lvl1pPr>
          </a:lstStyle>
          <a:p>
            <a:pPr>
              <a:defRPr/>
            </a:pPr>
            <a:fld id="{56716734-EEEA-4EBC-B210-4FDB267E5038}" type="datetimeFigureOut">
              <a:rPr lang="en-US"/>
              <a:pPr>
                <a:defRPr/>
              </a:pPr>
              <a:t>9/16/2019</a:t>
            </a:fld>
            <a:endParaRPr lang="en-US"/>
          </a:p>
        </p:txBody>
      </p:sp>
      <p:sp>
        <p:nvSpPr>
          <p:cNvPr id="8" name="عنصر نائب للتذييل 3"/>
          <p:cNvSpPr>
            <a:spLocks noGrp="1"/>
          </p:cNvSpPr>
          <p:nvPr>
            <p:ph type="ftr" sz="quarter" idx="11"/>
          </p:nvPr>
        </p:nvSpPr>
        <p:spPr/>
        <p:txBody>
          <a:bodyPr/>
          <a:lstStyle>
            <a:lvl1pPr>
              <a:defRPr/>
            </a:lvl1pPr>
          </a:lstStyle>
          <a:p>
            <a:pPr>
              <a:defRPr/>
            </a:pPr>
            <a:endParaRPr lang="en-US"/>
          </a:p>
        </p:txBody>
      </p:sp>
      <p:sp>
        <p:nvSpPr>
          <p:cNvPr id="9" name="عنصر نائب لرقم الشريحة 15"/>
          <p:cNvSpPr>
            <a:spLocks noGrp="1"/>
          </p:cNvSpPr>
          <p:nvPr>
            <p:ph type="sldNum" sz="quarter" idx="12"/>
          </p:nvPr>
        </p:nvSpPr>
        <p:spPr/>
        <p:txBody>
          <a:bodyPr/>
          <a:lstStyle>
            <a:lvl1pPr>
              <a:defRPr/>
            </a:lvl1pPr>
          </a:lstStyle>
          <a:p>
            <a:pPr>
              <a:defRPr/>
            </a:pPr>
            <a:fld id="{0EC61870-FD59-4B49-8386-1AED5F3DDB16}"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lang="ar-SA" smtClean="0"/>
              <a:t>انقر لتحرير نمط العنوان الرئيسي</a:t>
            </a:r>
            <a:endParaRPr lang="en-US"/>
          </a:p>
        </p:txBody>
      </p:sp>
      <p:sp>
        <p:nvSpPr>
          <p:cNvPr id="3" name="عنصر نائب للتاريخ 26"/>
          <p:cNvSpPr>
            <a:spLocks noGrp="1"/>
          </p:cNvSpPr>
          <p:nvPr>
            <p:ph type="dt" sz="half" idx="10"/>
          </p:nvPr>
        </p:nvSpPr>
        <p:spPr/>
        <p:txBody>
          <a:bodyPr/>
          <a:lstStyle>
            <a:lvl1pPr>
              <a:defRPr/>
            </a:lvl1pPr>
          </a:lstStyle>
          <a:p>
            <a:pPr>
              <a:defRPr/>
            </a:pPr>
            <a:fld id="{799819D3-CDE7-4ED3-AD4D-D292CBD8A952}" type="datetimeFigureOut">
              <a:rPr lang="en-US"/>
              <a:pPr>
                <a:defRPr/>
              </a:pPr>
              <a:t>9/16/2019</a:t>
            </a:fld>
            <a:endParaRPr lang="en-US"/>
          </a:p>
        </p:txBody>
      </p:sp>
      <p:sp>
        <p:nvSpPr>
          <p:cNvPr id="4" name="عنصر نائب للتذييل 3"/>
          <p:cNvSpPr>
            <a:spLocks noGrp="1"/>
          </p:cNvSpPr>
          <p:nvPr>
            <p:ph type="ftr" sz="quarter" idx="11"/>
          </p:nvPr>
        </p:nvSpPr>
        <p:spPr/>
        <p:txBody>
          <a:bodyPr/>
          <a:lstStyle>
            <a:lvl1pPr>
              <a:defRPr/>
            </a:lvl1pPr>
          </a:lstStyle>
          <a:p>
            <a:pPr>
              <a:defRPr/>
            </a:pPr>
            <a:endParaRPr lang="en-US"/>
          </a:p>
        </p:txBody>
      </p:sp>
      <p:sp>
        <p:nvSpPr>
          <p:cNvPr id="5" name="عنصر نائب لرقم الشريحة 15"/>
          <p:cNvSpPr>
            <a:spLocks noGrp="1"/>
          </p:cNvSpPr>
          <p:nvPr>
            <p:ph type="sldNum" sz="quarter" idx="12"/>
          </p:nvPr>
        </p:nvSpPr>
        <p:spPr/>
        <p:txBody>
          <a:bodyPr/>
          <a:lstStyle>
            <a:lvl1pPr>
              <a:defRPr/>
            </a:lvl1pPr>
          </a:lstStyle>
          <a:p>
            <a:pPr>
              <a:defRPr/>
            </a:pPr>
            <a:fld id="{8DDA49DD-7791-491B-ACC9-3BD03985F939}"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26"/>
          <p:cNvSpPr>
            <a:spLocks noGrp="1"/>
          </p:cNvSpPr>
          <p:nvPr>
            <p:ph type="dt" sz="half" idx="10"/>
          </p:nvPr>
        </p:nvSpPr>
        <p:spPr/>
        <p:txBody>
          <a:bodyPr/>
          <a:lstStyle>
            <a:lvl1pPr>
              <a:defRPr/>
            </a:lvl1pPr>
          </a:lstStyle>
          <a:p>
            <a:pPr>
              <a:defRPr/>
            </a:pPr>
            <a:fld id="{03BEE876-98F5-4C96-9402-FBC7F7923004}" type="datetimeFigureOut">
              <a:rPr lang="en-US"/>
              <a:pPr>
                <a:defRPr/>
              </a:pPr>
              <a:t>9/16/2019</a:t>
            </a:fld>
            <a:endParaRPr lang="en-US"/>
          </a:p>
        </p:txBody>
      </p:sp>
      <p:sp>
        <p:nvSpPr>
          <p:cNvPr id="3" name="عنصر نائب للتذييل 3"/>
          <p:cNvSpPr>
            <a:spLocks noGrp="1"/>
          </p:cNvSpPr>
          <p:nvPr>
            <p:ph type="ftr" sz="quarter" idx="11"/>
          </p:nvPr>
        </p:nvSpPr>
        <p:spPr/>
        <p:txBody>
          <a:bodyPr/>
          <a:lstStyle>
            <a:lvl1pPr>
              <a:defRPr/>
            </a:lvl1pPr>
          </a:lstStyle>
          <a:p>
            <a:pPr>
              <a:defRPr/>
            </a:pPr>
            <a:endParaRPr lang="en-US"/>
          </a:p>
        </p:txBody>
      </p:sp>
      <p:sp>
        <p:nvSpPr>
          <p:cNvPr id="4" name="عنصر نائب لرقم الشريحة 15"/>
          <p:cNvSpPr>
            <a:spLocks noGrp="1"/>
          </p:cNvSpPr>
          <p:nvPr>
            <p:ph type="sldNum" sz="quarter" idx="12"/>
          </p:nvPr>
        </p:nvSpPr>
        <p:spPr/>
        <p:txBody>
          <a:bodyPr/>
          <a:lstStyle>
            <a:lvl1pPr>
              <a:defRPr/>
            </a:lvl1pPr>
          </a:lstStyle>
          <a:p>
            <a:pPr>
              <a:defRPr/>
            </a:pPr>
            <a:fld id="{60599677-9439-426E-98D1-7CEB1393647C}"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a:lstStyle>
            <a:lvl1pPr algn="l">
              <a:buNone/>
              <a:defRPr lang="en-US" sz="2400" baseline="0" smtClean="0"/>
            </a:lvl1pPr>
            <a:extLst/>
          </a:lstStyle>
          <a:p>
            <a:r>
              <a:rPr lang="ar-SA" smtClean="0"/>
              <a:t>انقر لتحرير نمط العنوان الرئيسي</a:t>
            </a:r>
            <a:endParaRPr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lIns="45720" tIns="0" rIns="0" bIns="0" spcCol="0" rtlCol="0" fromWordArt="0" forceAA="0">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a:r>
              <a:rPr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26"/>
          <p:cNvSpPr>
            <a:spLocks noGrp="1"/>
          </p:cNvSpPr>
          <p:nvPr>
            <p:ph type="dt" sz="half" idx="10"/>
          </p:nvPr>
        </p:nvSpPr>
        <p:spPr/>
        <p:txBody>
          <a:bodyPr/>
          <a:lstStyle>
            <a:lvl1pPr>
              <a:defRPr/>
            </a:lvl1pPr>
          </a:lstStyle>
          <a:p>
            <a:pPr>
              <a:defRPr/>
            </a:pPr>
            <a:fld id="{7787D778-D0AA-4C65-AF28-5DEEE3BC6E87}" type="datetimeFigureOut">
              <a:rPr lang="en-US"/>
              <a:pPr>
                <a:defRPr/>
              </a:pPr>
              <a:t>9/16/2019</a:t>
            </a:fld>
            <a:endParaRPr lang="en-US"/>
          </a:p>
        </p:txBody>
      </p:sp>
      <p:sp>
        <p:nvSpPr>
          <p:cNvPr id="6" name="عنصر نائب للتذييل 3"/>
          <p:cNvSpPr>
            <a:spLocks noGrp="1"/>
          </p:cNvSpPr>
          <p:nvPr>
            <p:ph type="ftr" sz="quarter" idx="11"/>
          </p:nvPr>
        </p:nvSpPr>
        <p:spPr/>
        <p:txBody>
          <a:bodyPr/>
          <a:lstStyle>
            <a:lvl1pPr>
              <a:defRPr/>
            </a:lvl1pPr>
          </a:lstStyle>
          <a:p>
            <a:pPr>
              <a:defRPr/>
            </a:pPr>
            <a:endParaRPr lang="en-US"/>
          </a:p>
        </p:txBody>
      </p:sp>
      <p:sp>
        <p:nvSpPr>
          <p:cNvPr id="7" name="عنصر نائب لرقم الشريحة 15"/>
          <p:cNvSpPr>
            <a:spLocks noGrp="1"/>
          </p:cNvSpPr>
          <p:nvPr>
            <p:ph type="sldNum" sz="quarter" idx="12"/>
          </p:nvPr>
        </p:nvSpPr>
        <p:spPr/>
        <p:txBody>
          <a:bodyPr/>
          <a:lstStyle>
            <a:lvl1pPr>
              <a:defRPr/>
            </a:lvl1pPr>
          </a:lstStyle>
          <a:p>
            <a:pPr>
              <a:defRPr/>
            </a:pPr>
            <a:fld id="{64A3B606-B6C6-43C0-B4EC-4559D08301F4}"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5" name="مستطيل 7"/>
          <p:cNvSpPr/>
          <p:nvPr/>
        </p:nvSpPr>
        <p:spPr>
          <a:xfrm rot="21240000">
            <a:off x="598488" y="1004888"/>
            <a:ext cx="4319587" cy="4311650"/>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6" name="مستطيل 8"/>
          <p:cNvSpPr/>
          <p:nvPr/>
        </p:nvSpPr>
        <p:spPr>
          <a:xfrm rot="21420000">
            <a:off x="596900" y="998538"/>
            <a:ext cx="4319588" cy="4313237"/>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2" name="عنوان 1"/>
          <p:cNvSpPr>
            <a:spLocks noGrp="1"/>
          </p:cNvSpPr>
          <p:nvPr>
            <p:ph type="title"/>
          </p:nvPr>
        </p:nvSpPr>
        <p:spPr>
          <a:xfrm>
            <a:off x="5389098" y="1143000"/>
            <a:ext cx="3429000" cy="2057400"/>
          </a:xfrm>
        </p:spPr>
        <p:txBody>
          <a:bodyPr/>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lang="ar-SA" smtClean="0"/>
              <a:t>انقر لتحرير نمط العنوان الرئيسي</a:t>
            </a:r>
            <a:endParaRPr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lIns="82296" tIns="0" rIns="0" bIns="0" spcCol="0" rtlCol="0" fromWordArt="0" forceAA="0">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lvl="0"/>
            <a:r>
              <a:rPr lang="ar-SA" smtClean="0"/>
              <a:t>انقر لتحرير أنماط النص الرئيسي</a:t>
            </a:r>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normAutofit/>
          </a:bodyPr>
          <a:lstStyle>
            <a:lvl1pPr marL="0" indent="0">
              <a:buNone/>
              <a:defRPr sz="3200"/>
            </a:lvl1pPr>
            <a:extLst/>
          </a:lstStyle>
          <a:p>
            <a:pPr lvl="0"/>
            <a:r>
              <a:rPr lang="ar-SA" noProof="0" smtClean="0"/>
              <a:t>انقر فوق الأيقونة لإضافة صورة</a:t>
            </a:r>
            <a:endParaRPr lang="en-US" noProof="0" dirty="0"/>
          </a:p>
        </p:txBody>
      </p:sp>
      <p:sp>
        <p:nvSpPr>
          <p:cNvPr id="7" name="عنصر نائب للتاريخ 4"/>
          <p:cNvSpPr>
            <a:spLocks noGrp="1"/>
          </p:cNvSpPr>
          <p:nvPr>
            <p:ph type="dt" sz="half" idx="10"/>
          </p:nvPr>
        </p:nvSpPr>
        <p:spPr/>
        <p:txBody>
          <a:bodyPr/>
          <a:lstStyle>
            <a:lvl1pPr>
              <a:defRPr/>
            </a:lvl1pPr>
            <a:extLst/>
          </a:lstStyle>
          <a:p>
            <a:pPr>
              <a:defRPr/>
            </a:pPr>
            <a:fld id="{C685ED05-6EF8-48B0-AD97-51978979E18C}" type="datetimeFigureOut">
              <a:rPr lang="en-US"/>
              <a:pPr>
                <a:defRPr/>
              </a:pPr>
              <a:t>9/16/2019</a:t>
            </a:fld>
            <a:endParaRPr lang="en-US"/>
          </a:p>
        </p:txBody>
      </p:sp>
      <p:sp>
        <p:nvSpPr>
          <p:cNvPr id="8" name="عنصر نائب للتذييل 5"/>
          <p:cNvSpPr>
            <a:spLocks noGrp="1"/>
          </p:cNvSpPr>
          <p:nvPr>
            <p:ph type="ftr" sz="quarter" idx="11"/>
          </p:nvPr>
        </p:nvSpPr>
        <p:spPr/>
        <p:txBody>
          <a:bodyPr/>
          <a:lstStyle>
            <a:lvl1pPr>
              <a:defRPr/>
            </a:lvl1pPr>
            <a:extLst/>
          </a:lstStyle>
          <a:p>
            <a:pPr>
              <a:defRPr/>
            </a:pPr>
            <a:endParaRPr lang="en-US"/>
          </a:p>
        </p:txBody>
      </p:sp>
      <p:sp>
        <p:nvSpPr>
          <p:cNvPr id="9" name="عنصر نائب لرقم الشريحة 6"/>
          <p:cNvSpPr>
            <a:spLocks noGrp="1"/>
          </p:cNvSpPr>
          <p:nvPr>
            <p:ph type="sldNum" sz="quarter" idx="12"/>
          </p:nvPr>
        </p:nvSpPr>
        <p:spPr/>
        <p:txBody>
          <a:bodyPr/>
          <a:lstStyle>
            <a:lvl1pPr>
              <a:defRPr/>
            </a:lvl1pPr>
          </a:lstStyle>
          <a:p>
            <a:pPr>
              <a:defRPr/>
            </a:pPr>
            <a:fld id="{4E288E11-742E-4A52-9E7D-BB7A7BEF8182}"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rtl="0" fontAlgn="auto">
              <a:spcBef>
                <a:spcPts val="0"/>
              </a:spcBef>
              <a:spcAft>
                <a:spcPts val="0"/>
              </a:spcAft>
              <a:defRPr/>
            </a:pPr>
            <a:endParaRPr lang="en-US"/>
          </a:p>
        </p:txBody>
      </p:sp>
      <p:sp>
        <p:nvSpPr>
          <p:cNvPr id="3" name="عنصر نائب للعنوان 2"/>
          <p:cNvSpPr>
            <a:spLocks noGrp="1"/>
          </p:cNvSpPr>
          <p:nvPr>
            <p:ph type="title"/>
          </p:nvPr>
        </p:nvSpPr>
        <p:spPr>
          <a:xfrm>
            <a:off x="457200" y="320675"/>
            <a:ext cx="7239000" cy="1143000"/>
          </a:xfrm>
          <a:prstGeom prst="rect">
            <a:avLst/>
          </a:prstGeom>
        </p:spPr>
        <p:txBody>
          <a:bodyPr vert="horz" wrap="square" lIns="45720" tIns="0" rIns="45720" bIns="0" numCol="1" anchor="b" anchorCtr="0" compatLnSpc="1">
            <a:prstTxWarp prst="textNoShape">
              <a:avLst/>
            </a:prstTxWarp>
            <a:normAutofit/>
          </a:bodyPr>
          <a:lstStyle/>
          <a:p>
            <a:pPr lvl="0"/>
            <a:r>
              <a:rPr lang="ar-SA" smtClean="0"/>
              <a:t>انقر لتحرير نمط العنوان الرئيسي</a:t>
            </a:r>
            <a:endParaRPr lang="en-US" smtClean="0"/>
          </a:p>
        </p:txBody>
      </p:sp>
      <p:sp>
        <p:nvSpPr>
          <p:cNvPr id="1030" name="عنصر نائب للنص 30"/>
          <p:cNvSpPr>
            <a:spLocks noGrp="1"/>
          </p:cNvSpPr>
          <p:nvPr>
            <p:ph type="body" idx="1"/>
          </p:nvPr>
        </p:nvSpPr>
        <p:spPr bwMode="auto">
          <a:xfrm>
            <a:off x="457200" y="1609725"/>
            <a:ext cx="7239000" cy="48466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endParaRPr lang="en-US" smtClean="0"/>
          </a:p>
          <a:p>
            <a:pPr lvl="1"/>
            <a:r>
              <a:rPr lang="ar-SA" smtClean="0"/>
              <a:t>المستوى الثاني</a:t>
            </a:r>
            <a:endParaRPr lang="en-US" smtClean="0"/>
          </a:p>
          <a:p>
            <a:pPr lvl="2"/>
            <a:r>
              <a:rPr lang="ar-SA" smtClean="0"/>
              <a:t>المستوى الثالث</a:t>
            </a:r>
            <a:endParaRPr lang="en-US" smtClean="0"/>
          </a:p>
          <a:p>
            <a:pPr lvl="3"/>
            <a:r>
              <a:rPr lang="ar-SA" smtClean="0"/>
              <a:t>المستوى الرابع</a:t>
            </a:r>
            <a:endParaRPr lang="en-US" smtClean="0"/>
          </a:p>
          <a:p>
            <a:pPr lvl="4"/>
            <a:r>
              <a:rPr lang="ar-SA" smtClean="0"/>
              <a:t>المستوى الخامس</a:t>
            </a:r>
            <a:endParaRPr lang="en-US" smtClean="0"/>
          </a:p>
        </p:txBody>
      </p:sp>
      <p:sp>
        <p:nvSpPr>
          <p:cNvPr id="27" name="عنصر نائب للتاريخ 26"/>
          <p:cNvSpPr>
            <a:spLocks noGrp="1"/>
          </p:cNvSpPr>
          <p:nvPr>
            <p:ph type="dt" sz="half" idx="2"/>
          </p:nvPr>
        </p:nvSpPr>
        <p:spPr>
          <a:xfrm>
            <a:off x="4246563" y="6557963"/>
            <a:ext cx="2001837" cy="227012"/>
          </a:xfrm>
          <a:prstGeom prst="rect">
            <a:avLst/>
          </a:prstGeom>
        </p:spPr>
        <p:txBody>
          <a:bodyPr vert="horz" tIns="0" bIns="0" anchor="b"/>
          <a:lstStyle>
            <a:lvl1pPr algn="l" rtl="0" eaLnBrk="1" fontAlgn="auto" latinLnBrk="0" hangingPunct="1">
              <a:spcBef>
                <a:spcPts val="0"/>
              </a:spcBef>
              <a:spcAft>
                <a:spcPts val="0"/>
              </a:spcAft>
              <a:defRPr kumimoji="0" sz="1000">
                <a:solidFill>
                  <a:schemeClr val="tx2"/>
                </a:solidFill>
                <a:latin typeface="+mn-lt"/>
                <a:cs typeface="+mn-cs"/>
              </a:defRPr>
            </a:lvl1pPr>
            <a:extLst/>
          </a:lstStyle>
          <a:p>
            <a:pPr>
              <a:defRPr/>
            </a:pPr>
            <a:fld id="{3D00D05B-8112-4982-8444-9937BB2FFE22}" type="datetimeFigureOut">
              <a:rPr lang="en-US"/>
              <a:pPr>
                <a:defRPr/>
              </a:pPr>
              <a:t>9/16/2019</a:t>
            </a:fld>
            <a:endParaRPr lang="en-US"/>
          </a:p>
        </p:txBody>
      </p:sp>
      <p:sp>
        <p:nvSpPr>
          <p:cNvPr id="4" name="عنصر نائب للتذييل 3"/>
          <p:cNvSpPr>
            <a:spLocks noGrp="1"/>
          </p:cNvSpPr>
          <p:nvPr>
            <p:ph type="ftr" sz="quarter" idx="3"/>
          </p:nvPr>
        </p:nvSpPr>
        <p:spPr>
          <a:xfrm>
            <a:off x="457200" y="6557963"/>
            <a:ext cx="3657600" cy="228600"/>
          </a:xfrm>
          <a:prstGeom prst="rect">
            <a:avLst/>
          </a:prstGeom>
        </p:spPr>
        <p:txBody>
          <a:bodyPr vert="horz" tIns="0" bIns="0" anchor="b"/>
          <a:lstStyle>
            <a:lvl1pPr algn="r" rtl="0" eaLnBrk="1" fontAlgn="auto" latinLnBrk="0" hangingPunct="1">
              <a:spcBef>
                <a:spcPts val="0"/>
              </a:spcBef>
              <a:spcAft>
                <a:spcPts val="0"/>
              </a:spcAft>
              <a:defRPr kumimoji="0" sz="1000">
                <a:solidFill>
                  <a:schemeClr val="tx2"/>
                </a:solidFill>
                <a:latin typeface="+mn-lt"/>
                <a:cs typeface="+mn-cs"/>
              </a:defRPr>
            </a:lvl1pPr>
            <a:extLst/>
          </a:lstStyle>
          <a:p>
            <a:pPr>
              <a:defRPr/>
            </a:pPr>
            <a:endParaRPr lang="en-US"/>
          </a:p>
        </p:txBody>
      </p:sp>
      <p:sp>
        <p:nvSpPr>
          <p:cNvPr id="16" name="عنصر نائب لرقم الشريحة 15"/>
          <p:cNvSpPr>
            <a:spLocks noGrp="1"/>
          </p:cNvSpPr>
          <p:nvPr>
            <p:ph type="sldNum" sz="quarter" idx="4"/>
          </p:nvPr>
        </p:nvSpPr>
        <p:spPr>
          <a:xfrm>
            <a:off x="6251575" y="6556375"/>
            <a:ext cx="588963" cy="228600"/>
          </a:xfrm>
          <a:prstGeom prst="rect">
            <a:avLst/>
          </a:prstGeom>
        </p:spPr>
        <p:txBody>
          <a:bodyPr vert="horz" wrap="square" lIns="0" tIns="0" rIns="0" bIns="0" numCol="1" anchor="b" anchorCtr="0" compatLnSpc="1">
            <a:prstTxWarp prst="textNoShape">
              <a:avLst/>
            </a:prstTxWarp>
          </a:bodyPr>
          <a:lstStyle>
            <a:lvl1pPr rtl="0">
              <a:defRPr sz="1100">
                <a:solidFill>
                  <a:schemeClr val="tx2"/>
                </a:solidFill>
                <a:latin typeface="Trebuchet MS" pitchFamily="34" charset="0"/>
              </a:defRPr>
            </a:lvl1pPr>
          </a:lstStyle>
          <a:p>
            <a:pPr>
              <a:defRPr/>
            </a:pPr>
            <a:fld id="{B6910433-6121-4567-8E74-168A373D4AF2}"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5" r:id="rId2"/>
    <p:sldLayoutId id="2147483673" r:id="rId3"/>
    <p:sldLayoutId id="2147483666" r:id="rId4"/>
    <p:sldLayoutId id="2147483667" r:id="rId5"/>
    <p:sldLayoutId id="2147483668" r:id="rId6"/>
    <p:sldLayoutId id="2147483669" r:id="rId7"/>
    <p:sldLayoutId id="2147483670" r:id="rId8"/>
    <p:sldLayoutId id="2147483674" r:id="rId9"/>
    <p:sldLayoutId id="2147483671" r:id="rId10"/>
    <p:sldLayoutId id="2147483675" r:id="rId11"/>
  </p:sldLayoutIdLst>
  <p:txStyles>
    <p:titleStyle>
      <a:lvl1pPr algn="l" rtl="0" eaLnBrk="0" fontAlgn="base" hangingPunct="0">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Arial" charset="0"/>
        </a:defRPr>
      </a:lvl1pPr>
      <a:lvl2pPr algn="l" rtl="0" eaLnBrk="0" fontAlgn="base" hangingPunct="0">
        <a:spcBef>
          <a:spcPct val="0"/>
        </a:spcBef>
        <a:spcAft>
          <a:spcPct val="0"/>
        </a:spcAft>
        <a:defRPr sz="3800" b="1">
          <a:solidFill>
            <a:schemeClr val="tx1"/>
          </a:solidFill>
          <a:latin typeface="Trebuchet MS" pitchFamily="34" charset="0"/>
          <a:cs typeface="Arial" charset="0"/>
        </a:defRPr>
      </a:lvl2pPr>
      <a:lvl3pPr algn="l" rtl="0" eaLnBrk="0" fontAlgn="base" hangingPunct="0">
        <a:spcBef>
          <a:spcPct val="0"/>
        </a:spcBef>
        <a:spcAft>
          <a:spcPct val="0"/>
        </a:spcAft>
        <a:defRPr sz="3800" b="1">
          <a:solidFill>
            <a:schemeClr val="tx1"/>
          </a:solidFill>
          <a:latin typeface="Trebuchet MS" pitchFamily="34" charset="0"/>
          <a:cs typeface="Arial" charset="0"/>
        </a:defRPr>
      </a:lvl3pPr>
      <a:lvl4pPr algn="l" rtl="0" eaLnBrk="0" fontAlgn="base" hangingPunct="0">
        <a:spcBef>
          <a:spcPct val="0"/>
        </a:spcBef>
        <a:spcAft>
          <a:spcPct val="0"/>
        </a:spcAft>
        <a:defRPr sz="3800" b="1">
          <a:solidFill>
            <a:schemeClr val="tx1"/>
          </a:solidFill>
          <a:latin typeface="Trebuchet MS" pitchFamily="34" charset="0"/>
          <a:cs typeface="Arial" charset="0"/>
        </a:defRPr>
      </a:lvl4pPr>
      <a:lvl5pPr algn="l" rtl="0" eaLnBrk="0" fontAlgn="base" hangingPunct="0">
        <a:spcBef>
          <a:spcPct val="0"/>
        </a:spcBef>
        <a:spcAft>
          <a:spcPct val="0"/>
        </a:spcAft>
        <a:defRPr sz="3800" b="1">
          <a:solidFill>
            <a:schemeClr val="tx1"/>
          </a:solidFill>
          <a:latin typeface="Trebuchet MS" pitchFamily="34" charset="0"/>
          <a:cs typeface="Arial" charset="0"/>
        </a:defRPr>
      </a:lvl5pPr>
      <a:lvl6pPr marL="457200" algn="l" rtl="0" fontAlgn="base">
        <a:spcBef>
          <a:spcPct val="0"/>
        </a:spcBef>
        <a:spcAft>
          <a:spcPct val="0"/>
        </a:spcAft>
        <a:defRPr sz="3800" b="1">
          <a:solidFill>
            <a:schemeClr val="tx1"/>
          </a:solidFill>
          <a:latin typeface="Trebuchet MS" pitchFamily="34" charset="0"/>
          <a:cs typeface="Arial" charset="0"/>
        </a:defRPr>
      </a:lvl6pPr>
      <a:lvl7pPr marL="914400" algn="l" rtl="0" fontAlgn="base">
        <a:spcBef>
          <a:spcPct val="0"/>
        </a:spcBef>
        <a:spcAft>
          <a:spcPct val="0"/>
        </a:spcAft>
        <a:defRPr sz="3800" b="1">
          <a:solidFill>
            <a:schemeClr val="tx1"/>
          </a:solidFill>
          <a:latin typeface="Trebuchet MS" pitchFamily="34" charset="0"/>
          <a:cs typeface="Arial" charset="0"/>
        </a:defRPr>
      </a:lvl7pPr>
      <a:lvl8pPr marL="1371600" algn="l" rtl="0" fontAlgn="base">
        <a:spcBef>
          <a:spcPct val="0"/>
        </a:spcBef>
        <a:spcAft>
          <a:spcPct val="0"/>
        </a:spcAft>
        <a:defRPr sz="3800" b="1">
          <a:solidFill>
            <a:schemeClr val="tx1"/>
          </a:solidFill>
          <a:latin typeface="Trebuchet MS" pitchFamily="34" charset="0"/>
          <a:cs typeface="Arial" charset="0"/>
        </a:defRPr>
      </a:lvl8pPr>
      <a:lvl9pPr marL="1828800" algn="l" rtl="0" fontAlgn="base">
        <a:spcBef>
          <a:spcPct val="0"/>
        </a:spcBef>
        <a:spcAft>
          <a:spcPct val="0"/>
        </a:spcAft>
        <a:defRPr sz="3800" b="1">
          <a:solidFill>
            <a:schemeClr val="tx1"/>
          </a:solidFill>
          <a:latin typeface="Trebuchet MS" pitchFamily="34" charset="0"/>
          <a:cs typeface="Arial" charset="0"/>
        </a:defRPr>
      </a:lvl9pPr>
      <a:extLst/>
    </p:titleStyle>
    <p:bodyStyle>
      <a:lvl1pPr marL="273050" indent="-273050" algn="l" rtl="0" eaLnBrk="0" fontAlgn="base" hangingPunct="0">
        <a:spcBef>
          <a:spcPts val="600"/>
        </a:spcBef>
        <a:spcAft>
          <a:spcPct val="0"/>
        </a:spcAft>
        <a:buClr>
          <a:schemeClr val="tx2"/>
        </a:buClr>
        <a:buSzPct val="73000"/>
        <a:buFont typeface="Wingdings 2" pitchFamily="18" charset="2"/>
        <a:buChar char=""/>
        <a:defRPr sz="2600" kern="1200">
          <a:solidFill>
            <a:schemeClr val="tx1"/>
          </a:solidFill>
          <a:latin typeface="+mn-lt"/>
          <a:ea typeface="+mn-ea"/>
          <a:cs typeface="Arial" charset="0"/>
        </a:defRPr>
      </a:lvl1pPr>
      <a:lvl2pPr marL="520700" indent="-228600" algn="l" rtl="0" eaLnBrk="0" fontAlgn="base" hangingPunct="0">
        <a:spcBef>
          <a:spcPts val="500"/>
        </a:spcBef>
        <a:spcAft>
          <a:spcPct val="0"/>
        </a:spcAft>
        <a:buClr>
          <a:srgbClr val="F9B639"/>
        </a:buClr>
        <a:buSzPct val="80000"/>
        <a:buFont typeface="Wingdings 2" pitchFamily="18" charset="2"/>
        <a:buChar char=""/>
        <a:defRPr sz="2300" kern="1200">
          <a:solidFill>
            <a:srgbClr val="6C6C6C"/>
          </a:solidFill>
          <a:latin typeface="+mn-lt"/>
          <a:ea typeface="+mn-ea"/>
          <a:cs typeface="Arial" charset="0"/>
        </a:defRPr>
      </a:lvl2pPr>
      <a:lvl3pPr marL="758825" indent="-228600" algn="l" rtl="0" eaLnBrk="0" fontAlgn="base" hangingPunct="0">
        <a:spcBef>
          <a:spcPts val="400"/>
        </a:spcBef>
        <a:spcAft>
          <a:spcPct val="0"/>
        </a:spcAft>
        <a:buClr>
          <a:srgbClr val="F9B639"/>
        </a:buClr>
        <a:buSzPct val="60000"/>
        <a:buFont typeface="Wingdings" pitchFamily="2" charset="2"/>
        <a:buChar char=""/>
        <a:defRPr sz="2000" kern="1200">
          <a:solidFill>
            <a:schemeClr val="tx1"/>
          </a:solidFill>
          <a:latin typeface="+mn-lt"/>
          <a:ea typeface="+mn-ea"/>
          <a:cs typeface="Arial" charset="0"/>
        </a:defRPr>
      </a:lvl3pPr>
      <a:lvl4pPr marL="1004888" indent="-228600" algn="l" rtl="0" eaLnBrk="0" fontAlgn="base" hangingPunct="0">
        <a:spcBef>
          <a:spcPct val="20000"/>
        </a:spcBef>
        <a:spcAft>
          <a:spcPct val="0"/>
        </a:spcAft>
        <a:buClr>
          <a:srgbClr val="F9B639"/>
        </a:buClr>
        <a:buSzPct val="80000"/>
        <a:buFont typeface="Wingdings 2" pitchFamily="18" charset="2"/>
        <a:buChar char=""/>
        <a:defRPr sz="2000" kern="1200">
          <a:solidFill>
            <a:srgbClr val="6C6C6C"/>
          </a:solidFill>
          <a:latin typeface="+mn-lt"/>
          <a:ea typeface="+mn-ea"/>
          <a:cs typeface="Arial" charset="0"/>
        </a:defRPr>
      </a:lvl4pPr>
      <a:lvl5pPr marL="1279525" indent="-228600" algn="l" rtl="0" eaLnBrk="0" fontAlgn="base" hangingPunct="0">
        <a:spcBef>
          <a:spcPts val="400"/>
        </a:spcBef>
        <a:spcAft>
          <a:spcPct val="0"/>
        </a:spcAft>
        <a:buClr>
          <a:srgbClr val="F9B639"/>
        </a:buClr>
        <a:buSzPct val="70000"/>
        <a:buFont typeface="Wingdings" pitchFamily="2" charset="2"/>
        <a:buChar char=""/>
        <a:defRPr kern="1200">
          <a:solidFill>
            <a:schemeClr val="tx1"/>
          </a:solidFill>
          <a:latin typeface="+mn-lt"/>
          <a:ea typeface="+mn-ea"/>
          <a:cs typeface="Arial" charset="0"/>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881101" y="1600200"/>
            <a:ext cx="5791200" cy="2057400"/>
          </a:xfrm>
        </p:spPr>
        <p:txBody>
          <a:bodyPr/>
          <a:lstStyle/>
          <a:p>
            <a:pPr eaLnBrk="1" fontAlgn="auto" hangingPunct="1">
              <a:spcAft>
                <a:spcPts val="0"/>
              </a:spcAft>
              <a:defRPr/>
            </a:pPr>
            <a:r>
              <a:rPr lang="ar-KW" dirty="0" smtClean="0">
                <a:cs typeface="+mj-cs"/>
              </a:rPr>
              <a:t>أهم المشكلات الخاصة لفئة متلازمة الداون</a:t>
            </a:r>
            <a:endParaRPr lang="en-US" dirty="0">
              <a:cs typeface="+mj-cs"/>
            </a:endParaRPr>
          </a:p>
        </p:txBody>
      </p:sp>
      <p:sp>
        <p:nvSpPr>
          <p:cNvPr id="4" name="مستطيل 3"/>
          <p:cNvSpPr/>
          <p:nvPr/>
        </p:nvSpPr>
        <p:spPr>
          <a:xfrm>
            <a:off x="2743200" y="333829"/>
            <a:ext cx="6067002" cy="707886"/>
          </a:xfrm>
          <a:prstGeom prst="rect">
            <a:avLst/>
          </a:prstGeom>
          <a:noFill/>
        </p:spPr>
        <p:txBody>
          <a:bodyPr>
            <a:spAutoFit/>
          </a:bodyPr>
          <a:lstStyle/>
          <a:p>
            <a:pPr algn="ctr" rtl="0" fontAlgn="auto">
              <a:spcBef>
                <a:spcPts val="0"/>
              </a:spcBef>
              <a:spcAft>
                <a:spcPts val="0"/>
              </a:spcAft>
              <a:defRPr/>
            </a:pPr>
            <a:r>
              <a:rPr lang="ar-KW" sz="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وزارة التربية</a:t>
            </a:r>
          </a:p>
          <a:p>
            <a:pPr algn="ctr" rtl="0" fontAlgn="auto">
              <a:spcBef>
                <a:spcPts val="0"/>
              </a:spcBef>
              <a:spcAft>
                <a:spcPts val="0"/>
              </a:spcAft>
              <a:defRPr/>
            </a:pPr>
            <a:r>
              <a:rPr lang="ar-KW" sz="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rPr>
              <a:t>اللجنة الفنية المشتركة للفصول الخاصة</a:t>
            </a:r>
            <a:endParaRPr lang="ar-SA" sz="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n-lt"/>
              <a:cs typeface="+mn-cs"/>
            </a:endParaRPr>
          </a:p>
        </p:txBody>
      </p:sp>
      <p:pic>
        <p:nvPicPr>
          <p:cNvPr id="13315" name="Picture 2"/>
          <p:cNvPicPr>
            <a:picLocks noChangeAspect="1" noChangeArrowheads="1"/>
          </p:cNvPicPr>
          <p:nvPr/>
        </p:nvPicPr>
        <p:blipFill>
          <a:blip r:embed="rId2"/>
          <a:srcRect/>
          <a:stretch>
            <a:fillRect/>
          </a:stretch>
        </p:blipFill>
        <p:spPr bwMode="auto">
          <a:xfrm>
            <a:off x="3124200" y="4038600"/>
            <a:ext cx="2590800" cy="2590800"/>
          </a:xfrm>
          <a:prstGeom prst="rect">
            <a:avLst/>
          </a:prstGeom>
          <a:noFill/>
          <a:ln w="9525">
            <a:noFill/>
            <a:miter lim="800000"/>
            <a:headEnd/>
            <a:tailEnd/>
          </a:ln>
        </p:spPr>
      </p:pic>
      <p:sp>
        <p:nvSpPr>
          <p:cNvPr id="13317" name="WordArt 5"/>
          <p:cNvSpPr>
            <a:spLocks noChangeArrowheads="1" noChangeShapeType="1" noTextEdit="1"/>
          </p:cNvSpPr>
          <p:nvPr/>
        </p:nvSpPr>
        <p:spPr bwMode="auto">
          <a:xfrm>
            <a:off x="6477000" y="4495800"/>
            <a:ext cx="1990725" cy="1600200"/>
          </a:xfrm>
          <a:prstGeom prst="rect">
            <a:avLst/>
          </a:prstGeom>
        </p:spPr>
        <p:txBody>
          <a:bodyPr wrap="none" fromWordArt="1">
            <a:prstTxWarp prst="textPlain">
              <a:avLst>
                <a:gd name="adj" fmla="val 50000"/>
              </a:avLst>
            </a:prstTxWarp>
          </a:bodyPr>
          <a:lstStyle/>
          <a:p>
            <a:pPr algn="ctr"/>
            <a:r>
              <a:rPr lang="ar-KW"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إعداد </a:t>
            </a:r>
          </a:p>
          <a:p>
            <a:pPr algn="ctr"/>
            <a:r>
              <a:rPr lang="ar-KW"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الموجهة الفنية</a:t>
            </a:r>
          </a:p>
          <a:p>
            <a:pPr algn="ctr"/>
            <a:r>
              <a:rPr lang="ar-KW"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alpha val="80000"/>
                    </a:srgbClr>
                  </a:outerShdw>
                </a:effectLst>
                <a:latin typeface="Impact"/>
              </a:rPr>
              <a:t> أ.سعاد المنيع</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عنصر نائب للمحتوى 2"/>
          <p:cNvSpPr>
            <a:spLocks noGrp="1"/>
          </p:cNvSpPr>
          <p:nvPr>
            <p:ph idx="1"/>
          </p:nvPr>
        </p:nvSpPr>
        <p:spPr>
          <a:xfrm>
            <a:off x="457200" y="304800"/>
            <a:ext cx="7239000" cy="6151563"/>
          </a:xfrm>
        </p:spPr>
        <p:txBody>
          <a:bodyPr/>
          <a:lstStyle/>
          <a:p>
            <a:pPr algn="r" rtl="1" eaLnBrk="1" hangingPunct="1"/>
            <a:r>
              <a:rPr lang="ar-KW" smtClean="0">
                <a:solidFill>
                  <a:srgbClr val="FF0000"/>
                </a:solidFill>
                <a:cs typeface="Tahoma" pitchFamily="34" charset="0"/>
              </a:rPr>
              <a:t>الاهتمام بالجانب الحركي:</a:t>
            </a:r>
            <a:r>
              <a:rPr lang="ar-KW" smtClean="0">
                <a:cs typeface="Tahoma" pitchFamily="34" charset="0"/>
              </a:rPr>
              <a:t/>
            </a:r>
            <a:br>
              <a:rPr lang="ar-KW" smtClean="0">
                <a:cs typeface="Tahoma" pitchFamily="34" charset="0"/>
              </a:rPr>
            </a:br>
            <a:r>
              <a:rPr lang="ar-KW" smtClean="0">
                <a:cs typeface="Tahoma" pitchFamily="34" charset="0"/>
              </a:rPr>
              <a:t>يقدر على مسك الأشياء الصغيرة.</a:t>
            </a:r>
            <a:br>
              <a:rPr lang="ar-KW" smtClean="0">
                <a:cs typeface="Tahoma" pitchFamily="34" charset="0"/>
              </a:rPr>
            </a:br>
            <a:r>
              <a:rPr lang="ar-KW" smtClean="0">
                <a:cs typeface="Tahoma" pitchFamily="34" charset="0"/>
              </a:rPr>
              <a:t>يقدر على مسك قلم الألوان.</a:t>
            </a:r>
            <a:br>
              <a:rPr lang="ar-KW" smtClean="0">
                <a:cs typeface="Tahoma" pitchFamily="34" charset="0"/>
              </a:rPr>
            </a:br>
            <a:r>
              <a:rPr lang="ar-KW" smtClean="0">
                <a:cs typeface="Tahoma" pitchFamily="34" charset="0"/>
              </a:rPr>
              <a:t>يقدر على التلوين باستخدام قلم الألوان.</a:t>
            </a:r>
            <a:br>
              <a:rPr lang="ar-KW" smtClean="0">
                <a:cs typeface="Tahoma" pitchFamily="34" charset="0"/>
              </a:rPr>
            </a:br>
            <a:r>
              <a:rPr lang="ar-KW" smtClean="0">
                <a:solidFill>
                  <a:srgbClr val="FF0000"/>
                </a:solidFill>
                <a:cs typeface="Tahoma" pitchFamily="34" charset="0"/>
              </a:rPr>
              <a:t>مساعدته بالجوانب المعرفية:</a:t>
            </a:r>
            <a:r>
              <a:rPr lang="ar-KW" smtClean="0">
                <a:cs typeface="Tahoma" pitchFamily="34" charset="0"/>
              </a:rPr>
              <a:t/>
            </a:r>
            <a:br>
              <a:rPr lang="ar-KW" smtClean="0">
                <a:cs typeface="Tahoma" pitchFamily="34" charset="0"/>
              </a:rPr>
            </a:br>
            <a:r>
              <a:rPr lang="ar-KW" smtClean="0">
                <a:cs typeface="Tahoma" pitchFamily="34" charset="0"/>
              </a:rPr>
              <a:t>يميز الطفل بين الأشياء المختلفة.</a:t>
            </a:r>
            <a:br>
              <a:rPr lang="ar-KW" smtClean="0">
                <a:cs typeface="Tahoma" pitchFamily="34" charset="0"/>
              </a:rPr>
            </a:br>
            <a:r>
              <a:rPr lang="ar-KW" smtClean="0">
                <a:cs typeface="Tahoma" pitchFamily="34" charset="0"/>
              </a:rPr>
              <a:t>يصنف الطفل الأشياء حسب النوع.</a:t>
            </a:r>
            <a:br>
              <a:rPr lang="ar-KW" smtClean="0">
                <a:cs typeface="Tahoma" pitchFamily="34" charset="0"/>
              </a:rPr>
            </a:br>
            <a:r>
              <a:rPr lang="ar-KW" smtClean="0">
                <a:cs typeface="Tahoma" pitchFamily="34" charset="0"/>
              </a:rPr>
              <a:t>يصنف الأشياء حسب الحجم (كبير ـ صغير).</a:t>
            </a:r>
            <a:br>
              <a:rPr lang="ar-KW" smtClean="0">
                <a:cs typeface="Tahoma" pitchFamily="34" charset="0"/>
              </a:rPr>
            </a:br>
            <a:r>
              <a:rPr lang="ar-KW" smtClean="0">
                <a:cs typeface="Tahoma" pitchFamily="34" charset="0"/>
              </a:rPr>
              <a:t>يدرك العلاقات المكانية (فوق ـ تحت ـ داخل ـ خارج).</a:t>
            </a:r>
            <a:br>
              <a:rPr lang="ar-KW" smtClean="0">
                <a:cs typeface="Tahoma" pitchFamily="34" charset="0"/>
              </a:rPr>
            </a:br>
            <a:r>
              <a:rPr lang="ar-KW" smtClean="0">
                <a:cs typeface="Tahoma" pitchFamily="34" charset="0"/>
              </a:rPr>
              <a:t>يدرك الأوزان (ثقيل ـ خفيف)</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04800"/>
            <a:ext cx="7239000" cy="6151563"/>
          </a:xfrm>
        </p:spPr>
        <p:txBody>
          <a:bodyPr>
            <a:normAutofit fontScale="92500" lnSpcReduction="10000"/>
          </a:bodyPr>
          <a:lstStyle/>
          <a:p>
            <a:pPr marL="274320" indent="-274320" algn="r" rtl="1" eaLnBrk="1" fontAlgn="auto" hangingPunct="1">
              <a:spcAft>
                <a:spcPts val="0"/>
              </a:spcAft>
              <a:buFont typeface="Wingdings 2"/>
              <a:buChar char=""/>
              <a:defRPr/>
            </a:pPr>
            <a:r>
              <a:rPr lang="ar-KW" dirty="0">
                <a:solidFill>
                  <a:srgbClr val="FF0000"/>
                </a:solidFill>
                <a:cs typeface="+mn-cs"/>
              </a:rPr>
              <a:t>الجانب اللغوي:</a:t>
            </a:r>
            <a:r>
              <a:rPr lang="ar-KW" dirty="0">
                <a:cs typeface="+mn-cs"/>
              </a:rPr>
              <a:t/>
            </a:r>
            <a:br>
              <a:rPr lang="ar-KW" dirty="0">
                <a:cs typeface="+mn-cs"/>
              </a:rPr>
            </a:br>
            <a:r>
              <a:rPr lang="ar-KW" dirty="0">
                <a:cs typeface="+mn-cs"/>
              </a:rPr>
              <a:t>يسمي أعضاء جسمه.</a:t>
            </a:r>
            <a:br>
              <a:rPr lang="ar-KW" dirty="0">
                <a:cs typeface="+mn-cs"/>
              </a:rPr>
            </a:br>
            <a:r>
              <a:rPr lang="ar-KW" dirty="0">
                <a:cs typeface="+mn-cs"/>
              </a:rPr>
              <a:t>يتعرف على أعضاء الحواس الخمس (عين ـ فم ـ أنف ـ أذن ـ يد).</a:t>
            </a:r>
            <a:br>
              <a:rPr lang="ar-KW" dirty="0">
                <a:cs typeface="+mn-cs"/>
              </a:rPr>
            </a:br>
            <a:r>
              <a:rPr lang="ar-KW" dirty="0">
                <a:solidFill>
                  <a:srgbClr val="FF0000"/>
                </a:solidFill>
                <a:cs typeface="+mn-cs"/>
              </a:rPr>
              <a:t>الجانب الاجتماعي:</a:t>
            </a:r>
            <a:r>
              <a:rPr lang="ar-KW" dirty="0">
                <a:cs typeface="+mn-cs"/>
              </a:rPr>
              <a:t/>
            </a:r>
            <a:br>
              <a:rPr lang="ar-KW" dirty="0">
                <a:cs typeface="+mn-cs"/>
              </a:rPr>
            </a:br>
            <a:r>
              <a:rPr lang="ar-KW" dirty="0">
                <a:cs typeface="+mn-cs"/>
              </a:rPr>
              <a:t>يكون علاقات إيجابية مع الآخرين.</a:t>
            </a:r>
            <a:br>
              <a:rPr lang="ar-KW" dirty="0">
                <a:cs typeface="+mn-cs"/>
              </a:rPr>
            </a:br>
            <a:r>
              <a:rPr lang="ar-KW" dirty="0">
                <a:cs typeface="+mn-cs"/>
              </a:rPr>
              <a:t>يشارك إخوته في اللعب.</a:t>
            </a:r>
            <a:br>
              <a:rPr lang="ar-KW" dirty="0">
                <a:cs typeface="+mn-cs"/>
              </a:rPr>
            </a:br>
            <a:r>
              <a:rPr lang="ar-KW" dirty="0" smtClean="0">
                <a:solidFill>
                  <a:srgbClr val="FF0000"/>
                </a:solidFill>
                <a:cs typeface="+mn-cs"/>
              </a:rPr>
              <a:t>الجانب </a:t>
            </a:r>
            <a:r>
              <a:rPr lang="ar-KW" dirty="0">
                <a:solidFill>
                  <a:srgbClr val="FF0000"/>
                </a:solidFill>
                <a:cs typeface="+mn-cs"/>
              </a:rPr>
              <a:t>السلوكي:</a:t>
            </a:r>
            <a:r>
              <a:rPr lang="ar-KW" dirty="0">
                <a:cs typeface="+mn-cs"/>
              </a:rPr>
              <a:t/>
            </a:r>
            <a:br>
              <a:rPr lang="ar-KW" dirty="0">
                <a:cs typeface="+mn-cs"/>
              </a:rPr>
            </a:br>
            <a:r>
              <a:rPr lang="ar-KW" dirty="0">
                <a:cs typeface="+mn-cs"/>
              </a:rPr>
              <a:t>يفضل الجلوس منعزلا عن الآخرين.</a:t>
            </a:r>
            <a:br>
              <a:rPr lang="ar-KW" dirty="0">
                <a:cs typeface="+mn-cs"/>
              </a:rPr>
            </a:br>
            <a:r>
              <a:rPr lang="ar-KW" dirty="0">
                <a:cs typeface="+mn-cs"/>
              </a:rPr>
              <a:t>يتصرف بعدوانية مع إخوانه.</a:t>
            </a:r>
            <a:br>
              <a:rPr lang="ar-KW" dirty="0">
                <a:cs typeface="+mn-cs"/>
              </a:rPr>
            </a:br>
            <a:r>
              <a:rPr lang="ar-KW" dirty="0">
                <a:cs typeface="+mn-cs"/>
              </a:rPr>
              <a:t>يتصرف بعدوانية مع الأطفال الآخرين.</a:t>
            </a:r>
            <a:br>
              <a:rPr lang="ar-KW" dirty="0">
                <a:cs typeface="+mn-cs"/>
              </a:rPr>
            </a:br>
            <a:r>
              <a:rPr lang="ar-KW" dirty="0">
                <a:cs typeface="+mn-cs"/>
              </a:rPr>
              <a:t>يضرب إخوانه.</a:t>
            </a:r>
            <a:br>
              <a:rPr lang="ar-KW" dirty="0">
                <a:cs typeface="+mn-cs"/>
              </a:rPr>
            </a:br>
            <a:r>
              <a:rPr lang="ar-KW" dirty="0">
                <a:cs typeface="+mn-cs"/>
              </a:rPr>
              <a:t>يبكي بسرعة لأقل الأسباب.</a:t>
            </a:r>
            <a:br>
              <a:rPr lang="ar-KW" dirty="0">
                <a:cs typeface="+mn-cs"/>
              </a:rPr>
            </a:br>
            <a:r>
              <a:rPr lang="ar-KW" dirty="0">
                <a:cs typeface="+mn-cs"/>
              </a:rPr>
              <a:t>تظهر عليه علامات عصبية مثل: (مص الأصابع ـ شد الشعر ـ قرض الأظافر ـ مص </a:t>
            </a:r>
            <a:r>
              <a:rPr lang="ar-KW" dirty="0" err="1">
                <a:cs typeface="+mn-cs"/>
              </a:rPr>
              <a:t>الشفايف</a:t>
            </a:r>
            <a:r>
              <a:rPr lang="ar-KW" dirty="0">
                <a:cs typeface="+mn-cs"/>
              </a:rPr>
              <a:t> ـ اللجلجة في الكلام.. إلخ).مدرسة. </a:t>
            </a:r>
            <a:endParaRPr lang="ar-KW" dirty="0" smtClean="0">
              <a:cs typeface="+mn-cs"/>
            </a:endParaRPr>
          </a:p>
          <a:p>
            <a:pPr marL="274320" indent="-274320" algn="r" rtl="1" eaLnBrk="1" fontAlgn="auto" hangingPunct="1">
              <a:spcAft>
                <a:spcPts val="0"/>
              </a:spcAft>
              <a:buFont typeface="Wingdings 2"/>
              <a:buChar char=""/>
              <a:defRPr/>
            </a:pPr>
            <a:r>
              <a:rPr lang="ar-KW" dirty="0" smtClean="0">
                <a:cs typeface="+mn-cs"/>
              </a:rPr>
              <a:t>يعاند </a:t>
            </a:r>
            <a:r>
              <a:rPr lang="ar-KW" dirty="0">
                <a:cs typeface="+mn-cs"/>
              </a:rPr>
              <a:t>في كثير من الموقف ولا يستجيب للتعليمات والإرشادات.</a:t>
            </a:r>
            <a:endParaRPr lang="en-US" dirty="0">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47800"/>
            <a:ext cx="7239000" cy="5008563"/>
          </a:xfrm>
        </p:spPr>
        <p:txBody>
          <a:bodyPr>
            <a:normAutofit lnSpcReduction="10000"/>
          </a:bodyPr>
          <a:lstStyle/>
          <a:p>
            <a:pPr marL="274320" indent="-274320" algn="r" rtl="1" eaLnBrk="1" fontAlgn="auto" hangingPunct="1">
              <a:spcAft>
                <a:spcPts val="0"/>
              </a:spcAft>
              <a:buClr>
                <a:srgbClr val="B13F9A"/>
              </a:buClr>
              <a:buFont typeface="Wingdings 2"/>
              <a:buChar char=""/>
              <a:defRPr/>
            </a:pPr>
            <a:r>
              <a:rPr lang="ar-KW" dirty="0" smtClean="0">
                <a:solidFill>
                  <a:prstClr val="black"/>
                </a:solidFill>
                <a:cs typeface="+mn-cs"/>
              </a:rPr>
              <a:t>المناهج تحتاج تطوير يتناسب مع قدرات التلاميذ.</a:t>
            </a:r>
          </a:p>
          <a:p>
            <a:pPr marL="274320" indent="-274320" algn="r" rtl="1" eaLnBrk="1" fontAlgn="auto" hangingPunct="1">
              <a:spcAft>
                <a:spcPts val="0"/>
              </a:spcAft>
              <a:buClr>
                <a:srgbClr val="B13F9A"/>
              </a:buClr>
              <a:buFont typeface="Wingdings 2"/>
              <a:buChar char=""/>
              <a:defRPr/>
            </a:pPr>
            <a:r>
              <a:rPr lang="ar-KW" dirty="0" smtClean="0">
                <a:solidFill>
                  <a:prstClr val="black"/>
                </a:solidFill>
                <a:cs typeface="+mn-cs"/>
              </a:rPr>
              <a:t>يجب أن تبنى المناهج على المحسوسات لا المجردات حيث أن التلاميذ يحتاجون الاشياء الملموسة والمحسوسة لتوصيل المعلومة بشكل صحيح.</a:t>
            </a:r>
          </a:p>
          <a:p>
            <a:pPr marL="274320" indent="-274320" algn="r" rtl="1" eaLnBrk="1" fontAlgn="auto" hangingPunct="1">
              <a:spcAft>
                <a:spcPts val="0"/>
              </a:spcAft>
              <a:buClr>
                <a:srgbClr val="B13F9A"/>
              </a:buClr>
              <a:buFont typeface="Wingdings 2"/>
              <a:buChar char=""/>
              <a:defRPr/>
            </a:pPr>
            <a:r>
              <a:rPr lang="ar-KW" dirty="0" smtClean="0">
                <a:solidFill>
                  <a:prstClr val="black"/>
                </a:solidFill>
                <a:cs typeface="+mn-cs"/>
              </a:rPr>
              <a:t>نقص في الوسائل داخل الصفوف (</a:t>
            </a:r>
            <a:r>
              <a:rPr lang="ar-KW" dirty="0" err="1" smtClean="0">
                <a:solidFill>
                  <a:prstClr val="black"/>
                </a:solidFill>
                <a:cs typeface="+mn-cs"/>
              </a:rPr>
              <a:t>لابتوب</a:t>
            </a:r>
            <a:r>
              <a:rPr lang="ar-KW" dirty="0" smtClean="0">
                <a:solidFill>
                  <a:prstClr val="black"/>
                </a:solidFill>
                <a:cs typeface="+mn-cs"/>
              </a:rPr>
              <a:t> –</a:t>
            </a:r>
            <a:r>
              <a:rPr lang="ar-KW" dirty="0" err="1" smtClean="0">
                <a:solidFill>
                  <a:prstClr val="black"/>
                </a:solidFill>
                <a:cs typeface="+mn-cs"/>
              </a:rPr>
              <a:t>آيباد</a:t>
            </a:r>
            <a:r>
              <a:rPr lang="ar-KW" dirty="0" smtClean="0">
                <a:solidFill>
                  <a:prstClr val="black"/>
                </a:solidFill>
                <a:cs typeface="+mn-cs"/>
              </a:rPr>
              <a:t>)الموجود بالفصل نتيجة مجهود شخصي للمعلم .</a:t>
            </a:r>
          </a:p>
          <a:p>
            <a:pPr marL="274320" indent="-274320" algn="r" rtl="1" eaLnBrk="1" fontAlgn="auto" hangingPunct="1">
              <a:spcAft>
                <a:spcPts val="0"/>
              </a:spcAft>
              <a:buClr>
                <a:srgbClr val="B13F9A"/>
              </a:buClr>
              <a:buFont typeface="Wingdings 2"/>
              <a:buChar char=""/>
              <a:defRPr/>
            </a:pPr>
            <a:r>
              <a:rPr lang="ar-KW" dirty="0" smtClean="0">
                <a:solidFill>
                  <a:prstClr val="black"/>
                </a:solidFill>
                <a:cs typeface="+mn-cs"/>
              </a:rPr>
              <a:t>قلة الوسائل التعليمية في المكتبات العامة التي تعتمد على المحسوسات والاقتراح انشاء مكتبة تابعة للوزارة تحوي وسائل تخدم هذه </a:t>
            </a:r>
            <a:r>
              <a:rPr lang="ar-KW" dirty="0" err="1" smtClean="0">
                <a:solidFill>
                  <a:prstClr val="black"/>
                </a:solidFill>
                <a:cs typeface="+mn-cs"/>
              </a:rPr>
              <a:t>الئة</a:t>
            </a:r>
            <a:r>
              <a:rPr lang="ar-KW" dirty="0" smtClean="0">
                <a:solidFill>
                  <a:prstClr val="black"/>
                </a:solidFill>
                <a:cs typeface="+mn-cs"/>
              </a:rPr>
              <a:t> تحت سقف واحد.</a:t>
            </a:r>
            <a:endParaRPr lang="en-US" dirty="0">
              <a:solidFill>
                <a:prstClr val="black"/>
              </a:solidFill>
              <a:cs typeface="+mn-cs"/>
            </a:endParaRPr>
          </a:p>
          <a:p>
            <a:pPr marL="274320" indent="-274320" algn="r" rtl="1" eaLnBrk="1" fontAlgn="auto" hangingPunct="1">
              <a:spcAft>
                <a:spcPts val="0"/>
              </a:spcAft>
              <a:buFont typeface="Wingdings 2"/>
              <a:buChar char=""/>
              <a:defRPr/>
            </a:pPr>
            <a:endParaRPr lang="en-US" dirty="0">
              <a:cs typeface="+mn-cs"/>
            </a:endParaRPr>
          </a:p>
        </p:txBody>
      </p:sp>
      <p:pic>
        <p:nvPicPr>
          <p:cNvPr id="22530" name="Picture 2"/>
          <p:cNvPicPr>
            <a:picLocks noChangeAspect="1" noChangeArrowheads="1"/>
          </p:cNvPicPr>
          <p:nvPr/>
        </p:nvPicPr>
        <p:blipFill>
          <a:blip r:embed="rId2"/>
          <a:srcRect/>
          <a:stretch>
            <a:fillRect/>
          </a:stretch>
        </p:blipFill>
        <p:spPr bwMode="auto">
          <a:xfrm>
            <a:off x="685800" y="533400"/>
            <a:ext cx="7242175" cy="1139825"/>
          </a:xfrm>
          <a:prstGeom prst="rect">
            <a:avLst/>
          </a:prstGeom>
          <a:noFill/>
          <a:ln w="9525">
            <a:noFill/>
            <a:miter lim="800000"/>
            <a:headEnd/>
            <a:tailEnd/>
          </a:ln>
        </p:spPr>
      </p:pic>
      <p:pic>
        <p:nvPicPr>
          <p:cNvPr id="22531" name="Picture 3"/>
          <p:cNvPicPr>
            <a:picLocks noChangeAspect="1" noChangeArrowheads="1"/>
          </p:cNvPicPr>
          <p:nvPr/>
        </p:nvPicPr>
        <p:blipFill>
          <a:blip r:embed="rId3"/>
          <a:srcRect/>
          <a:stretch>
            <a:fillRect/>
          </a:stretch>
        </p:blipFill>
        <p:spPr bwMode="auto">
          <a:xfrm>
            <a:off x="990600" y="619125"/>
            <a:ext cx="6937375" cy="1079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عنصر نائب للمحتوى 2"/>
          <p:cNvSpPr>
            <a:spLocks noGrp="1"/>
          </p:cNvSpPr>
          <p:nvPr>
            <p:ph idx="1"/>
          </p:nvPr>
        </p:nvSpPr>
        <p:spPr>
          <a:xfrm>
            <a:off x="457200" y="609600"/>
            <a:ext cx="7239000" cy="5846763"/>
          </a:xfrm>
        </p:spPr>
        <p:txBody>
          <a:bodyPr/>
          <a:lstStyle/>
          <a:p>
            <a:pPr algn="r" rtl="1" eaLnBrk="1" hangingPunct="1"/>
            <a:r>
              <a:rPr lang="ar-KW" smtClean="0">
                <a:cs typeface="Tahoma" pitchFamily="34" charset="0"/>
              </a:rPr>
              <a:t>عدم وضوح أفكار الكتاب لشرح المادة العلمية.</a:t>
            </a:r>
          </a:p>
          <a:p>
            <a:pPr algn="r" rtl="1" eaLnBrk="1" hangingPunct="1"/>
            <a:r>
              <a:rPr lang="ar-KW" smtClean="0">
                <a:cs typeface="Tahoma" pitchFamily="34" charset="0"/>
              </a:rPr>
              <a:t>عدم وجود تنسيق جيد لتسلسل أفكار الدرس.</a:t>
            </a:r>
          </a:p>
          <a:p>
            <a:pPr algn="r" rtl="1" eaLnBrk="1" hangingPunct="1"/>
            <a:r>
              <a:rPr lang="ar-KW" smtClean="0">
                <a:cs typeface="Tahoma" pitchFamily="34" charset="0"/>
              </a:rPr>
              <a:t>عدم توافق بعض أفكار الدروس مع مستوى تفكير الطالبات (خطوات بناء المنزل في منهج الصف الرابع)</a:t>
            </a:r>
          </a:p>
          <a:p>
            <a:pPr algn="r" rtl="1" eaLnBrk="1" hangingPunct="1"/>
            <a:r>
              <a:rPr lang="ar-KW" smtClean="0">
                <a:cs typeface="Tahoma" pitchFamily="34" charset="0"/>
              </a:rPr>
              <a:t>كثافة الدروس مقارنة مع بطيء الطالبات وكثرة غياب التلاميذ.</a:t>
            </a:r>
            <a:endParaRPr lang="en-US"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2"/>
          <p:cNvPicPr>
            <a:picLocks noGrp="1" noChangeAspect="1" noChangeArrowheads="1"/>
          </p:cNvPicPr>
          <p:nvPr>
            <p:ph idx="1"/>
          </p:nvPr>
        </p:nvPicPr>
        <p:blipFill>
          <a:blip r:embed="rId2"/>
          <a:srcRect/>
          <a:stretch>
            <a:fillRect/>
          </a:stretch>
        </p:blipFill>
        <p:spPr>
          <a:xfrm>
            <a:off x="461963" y="609600"/>
            <a:ext cx="7215187" cy="48006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2"/>
          <p:cNvPicPr>
            <a:picLocks noGrp="1" noChangeAspect="1" noChangeArrowheads="1"/>
          </p:cNvPicPr>
          <p:nvPr>
            <p:ph idx="1"/>
          </p:nvPr>
        </p:nvPicPr>
        <p:blipFill>
          <a:blip r:embed="rId2"/>
          <a:srcRect/>
          <a:stretch>
            <a:fillRect/>
          </a:stretch>
        </p:blipFill>
        <p:spPr>
          <a:xfrm>
            <a:off x="304800" y="762000"/>
            <a:ext cx="7556500" cy="5105400"/>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عنصر نائب للمحتوى 2"/>
          <p:cNvSpPr>
            <a:spLocks noGrp="1"/>
          </p:cNvSpPr>
          <p:nvPr>
            <p:ph idx="1"/>
          </p:nvPr>
        </p:nvSpPr>
        <p:spPr>
          <a:xfrm>
            <a:off x="457200" y="457200"/>
            <a:ext cx="7239000" cy="5999163"/>
          </a:xfrm>
        </p:spPr>
        <p:txBody>
          <a:bodyPr/>
          <a:lstStyle/>
          <a:p>
            <a:pPr algn="r" rtl="1" eaLnBrk="1" hangingPunct="1">
              <a:lnSpc>
                <a:spcPct val="80000"/>
              </a:lnSpc>
            </a:pPr>
            <a:r>
              <a:rPr lang="ar-KW" sz="3200" smtClean="0">
                <a:solidFill>
                  <a:srgbClr val="FF0000"/>
                </a:solidFill>
                <a:cs typeface="Tahoma" pitchFamily="34" charset="0"/>
              </a:rPr>
              <a:t>مقترحات أولياء أمور أطفال متلازمة داون لتطوير برنامج دمج أطفال متلازمة داون في رياض الأطفال:-</a:t>
            </a:r>
            <a:r>
              <a:rPr lang="ar-KW" sz="2200" smtClean="0">
                <a:cs typeface="Tahoma" pitchFamily="34" charset="0"/>
              </a:rPr>
              <a:t/>
            </a:r>
            <a:br>
              <a:rPr lang="ar-KW" sz="2200" smtClean="0">
                <a:cs typeface="Tahoma" pitchFamily="34" charset="0"/>
              </a:rPr>
            </a:br>
            <a:r>
              <a:rPr lang="ar-KW" sz="2200" smtClean="0">
                <a:cs typeface="Tahoma" pitchFamily="34" charset="0"/>
              </a:rPr>
              <a:t>إيجابيات الدمج التي يراها اولياء امور اطفال متلازمة داون</a:t>
            </a:r>
            <a:br>
              <a:rPr lang="ar-KW" sz="2200" smtClean="0">
                <a:cs typeface="Tahoma" pitchFamily="34" charset="0"/>
              </a:rPr>
            </a:br>
            <a:r>
              <a:rPr lang="ar-KW" sz="2200" smtClean="0">
                <a:cs typeface="Tahoma" pitchFamily="34" charset="0"/>
              </a:rPr>
              <a:t>تعويد طفل متلازمة داون على الاختلاط بالأطفال العاديين وعدم الانعزال عنهم .</a:t>
            </a:r>
            <a:br>
              <a:rPr lang="ar-KW" sz="2200" smtClean="0">
                <a:cs typeface="Tahoma" pitchFamily="34" charset="0"/>
              </a:rPr>
            </a:br>
            <a:r>
              <a:rPr lang="ar-KW" sz="2200" smtClean="0">
                <a:cs typeface="Tahoma" pitchFamily="34" charset="0"/>
              </a:rPr>
              <a:t>تعلم طفل متلازمة داون لمهارات جديدة .</a:t>
            </a:r>
            <a:br>
              <a:rPr lang="ar-KW" sz="2200" smtClean="0">
                <a:cs typeface="Tahoma" pitchFamily="34" charset="0"/>
              </a:rPr>
            </a:br>
            <a:r>
              <a:rPr lang="ar-KW" sz="2200" smtClean="0">
                <a:cs typeface="Tahoma" pitchFamily="34" charset="0"/>
              </a:rPr>
              <a:t>معاملة طفل متلازمة داون كالأطفال العاديين .</a:t>
            </a:r>
            <a:br>
              <a:rPr lang="ar-KW" sz="2200" smtClean="0">
                <a:cs typeface="Tahoma" pitchFamily="34" charset="0"/>
              </a:rPr>
            </a:br>
            <a:r>
              <a:rPr lang="ar-KW" sz="2200" smtClean="0">
                <a:cs typeface="Tahoma" pitchFamily="34" charset="0"/>
              </a:rPr>
              <a:t>حب طفل متلازمة داون للأطفال العاديين ومشاركتهم لهم في اللعب والرسم .</a:t>
            </a:r>
            <a:br>
              <a:rPr lang="ar-KW" sz="2200" smtClean="0">
                <a:cs typeface="Tahoma" pitchFamily="34" charset="0"/>
              </a:rPr>
            </a:br>
            <a:r>
              <a:rPr lang="ar-KW" sz="2200" smtClean="0">
                <a:cs typeface="Tahoma" pitchFamily="34" charset="0"/>
              </a:rPr>
              <a:t>غرس الثقة بالنفس لدى طفل متلازمة داون واستشعاره لأهميته في المجتمع .</a:t>
            </a:r>
            <a:br>
              <a:rPr lang="ar-KW" sz="2200" smtClean="0">
                <a:cs typeface="Tahoma" pitchFamily="34" charset="0"/>
              </a:rPr>
            </a:br>
            <a:r>
              <a:rPr lang="ar-KW" sz="2200" smtClean="0">
                <a:cs typeface="Tahoma" pitchFamily="34" charset="0"/>
              </a:rPr>
              <a:t>تعلم طفل متلازمة داون للسلوكيات والآداب الاسلامية الصحيحة .</a:t>
            </a:r>
            <a:br>
              <a:rPr lang="ar-KW" sz="2200" smtClean="0">
                <a:cs typeface="Tahoma" pitchFamily="34" charset="0"/>
              </a:rPr>
            </a:br>
            <a:r>
              <a:rPr lang="ar-KW" sz="2200" smtClean="0">
                <a:cs typeface="Tahoma" pitchFamily="34" charset="0"/>
              </a:rPr>
              <a:t>تعويد طفل متلازمة داون الاعتماد على النفس .</a:t>
            </a:r>
            <a:br>
              <a:rPr lang="ar-KW" sz="2200" smtClean="0">
                <a:cs typeface="Tahoma" pitchFamily="34" charset="0"/>
              </a:rPr>
            </a:br>
            <a:r>
              <a:rPr lang="ar-KW" sz="2200" smtClean="0">
                <a:cs typeface="Tahoma" pitchFamily="34" charset="0"/>
              </a:rPr>
              <a:t>تعليم اولياء امور متلازمة داون كيفية التعامل مع ابنائهم .</a:t>
            </a:r>
            <a:br>
              <a:rPr lang="ar-KW" sz="2200" smtClean="0">
                <a:cs typeface="Tahoma" pitchFamily="34" charset="0"/>
              </a:rPr>
            </a:br>
            <a:r>
              <a:rPr lang="ar-KW" sz="2200" smtClean="0">
                <a:cs typeface="Tahoma" pitchFamily="34" charset="0"/>
              </a:rPr>
              <a:t>تهيئة طفل متلازمة داون للانتقال الى المرحلة الابتدائية .</a:t>
            </a:r>
            <a:br>
              <a:rPr lang="ar-KW" sz="2200" smtClean="0">
                <a:cs typeface="Tahoma" pitchFamily="34" charset="0"/>
              </a:rPr>
            </a:br>
            <a:r>
              <a:rPr lang="ar-KW" sz="2200" smtClean="0">
                <a:cs typeface="Tahoma" pitchFamily="34" charset="0"/>
              </a:rPr>
              <a:t>تهيئة المجتمع لاستقبال حالة اطفال متلازمة داون والتأقلم معها .</a:t>
            </a:r>
            <a:br>
              <a:rPr lang="ar-KW" sz="2200" smtClean="0">
                <a:cs typeface="Tahoma" pitchFamily="34" charset="0"/>
              </a:rPr>
            </a:br>
            <a:endParaRPr lang="en-US" sz="2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عنصر نائب للمحتوى 2"/>
          <p:cNvSpPr>
            <a:spLocks noGrp="1"/>
          </p:cNvSpPr>
          <p:nvPr>
            <p:ph idx="1"/>
          </p:nvPr>
        </p:nvSpPr>
        <p:spPr>
          <a:xfrm>
            <a:off x="533400" y="609600"/>
            <a:ext cx="7239000" cy="4846638"/>
          </a:xfrm>
        </p:spPr>
        <p:txBody>
          <a:bodyPr/>
          <a:lstStyle/>
          <a:p>
            <a:pPr algn="r" rtl="1" eaLnBrk="1" hangingPunct="1">
              <a:lnSpc>
                <a:spcPct val="80000"/>
              </a:lnSpc>
            </a:pPr>
            <a:r>
              <a:rPr lang="ar-KW" sz="2000" smtClean="0">
                <a:cs typeface="Tahoma" pitchFamily="34" charset="0"/>
              </a:rPr>
              <a:t>التوصيات</a:t>
            </a:r>
            <a:br>
              <a:rPr lang="ar-KW" sz="2000" smtClean="0">
                <a:cs typeface="Tahoma" pitchFamily="34" charset="0"/>
              </a:rPr>
            </a:br>
            <a:r>
              <a:rPr lang="ar-KW" sz="2000" smtClean="0">
                <a:cs typeface="Tahoma" pitchFamily="34" charset="0"/>
              </a:rPr>
              <a:t>يقترح ما يلي:</a:t>
            </a:r>
            <a:br>
              <a:rPr lang="ar-KW" sz="2000" smtClean="0">
                <a:cs typeface="Tahoma" pitchFamily="34" charset="0"/>
              </a:rPr>
            </a:br>
            <a:r>
              <a:rPr lang="ar-KW" sz="2000" smtClean="0">
                <a:cs typeface="Tahoma" pitchFamily="34" charset="0"/>
              </a:rPr>
              <a:t> 1 - الاستمرار في تنفيذ دمج اطفال متلازمة داون مع اقرانهم العاديين في المرحلة الابتدائية.</a:t>
            </a:r>
            <a:br>
              <a:rPr lang="ar-KW" sz="2000" smtClean="0">
                <a:cs typeface="Tahoma" pitchFamily="34" charset="0"/>
              </a:rPr>
            </a:br>
            <a:r>
              <a:rPr lang="ar-KW" sz="2000" smtClean="0">
                <a:cs typeface="Tahoma" pitchFamily="34" charset="0"/>
              </a:rPr>
              <a:t> 2 - تخصيص بدل طبيعة العمل لكل من المعلمة والاختصاصية النفسية مقابل الجهود التي تبذل لتطوير قدرات أطفال متلازمة داون.</a:t>
            </a:r>
            <a:br>
              <a:rPr lang="ar-KW" sz="2000" smtClean="0">
                <a:cs typeface="Tahoma" pitchFamily="34" charset="0"/>
              </a:rPr>
            </a:br>
            <a:r>
              <a:rPr lang="ar-KW" sz="2000" smtClean="0">
                <a:cs typeface="Tahoma" pitchFamily="34" charset="0"/>
              </a:rPr>
              <a:t> 3 - العمل على تخصيص 'معلمة تخاطب' ومعلمة تربية فنية وتربية بدنية لتخفيف العبء والجهد عن عاتق المعلمات في رياض الاطفال.</a:t>
            </a:r>
            <a:br>
              <a:rPr lang="ar-KW" sz="2000" smtClean="0">
                <a:cs typeface="Tahoma" pitchFamily="34" charset="0"/>
              </a:rPr>
            </a:br>
            <a:r>
              <a:rPr lang="ar-KW" sz="2000" smtClean="0">
                <a:cs typeface="Tahoma" pitchFamily="34" charset="0"/>
              </a:rPr>
              <a:t> 4 - اعداد كوادر تدريسية متخصصة في مجال التعامل وتدريس الفئات الخاصة من خلال تخصيص قسم للاحتياجات الخاصة في كليات التربية بجامعة الكويت والهيئة العامة للتعليم التطبيقي والتدريب.</a:t>
            </a:r>
            <a:br>
              <a:rPr lang="ar-KW" sz="2000" smtClean="0">
                <a:cs typeface="Tahoma" pitchFamily="34" charset="0"/>
              </a:rPr>
            </a:br>
            <a:r>
              <a:rPr lang="ar-KW" sz="2000" smtClean="0">
                <a:cs typeface="Tahoma" pitchFamily="34" charset="0"/>
              </a:rPr>
              <a:t> 5 -توفير طبيب اطفال لمتابعة حالات اطفال متلازمة داون للقيام بالكشف عليهم بصورة دورية.</a:t>
            </a:r>
            <a:br>
              <a:rPr lang="ar-KW" sz="2000" smtClean="0">
                <a:cs typeface="Tahoma" pitchFamily="34" charset="0"/>
              </a:rPr>
            </a:br>
            <a:r>
              <a:rPr lang="ar-KW" sz="2000" smtClean="0">
                <a:cs typeface="Tahoma" pitchFamily="34" charset="0"/>
              </a:rPr>
              <a:t> 6 - تنظيم دورات تدريبية ومحاضرات توعية لأولياء امور اطفال متلازمة داون في مجال كيفية التعامل مع ابنائهم.</a:t>
            </a:r>
            <a:endParaRPr lang="en-US" sz="2000" smtClean="0">
              <a:cs typeface="Tahom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عنصر نائب للمحتوى 2"/>
          <p:cNvSpPr>
            <a:spLocks noGrp="1"/>
          </p:cNvSpPr>
          <p:nvPr>
            <p:ph idx="1"/>
          </p:nvPr>
        </p:nvSpPr>
        <p:spPr>
          <a:xfrm>
            <a:off x="457200" y="533400"/>
            <a:ext cx="7239000" cy="5922963"/>
          </a:xfrm>
        </p:spPr>
        <p:txBody>
          <a:bodyPr/>
          <a:lstStyle/>
          <a:p>
            <a:pPr algn="r" rtl="1" eaLnBrk="1" hangingPunct="1">
              <a:lnSpc>
                <a:spcPct val="90000"/>
              </a:lnSpc>
            </a:pPr>
            <a:r>
              <a:rPr lang="ar-KW" smtClean="0">
                <a:cs typeface="Tahoma" pitchFamily="34" charset="0"/>
              </a:rPr>
              <a:t/>
            </a:r>
            <a:br>
              <a:rPr lang="ar-KW" smtClean="0">
                <a:cs typeface="Tahoma" pitchFamily="34" charset="0"/>
              </a:rPr>
            </a:br>
            <a:r>
              <a:rPr lang="ar-KW" smtClean="0">
                <a:cs typeface="Tahoma" pitchFamily="34" charset="0"/>
              </a:rPr>
              <a:t> 7 - تكثيف الجهود الاعلامية لإلقاء الضوء على رياض الاطفال التي تطبق الدمج من خلال اللقاءات التلفزيونية والإذاعية والصحفية مع القائمين على عملية الدمج واسر اطفال متلازمة داون.</a:t>
            </a:r>
            <a:br>
              <a:rPr lang="ar-KW" smtClean="0">
                <a:cs typeface="Tahoma" pitchFamily="34" charset="0"/>
              </a:rPr>
            </a:br>
            <a:r>
              <a:rPr lang="ar-KW" smtClean="0">
                <a:cs typeface="Tahoma" pitchFamily="34" charset="0"/>
              </a:rPr>
              <a:t> 8 - الاستفادة من نتائج تجربة دمج اطفال متلازمة داون برياض الاطفال لإدخال اطفال فئات اخرى من ذوي الاحتياجات الخاصة التي تسمح لهم قدراتهم العقلية بالتأقلم مع الاطفال العاديين.</a:t>
            </a:r>
            <a:br>
              <a:rPr lang="ar-KW" smtClean="0">
                <a:cs typeface="Tahoma" pitchFamily="34" charset="0"/>
              </a:rPr>
            </a:br>
            <a:r>
              <a:rPr lang="ar-KW" smtClean="0">
                <a:cs typeface="Tahoma" pitchFamily="34" charset="0"/>
              </a:rPr>
              <a:t> 9 - الاهتمام بتوزيع نسخ هذه الدراسة على اولياء امور اطفال متلازمة داون الذين شاركوا بها وذلك لتعريفهم بجدوى تجربة الدمج وتشجيعهم على الاستمرار في التعاون مع الادارة المدرسية والمعلمات والاختصاصيات النفسيات بما فيه من مصلحة لأطفالهم.</a:t>
            </a:r>
            <a:br>
              <a:rPr lang="ar-KW" smtClean="0">
                <a:cs typeface="Tahoma" pitchFamily="34" charset="0"/>
              </a:rPr>
            </a:br>
            <a:endParaRPr lang="en-US" smtClean="0">
              <a:cs typeface="Tahoma"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عنصر نائب للمحتوى 2"/>
          <p:cNvSpPr>
            <a:spLocks noGrp="1"/>
          </p:cNvSpPr>
          <p:nvPr>
            <p:ph idx="1"/>
          </p:nvPr>
        </p:nvSpPr>
        <p:spPr>
          <a:xfrm>
            <a:off x="381000" y="533400"/>
            <a:ext cx="7239000" cy="5608638"/>
          </a:xfrm>
        </p:spPr>
        <p:txBody>
          <a:bodyPr/>
          <a:lstStyle/>
          <a:p>
            <a:pPr algn="r" rtl="1" eaLnBrk="1" hangingPunct="1"/>
            <a:r>
              <a:rPr lang="ar-KW" sz="2000" smtClean="0">
                <a:solidFill>
                  <a:srgbClr val="000000"/>
                </a:solidFill>
                <a:cs typeface="Tahoma" pitchFamily="34" charset="0"/>
              </a:rPr>
              <a:t>10- ان تستمر وزارة التربية في تخصيص ميزانية خاصة لدعم تجربة دمج اطفال متلازمة داون في التعليم العام مع اتاحة الفرصة لتشجيع القطاع الخاص على المساهمة بتمويل هذه المشاريع المهمة بمجتمعنا الكويتي.</a:t>
            </a:r>
            <a:br>
              <a:rPr lang="ar-KW" sz="2000" smtClean="0">
                <a:solidFill>
                  <a:srgbClr val="000000"/>
                </a:solidFill>
                <a:cs typeface="Tahoma" pitchFamily="34" charset="0"/>
              </a:rPr>
            </a:br>
            <a:r>
              <a:rPr lang="ar-KW" sz="2000" smtClean="0">
                <a:solidFill>
                  <a:srgbClr val="000000"/>
                </a:solidFill>
                <a:cs typeface="Tahoma" pitchFamily="34" charset="0"/>
              </a:rPr>
              <a:t>-11 اتاحة الفرصة للعاملين في برنامج الدمج لزيارة الجهات المختصة بالدول المتقدمة بمجال دمج اطفال متلازمة داون مع اقرانهم العاديين للاستفادة من تجاربهم لتطوير البرنامج.</a:t>
            </a:r>
            <a:br>
              <a:rPr lang="ar-KW" sz="2000" smtClean="0">
                <a:solidFill>
                  <a:srgbClr val="000000"/>
                </a:solidFill>
                <a:cs typeface="Tahoma" pitchFamily="34" charset="0"/>
              </a:rPr>
            </a:br>
            <a:r>
              <a:rPr lang="ar-KW" sz="2000" smtClean="0">
                <a:solidFill>
                  <a:srgbClr val="000000"/>
                </a:solidFill>
                <a:cs typeface="Tahoma" pitchFamily="34" charset="0"/>
              </a:rPr>
              <a:t> 12 - اجراء دراسة ميدانية لتقويم برنامج دمج اطفال متلازمة داون في رياض الاطفال بدولة الكويت لتعزيز الايجابيات وللوقوف على المعوقات التي تعرقل تحقيق سير البرنامج، مع مراعاة استطلاع آراء كل من الهيئة الادارية والتدريسية والاختصاصيات النفسيات والاجتماعيات وأولياء امور الاطفال العاديين</a:t>
            </a:r>
            <a:endParaRPr lang="en-US" sz="2000" smtClean="0">
              <a:solidFill>
                <a:srgbClr val="000000"/>
              </a:solidFill>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1143000"/>
          </a:xfrm>
        </p:spPr>
        <p:txBody>
          <a:bodyPr/>
          <a:lstStyle/>
          <a:p>
            <a:pPr eaLnBrk="1" fontAlgn="auto" hangingPunct="1">
              <a:spcAft>
                <a:spcPts val="0"/>
              </a:spcAft>
              <a:defRPr/>
            </a:pPr>
            <a:r>
              <a:rPr lang="ar-KW" sz="2800" dirty="0" smtClean="0">
                <a:cs typeface="+mj-cs"/>
              </a:rPr>
              <a:t>كيف يتعامل معلم العلوم مع مشاكل </a:t>
            </a:r>
            <a:br>
              <a:rPr lang="ar-KW" sz="2800" dirty="0" smtClean="0">
                <a:cs typeface="+mj-cs"/>
              </a:rPr>
            </a:br>
            <a:r>
              <a:rPr lang="ar-KW" sz="2800" dirty="0">
                <a:cs typeface="+mj-cs"/>
              </a:rPr>
              <a:t> </a:t>
            </a:r>
            <a:r>
              <a:rPr lang="ar-KW" sz="2800" dirty="0" smtClean="0">
                <a:cs typeface="+mj-cs"/>
              </a:rPr>
              <a:t>   </a:t>
            </a:r>
            <a:r>
              <a:rPr lang="ar-KW" sz="2800" smtClean="0">
                <a:cs typeface="+mj-cs"/>
              </a:rPr>
              <a:t>هذه </a:t>
            </a:r>
            <a:r>
              <a:rPr lang="ar-KW" sz="2800" smtClean="0">
                <a:cs typeface="+mj-cs"/>
              </a:rPr>
              <a:t>الفئة؟                       </a:t>
            </a:r>
            <a:endParaRPr lang="en-US" sz="2800" dirty="0">
              <a:cs typeface="+mj-cs"/>
            </a:endParaRPr>
          </a:p>
        </p:txBody>
      </p:sp>
      <p:pic>
        <p:nvPicPr>
          <p:cNvPr id="14338" name="Picture 2"/>
          <p:cNvPicPr>
            <a:picLocks noGrp="1" noChangeAspect="1" noChangeArrowheads="1"/>
          </p:cNvPicPr>
          <p:nvPr>
            <p:ph idx="1"/>
          </p:nvPr>
        </p:nvPicPr>
        <p:blipFill>
          <a:blip r:embed="rId2"/>
          <a:srcRect/>
          <a:stretch>
            <a:fillRect/>
          </a:stretch>
        </p:blipFill>
        <p:spPr>
          <a:xfrm>
            <a:off x="457200" y="1752600"/>
            <a:ext cx="3243263" cy="3756025"/>
          </a:xfrm>
        </p:spPr>
      </p:pic>
      <p:pic>
        <p:nvPicPr>
          <p:cNvPr id="14339" name="Picture 3"/>
          <p:cNvPicPr>
            <a:picLocks noChangeAspect="1" noChangeArrowheads="1"/>
          </p:cNvPicPr>
          <p:nvPr/>
        </p:nvPicPr>
        <p:blipFill>
          <a:blip r:embed="rId3"/>
          <a:srcRect/>
          <a:stretch>
            <a:fillRect/>
          </a:stretch>
        </p:blipFill>
        <p:spPr bwMode="auto">
          <a:xfrm>
            <a:off x="3657600" y="1752600"/>
            <a:ext cx="4191000" cy="381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عنصر نائب للمحتوى 2"/>
          <p:cNvSpPr>
            <a:spLocks noGrp="1"/>
          </p:cNvSpPr>
          <p:nvPr>
            <p:ph idx="1"/>
          </p:nvPr>
        </p:nvSpPr>
        <p:spPr>
          <a:xfrm>
            <a:off x="381000" y="533400"/>
            <a:ext cx="7543800" cy="5791200"/>
          </a:xfrm>
        </p:spPr>
        <p:txBody>
          <a:bodyPr/>
          <a:lstStyle/>
          <a:p>
            <a:pPr eaLnBrk="1" hangingPunct="1"/>
            <a:endParaRPr lang="ar-KW" smtClean="0"/>
          </a:p>
        </p:txBody>
      </p:sp>
      <p:sp>
        <p:nvSpPr>
          <p:cNvPr id="4" name="مستطيل 3"/>
          <p:cNvSpPr/>
          <p:nvPr/>
        </p:nvSpPr>
        <p:spPr>
          <a:xfrm>
            <a:off x="1295400" y="1524000"/>
            <a:ext cx="5658941" cy="1754326"/>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rtl="0" fontAlgn="auto">
              <a:spcBef>
                <a:spcPts val="0"/>
              </a:spcBef>
              <a:spcAft>
                <a:spcPts val="0"/>
              </a:spcAft>
              <a:defRPr/>
            </a:pPr>
            <a:r>
              <a:rPr lang="ar-KW"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شكرا لحسن </a:t>
            </a:r>
          </a:p>
          <a:p>
            <a:pPr algn="ctr" rtl="0" fontAlgn="auto">
              <a:spcBef>
                <a:spcPts val="0"/>
              </a:spcBef>
              <a:spcAft>
                <a:spcPts val="0"/>
              </a:spcAft>
              <a:defRPr/>
            </a:pPr>
            <a:r>
              <a:rPr lang="ar-KW"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استماعكم</a:t>
            </a:r>
            <a:endParaRPr lang="ar-SA"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عنصر نائب للمحتوى 2"/>
          <p:cNvSpPr>
            <a:spLocks noGrp="1"/>
          </p:cNvSpPr>
          <p:nvPr>
            <p:ph idx="1"/>
          </p:nvPr>
        </p:nvSpPr>
        <p:spPr>
          <a:xfrm>
            <a:off x="457200" y="457200"/>
            <a:ext cx="7239000" cy="5999163"/>
          </a:xfrm>
        </p:spPr>
        <p:txBody>
          <a:bodyPr/>
          <a:lstStyle/>
          <a:p>
            <a:pPr eaLnBrk="1" hangingPunct="1"/>
            <a:r>
              <a:rPr lang="ar-KW" smtClean="0">
                <a:cs typeface="Tahoma" pitchFamily="34" charset="0"/>
              </a:rPr>
              <a:t>مشكلات تتعلق بالتلاميذ</a:t>
            </a:r>
          </a:p>
          <a:p>
            <a:pPr eaLnBrk="1" hangingPunct="1"/>
            <a:r>
              <a:rPr lang="ar-KW" smtClean="0">
                <a:cs typeface="Tahoma" pitchFamily="34" charset="0"/>
              </a:rPr>
              <a:t>مشكلات تتعلق بالمنهج</a:t>
            </a:r>
          </a:p>
          <a:p>
            <a:pPr eaLnBrk="1" hangingPunct="1"/>
            <a:r>
              <a:rPr lang="ar-KW" smtClean="0">
                <a:cs typeface="Tahoma" pitchFamily="34" charset="0"/>
              </a:rPr>
              <a:t>مشكلة تتعلق بأولياء الأمور </a:t>
            </a:r>
            <a:endParaRPr lang="en-US" smtClean="0"/>
          </a:p>
        </p:txBody>
      </p:sp>
      <p:sp>
        <p:nvSpPr>
          <p:cNvPr id="4" name="شكل بيضاوي 3"/>
          <p:cNvSpPr/>
          <p:nvPr/>
        </p:nvSpPr>
        <p:spPr>
          <a:xfrm>
            <a:off x="4267200" y="1828800"/>
            <a:ext cx="3602038" cy="28368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15363" name="Picture 2"/>
          <p:cNvPicPr>
            <a:picLocks noChangeAspect="1" noChangeArrowheads="1"/>
          </p:cNvPicPr>
          <p:nvPr/>
        </p:nvPicPr>
        <p:blipFill>
          <a:blip r:embed="rId2"/>
          <a:srcRect/>
          <a:stretch>
            <a:fillRect/>
          </a:stretch>
        </p:blipFill>
        <p:spPr bwMode="auto">
          <a:xfrm>
            <a:off x="347663" y="1828800"/>
            <a:ext cx="3722687" cy="2909888"/>
          </a:xfrm>
          <a:prstGeom prst="rect">
            <a:avLst/>
          </a:prstGeom>
          <a:noFill/>
          <a:ln w="9525">
            <a:noFill/>
            <a:miter lim="800000"/>
            <a:headEnd/>
            <a:tailEnd/>
          </a:ln>
        </p:spPr>
      </p:pic>
      <p:pic>
        <p:nvPicPr>
          <p:cNvPr id="15364" name="Picture 3"/>
          <p:cNvPicPr>
            <a:picLocks noChangeAspect="1" noChangeArrowheads="1"/>
          </p:cNvPicPr>
          <p:nvPr/>
        </p:nvPicPr>
        <p:blipFill>
          <a:blip r:embed="rId2"/>
          <a:srcRect/>
          <a:stretch>
            <a:fillRect/>
          </a:stretch>
        </p:blipFill>
        <p:spPr bwMode="auto">
          <a:xfrm>
            <a:off x="2319338" y="3867150"/>
            <a:ext cx="3852862" cy="3011488"/>
          </a:xfrm>
          <a:prstGeom prst="rect">
            <a:avLst/>
          </a:prstGeom>
          <a:noFill/>
          <a:ln w="9525">
            <a:noFill/>
            <a:miter lim="800000"/>
            <a:headEnd/>
            <a:tailEnd/>
          </a:ln>
        </p:spPr>
      </p:pic>
      <p:sp>
        <p:nvSpPr>
          <p:cNvPr id="15365" name="مستطيل 4"/>
          <p:cNvSpPr>
            <a:spLocks noChangeArrowheads="1"/>
          </p:cNvSpPr>
          <p:nvPr/>
        </p:nvSpPr>
        <p:spPr bwMode="auto">
          <a:xfrm>
            <a:off x="4097338" y="2932113"/>
            <a:ext cx="3771900" cy="493712"/>
          </a:xfrm>
          <a:prstGeom prst="rect">
            <a:avLst/>
          </a:prstGeom>
          <a:noFill/>
          <a:ln w="9525">
            <a:noFill/>
            <a:miter lim="800000"/>
            <a:headEnd/>
            <a:tailEnd/>
          </a:ln>
        </p:spPr>
        <p:txBody>
          <a:bodyPr wrap="none">
            <a:spAutoFit/>
          </a:bodyPr>
          <a:lstStyle/>
          <a:p>
            <a:pPr marL="273050" indent="-273050" algn="l" rtl="0">
              <a:spcBef>
                <a:spcPts val="600"/>
              </a:spcBef>
              <a:buClr>
                <a:srgbClr val="B13F9A"/>
              </a:buClr>
              <a:buSzPct val="73000"/>
              <a:buFont typeface="Wingdings 2" pitchFamily="18" charset="2"/>
              <a:buChar char=""/>
            </a:pPr>
            <a:r>
              <a:rPr lang="ar-KW" sz="2600">
                <a:solidFill>
                  <a:srgbClr val="000000"/>
                </a:solidFill>
                <a:latin typeface="Trebuchet MS" pitchFamily="34" charset="0"/>
                <a:cs typeface="Tahoma" pitchFamily="34" charset="0"/>
              </a:rPr>
              <a:t>مشكلات تتعلق بالتلاميذ</a:t>
            </a:r>
          </a:p>
        </p:txBody>
      </p:sp>
      <p:pic>
        <p:nvPicPr>
          <p:cNvPr id="15366" name="Picture 4"/>
          <p:cNvPicPr>
            <a:picLocks noChangeAspect="1" noChangeArrowheads="1"/>
          </p:cNvPicPr>
          <p:nvPr/>
        </p:nvPicPr>
        <p:blipFill>
          <a:blip r:embed="rId3"/>
          <a:srcRect/>
          <a:stretch>
            <a:fillRect/>
          </a:stretch>
        </p:blipFill>
        <p:spPr bwMode="auto">
          <a:xfrm>
            <a:off x="77788" y="2851150"/>
            <a:ext cx="3902075" cy="1158875"/>
          </a:xfrm>
          <a:prstGeom prst="rect">
            <a:avLst/>
          </a:prstGeom>
          <a:noFill/>
          <a:ln w="9525">
            <a:noFill/>
            <a:miter lim="800000"/>
            <a:headEnd/>
            <a:tailEnd/>
          </a:ln>
        </p:spPr>
      </p:pic>
      <p:pic>
        <p:nvPicPr>
          <p:cNvPr id="15367" name="Picture 5"/>
          <p:cNvPicPr>
            <a:picLocks noChangeAspect="1" noChangeArrowheads="1"/>
          </p:cNvPicPr>
          <p:nvPr/>
        </p:nvPicPr>
        <p:blipFill>
          <a:blip r:embed="rId4"/>
          <a:srcRect/>
          <a:stretch>
            <a:fillRect/>
          </a:stretch>
        </p:blipFill>
        <p:spPr bwMode="auto">
          <a:xfrm>
            <a:off x="2028825" y="4953000"/>
            <a:ext cx="4365625" cy="1165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1143000"/>
          </a:xfrm>
        </p:spPr>
        <p:txBody>
          <a:bodyPr/>
          <a:lstStyle/>
          <a:p>
            <a:pPr eaLnBrk="1" fontAlgn="auto" hangingPunct="1">
              <a:spcAft>
                <a:spcPts val="0"/>
              </a:spcAft>
              <a:defRPr/>
            </a:pPr>
            <a:r>
              <a:rPr lang="ar-KW" dirty="0" smtClean="0">
                <a:cs typeface="+mj-cs"/>
              </a:rPr>
              <a:t>1- مشكلات تتعلق بالتلاميذ     </a:t>
            </a:r>
            <a:endParaRPr lang="en-US" dirty="0">
              <a:cs typeface="+mj-cs"/>
            </a:endParaRPr>
          </a:p>
        </p:txBody>
      </p:sp>
      <p:sp>
        <p:nvSpPr>
          <p:cNvPr id="16386" name="عنصر نائب للمحتوى 2"/>
          <p:cNvSpPr>
            <a:spLocks noGrp="1"/>
          </p:cNvSpPr>
          <p:nvPr>
            <p:ph idx="1"/>
          </p:nvPr>
        </p:nvSpPr>
        <p:spPr/>
        <p:txBody>
          <a:bodyPr/>
          <a:lstStyle/>
          <a:p>
            <a:pPr algn="r" rtl="1" eaLnBrk="1" hangingPunct="1"/>
            <a:r>
              <a:rPr lang="ar-KW" smtClean="0">
                <a:cs typeface="Tahoma" pitchFamily="34" charset="0"/>
              </a:rPr>
              <a:t>ضعف العملية التعليمية في مرحلة رياض الأطفال حيث أنهم لا يقدرون على عمل أي من القدرات البدائية بهم مثال (مسك القلم)(التلوين)</a:t>
            </a:r>
          </a:p>
          <a:p>
            <a:pPr algn="r" rtl="1" eaLnBrk="1" hangingPunct="1"/>
            <a:r>
              <a:rPr lang="ar-KW" smtClean="0">
                <a:cs typeface="Tahoma" pitchFamily="34" charset="0"/>
              </a:rPr>
              <a:t>بعض التلاميذ يصل للمرحلة الابتدائية ويحتاج رعاية خاصة بالصف الأول من لبس لحفاظ خاص بهم أجلكم الله.</a:t>
            </a:r>
          </a:p>
          <a:p>
            <a:pPr algn="r" rtl="1" eaLnBrk="1" hangingPunct="1"/>
            <a:r>
              <a:rPr lang="ar-KW" smtClean="0">
                <a:cs typeface="Tahoma" pitchFamily="34" charset="0"/>
              </a:rPr>
              <a:t>قصور في الذاكرة طويلة المدى بجانب الذاكرة قصيرة المدى مما يؤدي إلى صعوبة تخزين المعلومات الجديدة بالإضافة الى استرجاع المعلومات</a:t>
            </a:r>
          </a:p>
          <a:p>
            <a:pPr algn="r" rtl="1" eaLnBrk="1" hangingPunct="1"/>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عنصر نائب للمحتوى 2"/>
          <p:cNvSpPr>
            <a:spLocks noGrp="1"/>
          </p:cNvSpPr>
          <p:nvPr>
            <p:ph idx="1"/>
          </p:nvPr>
        </p:nvSpPr>
        <p:spPr>
          <a:xfrm>
            <a:off x="457200" y="381000"/>
            <a:ext cx="7239000" cy="6075363"/>
          </a:xfrm>
        </p:spPr>
        <p:txBody>
          <a:bodyPr/>
          <a:lstStyle/>
          <a:p>
            <a:pPr algn="r" rtl="1" eaLnBrk="1" hangingPunct="1"/>
            <a:r>
              <a:rPr lang="ar-KW" smtClean="0">
                <a:cs typeface="Tahoma" pitchFamily="34" charset="0"/>
              </a:rPr>
              <a:t>ضعف في التركيز وتشتت الانتباه بسرعة .</a:t>
            </a:r>
          </a:p>
          <a:p>
            <a:pPr algn="r" rtl="1" eaLnBrk="1" hangingPunct="1"/>
            <a:r>
              <a:rPr lang="ar-KW" smtClean="0">
                <a:cs typeface="Tahoma" pitchFamily="34" charset="0"/>
              </a:rPr>
              <a:t>ضعف في التمييز السمعي والذاكرة السمعية والبصرية رغم استخدام المعلمة للأجهزة المساعدة داخل الفصل .</a:t>
            </a:r>
          </a:p>
          <a:p>
            <a:pPr algn="r" rtl="1" eaLnBrk="1" hangingPunct="1"/>
            <a:r>
              <a:rPr lang="ar-KW" smtClean="0">
                <a:cs typeface="Tahoma" pitchFamily="34" charset="0"/>
              </a:rPr>
              <a:t>لديهم تأخر عقلي ويتراوح معدل ذكائهم مابين خفيف إلى شديد الإعاقة .هناك فروق فردية بين التلاميذ بالصف الواحد تستلزم وضع خطة فردية لكل طالب مما يؤثر سلبا على المعلمة .</a:t>
            </a:r>
          </a:p>
          <a:p>
            <a:pPr algn="r" rtl="1" eaLnBrk="1" hangingPunct="1"/>
            <a:r>
              <a:rPr lang="ar-KW" smtClean="0">
                <a:cs typeface="Tahoma" pitchFamily="34" charset="0"/>
              </a:rPr>
              <a:t>مشاكلهم الصحية تؤثر على انتظامهم في الدوام الدراسي.</a:t>
            </a:r>
          </a:p>
          <a:p>
            <a:pPr algn="r" rtl="1" eaLnBrk="1" hangingPunct="1"/>
            <a:r>
              <a:rPr lang="ar-KW" smtClean="0">
                <a:cs typeface="Tahoma" pitchFamily="34" charset="0"/>
              </a:rPr>
              <a:t>اختلافهم في قدراتهم في التواصل الاجتماعي .</a:t>
            </a:r>
          </a:p>
          <a:p>
            <a:pPr algn="r" rtl="1" eaLnBrk="1" hangingPunct="1"/>
            <a:r>
              <a:rPr lang="ar-KW" smtClean="0">
                <a:cs typeface="Tahoma" pitchFamily="34" charset="0"/>
              </a:rPr>
              <a:t>قد يواجه بعضهم مشاكل في السمع تؤثر على اللغة الاستقبالية .</a:t>
            </a:r>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عنصر نائب للمحتوى 2"/>
          <p:cNvSpPr>
            <a:spLocks noGrp="1"/>
          </p:cNvSpPr>
          <p:nvPr>
            <p:ph idx="1"/>
          </p:nvPr>
        </p:nvSpPr>
        <p:spPr>
          <a:xfrm>
            <a:off x="457200" y="381000"/>
            <a:ext cx="7239000" cy="6075363"/>
          </a:xfrm>
        </p:spPr>
        <p:txBody>
          <a:bodyPr/>
          <a:lstStyle/>
          <a:p>
            <a:pPr algn="r" rtl="1" eaLnBrk="1" hangingPunct="1"/>
            <a:r>
              <a:rPr lang="ar-KW" smtClean="0">
                <a:cs typeface="Tahoma" pitchFamily="34" charset="0"/>
              </a:rPr>
              <a:t>نقص في الحصيلة اللغوية والمفردات اللغوية يؤثر على الكلام المنطوق واللغة التعبيرية .</a:t>
            </a:r>
          </a:p>
          <a:p>
            <a:pPr algn="r" rtl="1" eaLnBrk="1" hangingPunct="1"/>
            <a:r>
              <a:rPr lang="ar-KW" smtClean="0">
                <a:cs typeface="Tahoma" pitchFamily="34" charset="0"/>
              </a:rPr>
              <a:t>لايدركون الأشياء والمعلومات المجردة مثل الوقت .</a:t>
            </a:r>
          </a:p>
          <a:p>
            <a:pPr algn="r" rtl="1" eaLnBrk="1" hangingPunct="1"/>
            <a:r>
              <a:rPr lang="ar-KW" smtClean="0">
                <a:cs typeface="Tahoma" pitchFamily="34" charset="0"/>
              </a:rPr>
              <a:t>لديهم نقص في العمر الذكائي والاجتماعي والعاطفي عن أقرانهم الطبيعيين في نفس العمر.</a:t>
            </a:r>
          </a:p>
          <a:p>
            <a:pPr algn="r" rtl="1" eaLnBrk="1" hangingPunct="1"/>
            <a:r>
              <a:rPr lang="ar-KW" smtClean="0">
                <a:cs typeface="Tahoma" pitchFamily="34" charset="0"/>
              </a:rPr>
              <a:t>وجود ازدواجية في الإعاقة لدى بعض التلاميذ مما يسبب التأخر وتغيير فكرة الدرس بالنسبة لكل طالب مثال ( داون +توحد) (داون +ضعف نظر شديد )...الخ.</a:t>
            </a:r>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135536412"/>
              </p:ext>
            </p:extLst>
          </p:nvPr>
        </p:nvGraphicFramePr>
        <p:xfrm>
          <a:off x="457200" y="304800"/>
          <a:ext cx="7391400" cy="6400800"/>
        </p:xfrm>
        <a:graphic>
          <a:graphicData uri="http://schemas.openxmlformats.org/drawingml/2006/table">
            <a:tbl>
              <a:tblPr rtl="1">
                <a:tableStyleId>{5940675A-B579-460E-94D1-54222C63F5DA}</a:tableStyleId>
              </a:tblPr>
              <a:tblGrid>
                <a:gridCol w="2294133"/>
                <a:gridCol w="5097267"/>
              </a:tblGrid>
              <a:tr h="3009900">
                <a:tc>
                  <a:txBody>
                    <a:bodyPr/>
                    <a:lstStyle/>
                    <a:p>
                      <a:pPr marL="0" marR="0" algn="ctr" rtl="1">
                        <a:spcBef>
                          <a:spcPts val="0"/>
                        </a:spcBef>
                        <a:spcAft>
                          <a:spcPts val="0"/>
                        </a:spcAft>
                      </a:pPr>
                      <a:r>
                        <a:rPr lang="ar-SA" sz="1400" dirty="0">
                          <a:effectLst/>
                        </a:rPr>
                        <a:t> </a:t>
                      </a:r>
                      <a:endParaRPr lang="en-US" sz="1400" dirty="0">
                        <a:effectLst/>
                      </a:endParaRPr>
                    </a:p>
                    <a:p>
                      <a:pPr marL="0" marR="0" algn="ctr" rtl="1">
                        <a:spcBef>
                          <a:spcPts val="0"/>
                        </a:spcBef>
                        <a:spcAft>
                          <a:spcPts val="0"/>
                        </a:spcAft>
                      </a:pPr>
                      <a:r>
                        <a:rPr lang="ar-SA" sz="1400" dirty="0">
                          <a:effectLst/>
                        </a:rPr>
                        <a:t>4) مشاكل في السمع</a:t>
                      </a:r>
                      <a:endParaRPr lang="en-US" sz="1400" dirty="0">
                        <a:effectLst/>
                        <a:latin typeface="Times New Roman"/>
                        <a:ea typeface="Times New Roman"/>
                      </a:endParaRPr>
                    </a:p>
                  </a:txBody>
                  <a:tcPr marL="51928" marR="51928" marT="0" marB="0" anchor="ctr"/>
                </a:tc>
                <a:tc>
                  <a:txBody>
                    <a:bodyPr/>
                    <a:lstStyle/>
                    <a:p>
                      <a:pPr marL="0" marR="0" algn="r" rtl="1">
                        <a:spcBef>
                          <a:spcPts val="0"/>
                        </a:spcBef>
                        <a:spcAft>
                          <a:spcPts val="0"/>
                        </a:spcAft>
                      </a:pPr>
                      <a:r>
                        <a:rPr lang="ar-SA" sz="1400">
                          <a:effectLst/>
                        </a:rPr>
                        <a:t> </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أجعل المعلومات السمعية مع الوسائل التعليمية المرئية بنفس الوقت.</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أبعد التلميذ عن المثيرات التي تتعارض مع عملية التدريس مثل الإضاءة ،الإزعاج، النوافذ المعترضة  ، الأثاث الزائد ، و المنطقة الغير منظمة.</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اكثر من استخدام الوسائل البصرية مثل جهاز العرض، ملصقات ، صور ، نشرات لجذب الانتباه.</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دعم الكلام بتعابير الوجه/وتكرار التعليمات.</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التدريس بشكل منتظم ودوري  دائم وبشكل روتيني وبوتيرة واحدة له تأثير إيجابي على كل طلبة الداون. </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 كرر السؤال والجواب(بعد إجابة الطلبة عليه) بصوت عال.</a:t>
                      </a:r>
                      <a:endParaRPr lang="en-US" sz="1400">
                        <a:effectLst/>
                      </a:endParaRPr>
                    </a:p>
                    <a:p>
                      <a:pPr marL="342900" marR="0" lvl="0" indent="-342900" algn="r" rtl="1">
                        <a:spcBef>
                          <a:spcPts val="0"/>
                        </a:spcBef>
                        <a:spcAft>
                          <a:spcPts val="0"/>
                        </a:spcAft>
                        <a:buFont typeface="Times New Roman"/>
                        <a:buChar char="-"/>
                        <a:tabLst>
                          <a:tab pos="457200" algn="l"/>
                        </a:tabLst>
                      </a:pPr>
                      <a:r>
                        <a:rPr lang="ar-SA" sz="1400">
                          <a:effectLst/>
                        </a:rPr>
                        <a:t>قسم التعليمات إلى خطوات صغيرة،كررها ببطئ وبوضوح حسب احتياجات الطالب.</a:t>
                      </a:r>
                      <a:endParaRPr lang="en-US" sz="1400">
                        <a:effectLst/>
                      </a:endParaRPr>
                    </a:p>
                    <a:p>
                      <a:pPr marL="0" marR="0" algn="r" rtl="1">
                        <a:spcBef>
                          <a:spcPts val="0"/>
                        </a:spcBef>
                        <a:spcAft>
                          <a:spcPts val="0"/>
                        </a:spcAft>
                      </a:pPr>
                      <a:r>
                        <a:rPr lang="en-US" sz="1400">
                          <a:effectLst/>
                        </a:rPr>
                        <a:t> </a:t>
                      </a:r>
                      <a:endParaRPr lang="en-US" sz="1400">
                        <a:effectLst/>
                        <a:latin typeface="Times New Roman"/>
                        <a:ea typeface="Times New Roman"/>
                      </a:endParaRPr>
                    </a:p>
                  </a:txBody>
                  <a:tcPr marL="51928" marR="51928" marT="0" marB="0"/>
                </a:tc>
              </a:tr>
              <a:tr h="3009900">
                <a:tc>
                  <a:txBody>
                    <a:bodyPr/>
                    <a:lstStyle/>
                    <a:p>
                      <a:pPr marL="0" marR="0" algn="ctr" rtl="1">
                        <a:spcBef>
                          <a:spcPts val="0"/>
                        </a:spcBef>
                        <a:spcAft>
                          <a:spcPts val="0"/>
                        </a:spcAft>
                      </a:pPr>
                      <a:r>
                        <a:rPr lang="ar-SA" sz="1400" dirty="0">
                          <a:effectLst/>
                        </a:rPr>
                        <a:t> </a:t>
                      </a:r>
                      <a:endParaRPr lang="en-US" sz="1400" dirty="0">
                        <a:effectLst/>
                      </a:endParaRPr>
                    </a:p>
                    <a:p>
                      <a:pPr marL="0" marR="0" algn="ctr" rtl="1">
                        <a:spcBef>
                          <a:spcPts val="0"/>
                        </a:spcBef>
                        <a:spcAft>
                          <a:spcPts val="0"/>
                        </a:spcAft>
                      </a:pPr>
                      <a:r>
                        <a:rPr lang="ar-SA" sz="1400" dirty="0">
                          <a:effectLst/>
                        </a:rPr>
                        <a:t>5)  مشكلة البــــصــر</a:t>
                      </a:r>
                      <a:endParaRPr lang="en-US" sz="1400" dirty="0">
                        <a:effectLst/>
                        <a:latin typeface="Times New Roman"/>
                        <a:ea typeface="Times New Roman"/>
                      </a:endParaRPr>
                    </a:p>
                  </a:txBody>
                  <a:tcPr marL="51928" marR="51928" marT="0" marB="0" anchor="ctr"/>
                </a:tc>
                <a:tc>
                  <a:txBody>
                    <a:bodyPr/>
                    <a:lstStyle/>
                    <a:p>
                      <a:pPr marL="0" marR="0" algn="r" rtl="1">
                        <a:spcBef>
                          <a:spcPts val="0"/>
                        </a:spcBef>
                        <a:spcAft>
                          <a:spcPts val="0"/>
                        </a:spcAft>
                      </a:pPr>
                      <a:r>
                        <a:rPr lang="ar-SA" sz="1400" dirty="0">
                          <a:effectLst/>
                        </a:rPr>
                        <a:t> </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يوضع التلميذ بالقرب من المدرس. </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تستخدم أنماط كبيرة في الشرح .</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يكون العرض بشكل مبسط.</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تستخدم خطوط واشارات على الأرض والحائط للمساعدة على الاتجاه والتعرف على حدود المكان.</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قلل معدل إعطاء التعليمات والشرح مع الزيادة في تكرار المعلومات.</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زود الطلبة بالنماذج المكررة مع إعطائهم وقت إضافي للاستيعاب والفهم.</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قلل من كمية المعلومات الهامة في الصورة الواحدة لمساعدة الطالب على التركيز. </a:t>
                      </a:r>
                      <a:endParaRPr lang="en-US" sz="14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اجعل الصورة كبيرة وغير معقدة . </a:t>
                      </a:r>
                      <a:endParaRPr lang="en-US" sz="1400" dirty="0">
                        <a:effectLst/>
                      </a:endParaRPr>
                    </a:p>
                    <a:p>
                      <a:pPr marL="0" marR="0" algn="r" rtl="1">
                        <a:spcBef>
                          <a:spcPts val="0"/>
                        </a:spcBef>
                        <a:spcAft>
                          <a:spcPts val="0"/>
                        </a:spcAft>
                      </a:pPr>
                      <a:r>
                        <a:rPr lang="ar-SA" sz="1400" dirty="0">
                          <a:effectLst/>
                        </a:rPr>
                        <a:t>قسم الإجراءات المتتابعة إلى خطوات محددة سهلة يمكن عرضها بالصور.</a:t>
                      </a:r>
                      <a:endParaRPr lang="en-US" sz="1400" dirty="0">
                        <a:effectLst/>
                        <a:latin typeface="Times New Roman"/>
                        <a:ea typeface="Times New Roman"/>
                      </a:endParaRPr>
                    </a:p>
                  </a:txBody>
                  <a:tcPr marL="51928" marR="51928" marT="0" marB="0"/>
                </a:tc>
              </a:tr>
            </a:tbl>
          </a:graphicData>
        </a:graphic>
      </p:graphicFrame>
    </p:spTree>
    <p:extLst>
      <p:ext uri="{BB962C8B-B14F-4D97-AF65-F5344CB8AC3E}">
        <p14:creationId xmlns:p14="http://schemas.microsoft.com/office/powerpoint/2010/main" val="1826801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جدول 3"/>
          <p:cNvGraphicFramePr>
            <a:graphicFrameLocks noGrp="1"/>
          </p:cNvGraphicFramePr>
          <p:nvPr>
            <p:extLst>
              <p:ext uri="{D42A27DB-BD31-4B8C-83A1-F6EECF244321}">
                <p14:modId xmlns:p14="http://schemas.microsoft.com/office/powerpoint/2010/main" val="1832606501"/>
              </p:ext>
            </p:extLst>
          </p:nvPr>
        </p:nvGraphicFramePr>
        <p:xfrm>
          <a:off x="304800" y="762000"/>
          <a:ext cx="6786245" cy="5724684"/>
        </p:xfrm>
        <a:graphic>
          <a:graphicData uri="http://schemas.openxmlformats.org/drawingml/2006/table">
            <a:tbl>
              <a:tblPr rtl="1">
                <a:tableStyleId>{5940675A-B579-460E-94D1-54222C63F5DA}</a:tableStyleId>
              </a:tblPr>
              <a:tblGrid>
                <a:gridCol w="2283049"/>
                <a:gridCol w="4503196"/>
              </a:tblGrid>
              <a:tr h="5724684">
                <a:tc>
                  <a:txBody>
                    <a:bodyPr/>
                    <a:lstStyle/>
                    <a:p>
                      <a:pPr marL="0" marR="0" algn="ctr" rtl="1">
                        <a:spcBef>
                          <a:spcPts val="0"/>
                        </a:spcBef>
                        <a:spcAft>
                          <a:spcPts val="0"/>
                        </a:spcAft>
                      </a:pPr>
                      <a:r>
                        <a:rPr lang="ar-SA" sz="1400">
                          <a:effectLst/>
                        </a:rPr>
                        <a:t>6) للاستمتاع والإثارة</a:t>
                      </a:r>
                      <a:endParaRPr lang="en-US" sz="1200">
                        <a:effectLst/>
                        <a:latin typeface="Times New Roman"/>
                        <a:ea typeface="Times New Roman"/>
                      </a:endParaRPr>
                    </a:p>
                  </a:txBody>
                  <a:tcPr marL="68580" marR="68580" marT="0" marB="0" anchor="ctr"/>
                </a:tc>
                <a:tc>
                  <a:txBody>
                    <a:bodyPr/>
                    <a:lstStyle/>
                    <a:p>
                      <a:pPr marL="0" marR="0" algn="r" rtl="1">
                        <a:spcBef>
                          <a:spcPts val="0"/>
                        </a:spcBef>
                        <a:spcAft>
                          <a:spcPts val="0"/>
                        </a:spcAft>
                      </a:pPr>
                      <a:r>
                        <a:rPr lang="ar-SA" sz="1400" dirty="0">
                          <a:effectLst/>
                        </a:rPr>
                        <a:t> </a:t>
                      </a:r>
                      <a:endParaRPr lang="en-US" sz="12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قوي التعليم بشكل إيجابي ( بالمحاولة والخطأ ) .</a:t>
                      </a:r>
                      <a:endParaRPr lang="en-US" sz="12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أعط الطلبة مهمات بإمكانهم أن ينهونها بمفردهم .</a:t>
                      </a:r>
                      <a:endParaRPr lang="en-US" sz="12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تكيف الأعمال والوسائل إلى مستوى مناسب متطور ذات معنى.</a:t>
                      </a:r>
                      <a:endParaRPr lang="en-US" sz="12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قدم التشجيع والتأكيد كمكافأة للجهد عند كل خطوة للمهمة.</a:t>
                      </a:r>
                      <a:endParaRPr lang="en-US" sz="1200" dirty="0">
                        <a:effectLst/>
                      </a:endParaRPr>
                    </a:p>
                    <a:p>
                      <a:pPr marL="342900" marR="0" lvl="0" indent="-342900" algn="r" rtl="1">
                        <a:spcBef>
                          <a:spcPts val="0"/>
                        </a:spcBef>
                        <a:spcAft>
                          <a:spcPts val="0"/>
                        </a:spcAft>
                        <a:buFont typeface="Times New Roman"/>
                        <a:buChar char="-"/>
                        <a:tabLst>
                          <a:tab pos="457200" algn="l"/>
                        </a:tabLst>
                      </a:pPr>
                      <a:r>
                        <a:rPr lang="ar-SA" sz="1400" dirty="0">
                          <a:effectLst/>
                        </a:rPr>
                        <a:t>المفكر الواقعي يفضل التعزيز الإيجابي الملموس ( عملة معدنية رمزية، استخدام الكمبيوتر لفترة من الوقت...إلخ)</a:t>
                      </a:r>
                      <a:endParaRPr lang="en-US" sz="1200" dirty="0">
                        <a:effectLst/>
                      </a:endParaRPr>
                    </a:p>
                    <a:p>
                      <a:pPr marL="228600" marR="0" algn="r" rtl="1">
                        <a:spcBef>
                          <a:spcPts val="0"/>
                        </a:spcBef>
                        <a:spcAft>
                          <a:spcPts val="0"/>
                        </a:spcAft>
                      </a:pPr>
                      <a:r>
                        <a:rPr lang="ar-SA" sz="1400" dirty="0">
                          <a:effectLst/>
                        </a:rPr>
                        <a:t>حيث يكون له معنى أكثر من الثناء والمدح اللفظي العام. أما مع نضوج الطلبة فإن المدح والثناء الذي يوصف سلوك أو تصرف معين ( مثال: تعجبني طريقة كتابة اسمك) له تأثير معزز أكثر من المدح العام ( مثال: عمل جيد ) .</a:t>
                      </a:r>
                      <a:endParaRPr lang="en-US" sz="1400" dirty="0">
                        <a:effectLst/>
                      </a:endParaRPr>
                    </a:p>
                    <a:p>
                      <a:pPr marL="228600" marR="0" algn="r" rtl="1">
                        <a:spcBef>
                          <a:spcPts val="0"/>
                        </a:spcBef>
                        <a:spcAft>
                          <a:spcPts val="0"/>
                        </a:spcAft>
                      </a:pPr>
                      <a:r>
                        <a:rPr lang="ar-SA" sz="1400" dirty="0">
                          <a:effectLst/>
                        </a:rPr>
                        <a:t>- شجع الطلبة على التعلم بالمحاولة والخطأ وإعادة المحاولة مرة أخرى.</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929414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39000" cy="1143000"/>
          </a:xfrm>
        </p:spPr>
        <p:txBody>
          <a:bodyPr>
            <a:normAutofit fontScale="90000"/>
          </a:bodyPr>
          <a:lstStyle/>
          <a:p>
            <a:pPr eaLnBrk="1" fontAlgn="auto" hangingPunct="1">
              <a:spcAft>
                <a:spcPts val="0"/>
              </a:spcAft>
              <a:defRPr/>
            </a:pPr>
            <a:r>
              <a:rPr lang="ar-KW" dirty="0">
                <a:cs typeface="+mj-cs"/>
              </a:rPr>
              <a:t>مشكلة تتعلق بأولياء الأمور </a:t>
            </a:r>
            <a:r>
              <a:rPr lang="ar-KW" dirty="0" smtClean="0">
                <a:cs typeface="+mj-cs"/>
              </a:rPr>
              <a:t>      </a:t>
            </a:r>
            <a:r>
              <a:rPr lang="ar-KW" dirty="0">
                <a:cs typeface="+mj-cs"/>
              </a:rPr>
              <a:t/>
            </a:r>
            <a:br>
              <a:rPr lang="ar-KW" dirty="0">
                <a:cs typeface="+mj-cs"/>
              </a:rPr>
            </a:br>
            <a:endParaRPr lang="en-US" dirty="0">
              <a:cs typeface="+mj-cs"/>
            </a:endParaRPr>
          </a:p>
        </p:txBody>
      </p:sp>
      <p:sp>
        <p:nvSpPr>
          <p:cNvPr id="19458" name="عنصر نائب للمحتوى 2"/>
          <p:cNvSpPr>
            <a:spLocks noGrp="1"/>
          </p:cNvSpPr>
          <p:nvPr>
            <p:ph idx="1"/>
          </p:nvPr>
        </p:nvSpPr>
        <p:spPr/>
        <p:txBody>
          <a:bodyPr/>
          <a:lstStyle/>
          <a:p>
            <a:pPr algn="r" rtl="1" eaLnBrk="1" hangingPunct="1"/>
            <a:r>
              <a:rPr lang="ar-KW" smtClean="0">
                <a:cs typeface="Tahoma" pitchFamily="34" charset="0"/>
              </a:rPr>
              <a:t>قلة ثقافة بعض أولياء الأمور بصفات أبنائهم وإهمالهم في متابعة التلاميذ في المنزل . </a:t>
            </a:r>
          </a:p>
          <a:p>
            <a:pPr algn="r" rtl="1" eaLnBrk="1" hangingPunct="1"/>
            <a:r>
              <a:rPr lang="ar-KW" smtClean="0">
                <a:cs typeface="Tahoma" pitchFamily="34" charset="0"/>
              </a:rPr>
              <a:t>يوصى بالتدخل المبكر منذ الطفولة والكشف القبلي عن أكثر الأمراض شيوعا والعلاج الطبي وتوفير جو عائلي متعاون والتدريب المهني حتى تساهم في تطوير النمو الكلي للطفل المصاب بمتلازمة </a:t>
            </a:r>
          </a:p>
          <a:p>
            <a:pPr algn="r" rtl="1" eaLnBrk="1" hangingPunct="1"/>
            <a:r>
              <a:rPr lang="ar-KW" smtClean="0">
                <a:solidFill>
                  <a:srgbClr val="FF0000"/>
                </a:solidFill>
                <a:cs typeface="Tahoma" pitchFamily="34" charset="0"/>
              </a:rPr>
              <a:t>الاهتمام بالجانب الصحي:</a:t>
            </a:r>
            <a:r>
              <a:rPr lang="ar-KW" smtClean="0">
                <a:cs typeface="Tahoma" pitchFamily="34" charset="0"/>
              </a:rPr>
              <a:t/>
            </a:r>
            <a:br>
              <a:rPr lang="ar-KW" smtClean="0">
                <a:cs typeface="Tahoma" pitchFamily="34" charset="0"/>
              </a:rPr>
            </a:br>
            <a:r>
              <a:rPr lang="ar-KW" sz="2000" smtClean="0">
                <a:cs typeface="Tahoma" pitchFamily="34" charset="0"/>
              </a:rPr>
              <a:t>يتناول الطفل وجبة الإفطار بصورة جيدة.</a:t>
            </a:r>
            <a:br>
              <a:rPr lang="ar-KW" sz="2000" smtClean="0">
                <a:cs typeface="Tahoma" pitchFamily="34" charset="0"/>
              </a:rPr>
            </a:br>
            <a:r>
              <a:rPr lang="ar-KW" sz="2000" smtClean="0">
                <a:cs typeface="Tahoma" pitchFamily="34" charset="0"/>
              </a:rPr>
              <a:t>يراعي آداب تناول الطعام على المائدة.</a:t>
            </a:r>
            <a:br>
              <a:rPr lang="ar-KW" sz="2000" smtClean="0">
                <a:cs typeface="Tahoma" pitchFamily="34" charset="0"/>
              </a:rPr>
            </a:br>
            <a:r>
              <a:rPr lang="ar-KW" sz="2000" smtClean="0">
                <a:cs typeface="Tahoma" pitchFamily="34" charset="0"/>
              </a:rPr>
              <a:t>يعتمد على نفسه في تناول الطعام.</a:t>
            </a:r>
          </a:p>
          <a:p>
            <a:pPr algn="r" rtl="1" eaLnBrk="1" hangingPunct="1"/>
            <a:endParaRPr lang="ar-KW" smtClean="0">
              <a:cs typeface="Tahoma" pitchFamily="34" charset="0"/>
            </a:endParaRPr>
          </a:p>
          <a:p>
            <a:pPr algn="r" rtl="1" eaLnBrk="1" hangingPunct="1"/>
            <a:endParaRPr lang="ar-KW" smtClean="0">
              <a:cs typeface="Tahoma" pitchFamily="34" charset="0"/>
            </a:endParaRPr>
          </a:p>
          <a:p>
            <a:pPr algn="r" rtl="1" eaLnBrk="1" hangingPunct="1"/>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themeOverride>
</file>

<file path=docProps/app.xml><?xml version="1.0" encoding="utf-8"?>
<Properties xmlns="http://schemas.openxmlformats.org/officeDocument/2006/extended-properties" xmlns:vt="http://schemas.openxmlformats.org/officeDocument/2006/docPropsVTypes">
  <Template>Opulent</Template>
  <TotalTime>161</TotalTime>
  <Words>475</Words>
  <Application>Microsoft Office PowerPoint</Application>
  <PresentationFormat>On-screen Show (4:3)</PresentationFormat>
  <Paragraphs>79</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Impact</vt:lpstr>
      <vt:lpstr>Tahoma</vt:lpstr>
      <vt:lpstr>Times New Roman</vt:lpstr>
      <vt:lpstr>Trebuchet MS</vt:lpstr>
      <vt:lpstr>Wingdings</vt:lpstr>
      <vt:lpstr>Wingdings 2</vt:lpstr>
      <vt:lpstr>وافر</vt:lpstr>
      <vt:lpstr>أهم المشكلات الخاصة لفئة متلازمة الداون</vt:lpstr>
      <vt:lpstr>كيف يتعامل معلم العلوم مع مشاكل      هذه الفئة؟                       </vt:lpstr>
      <vt:lpstr>PowerPoint Presentation</vt:lpstr>
      <vt:lpstr>1- مشكلات تتعلق بالتلاميذ     </vt:lpstr>
      <vt:lpstr>PowerPoint Presentation</vt:lpstr>
      <vt:lpstr>PowerPoint Presentation</vt:lpstr>
      <vt:lpstr>PowerPoint Presentation</vt:lpstr>
      <vt:lpstr>PowerPoint Presentation</vt:lpstr>
      <vt:lpstr>مشكلة تتعلق بأولياء الأمور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أهم المشكلات الخاصة لفئة متلازمة الداون</dc:title>
  <dc:creator>TOSHIBA</dc:creator>
  <cp:lastModifiedBy>malak q8</cp:lastModifiedBy>
  <cp:revision>19</cp:revision>
  <dcterms:created xsi:type="dcterms:W3CDTF">2014-03-16T15:17:18Z</dcterms:created>
  <dcterms:modified xsi:type="dcterms:W3CDTF">2019-09-16T14:49:31Z</dcterms:modified>
</cp:coreProperties>
</file>