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1" r:id="rId3"/>
    <p:sldId id="258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2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6300225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21247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33147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2066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772475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66445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16836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967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5721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9681391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 xmlns="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7378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9330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22106" y="914400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KW" sz="1600" b="1" dirty="0" smtClean="0"/>
              <a:t>وزارة التربية </a:t>
            </a:r>
          </a:p>
          <a:p>
            <a:pPr algn="ctr"/>
            <a:r>
              <a:rPr lang="ar-KW" sz="1600" b="1" dirty="0" smtClean="0"/>
              <a:t>التوجيه الفني العام للعلوم </a:t>
            </a:r>
          </a:p>
          <a:p>
            <a:pPr algn="ctr"/>
            <a:r>
              <a:rPr lang="ar-KW" sz="1600" b="1" dirty="0" smtClean="0"/>
              <a:t>اللجنة الفنية المشتركة للجيولوجيا </a:t>
            </a:r>
            <a:endParaRPr lang="en-US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14" y="1054016"/>
            <a:ext cx="6120063" cy="3442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753724" y="3144616"/>
            <a:ext cx="5438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KW" sz="4800" dirty="0" smtClean="0">
                <a:cs typeface="K Elham" panose="00000500000000000000" pitchFamily="2" charset="-78"/>
              </a:rPr>
              <a:t>الاختبار العملي بحلة جديدة </a:t>
            </a:r>
            <a:endParaRPr lang="en-US" sz="4800" dirty="0">
              <a:cs typeface="K Elham" panose="000005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26379" y="2775284"/>
            <a:ext cx="1732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KW" b="1" dirty="0" smtClean="0">
                <a:solidFill>
                  <a:srgbClr val="C00000"/>
                </a:solidFill>
              </a:rPr>
              <a:t>ورشة عمل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5706" y="5309937"/>
            <a:ext cx="87269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KW" sz="2400" dirty="0" smtClean="0">
                <a:cs typeface="K Elham" panose="00000500000000000000" pitchFamily="2" charset="-78"/>
              </a:rPr>
              <a:t>إعداد وتقديم موجهي الجيولوجيا بمنطقة العاصمة التعليمية</a:t>
            </a:r>
          </a:p>
          <a:p>
            <a:pPr algn="ctr"/>
            <a:endParaRPr lang="ar-KW" sz="2400" dirty="0" smtClean="0">
              <a:cs typeface="K Elham" panose="00000500000000000000" pitchFamily="2" charset="-78"/>
            </a:endParaRPr>
          </a:p>
          <a:p>
            <a:pPr algn="ctr"/>
            <a:r>
              <a:rPr lang="ar-KW" sz="2400" dirty="0" smtClean="0">
                <a:cs typeface="K Elham" panose="00000500000000000000" pitchFamily="2" charset="-78"/>
              </a:rPr>
              <a:t>        أ/ ابراهيم عبدالنبي                          أ/ جميلة سهرابي                                 أ/ هناء السلمان </a:t>
            </a:r>
            <a:endParaRPr lang="ar-KW" sz="2400" dirty="0">
              <a:cs typeface="K Elham" panose="00000500000000000000" pitchFamily="2" charset="-78"/>
            </a:endParaRPr>
          </a:p>
          <a:p>
            <a:r>
              <a:rPr lang="ar-KW" sz="2400" dirty="0" smtClean="0"/>
              <a:t> </a:t>
            </a:r>
            <a:endParaRPr lang="ar-KW" sz="2400" dirty="0"/>
          </a:p>
          <a:p>
            <a:pPr algn="r"/>
            <a:r>
              <a:rPr lang="ar-KW" sz="2400" dirty="0" smtClean="0"/>
              <a:t>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991" y="371475"/>
            <a:ext cx="628650" cy="542925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0246773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3167" y="724270"/>
            <a:ext cx="6096000" cy="1277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07000"/>
              </a:lnSpc>
            </a:pPr>
            <a:r>
              <a:rPr lang="ar-KW" sz="2400" dirty="0"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(7)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العينة (س) التي أمامك هي عينة مجهولة </a:t>
            </a:r>
            <a:r>
              <a:rPr lang="ar-KW" sz="2400" dirty="0" smtClean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لأحد</a:t>
            </a:r>
            <a:r>
              <a:rPr lang="ar-KW" sz="2400" dirty="0" smtClean="0">
                <a:solidFill>
                  <a:srgbClr val="636A6B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 </a:t>
            </a:r>
            <a:r>
              <a:rPr lang="ar-KW" sz="2400" u="sng" dirty="0">
                <a:solidFill>
                  <a:srgbClr val="C00000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المعادن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، اتبع المخطط السهمي المرفق لتتعرف على اسم المعدن </a:t>
            </a:r>
            <a:r>
              <a:rPr lang="ar-KW" sz="2400" b="1" dirty="0">
                <a:latin typeface="Century Gothic" panose="020B0502020202020204" pitchFamily="34" charset="0"/>
                <a:ea typeface="Century Gothic" panose="020B0502020202020204" pitchFamily="34" charset="0"/>
                <a:cs typeface="Simplified Arabic" panose="02020603050405020304" pitchFamily="18" charset="-78"/>
              </a:rPr>
              <a:t>. </a:t>
            </a:r>
            <a:endParaRPr lang="en-US" sz="2400" dirty="0"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21" y="2422358"/>
            <a:ext cx="381000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630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CER1\AppData\Local\Microsoft\Windows\INetCache\Content.Word\New Doc 2017-11-11_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88189" y="-1528540"/>
            <a:ext cx="6313170" cy="9898603"/>
          </a:xfrm>
          <a:prstGeom prst="rect">
            <a:avLst/>
          </a:prstGeom>
          <a:noFill/>
          <a:ln w="38100">
            <a:solidFill>
              <a:schemeClr val="tx2">
                <a:lumMod val="90000"/>
                <a:lumOff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0111122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6876" y="-1544596"/>
            <a:ext cx="6186615" cy="10017211"/>
          </a:xfrm>
          <a:prstGeom prst="rect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67432062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14504" y="-670617"/>
            <a:ext cx="5618140" cy="8149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43148613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857500"/>
            <a:ext cx="3810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588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03032" y="274274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/>
            <a:r>
              <a:rPr lang="ar-KW" sz="2800" b="1" dirty="0"/>
              <a:t>تعتبر من الاختبارات التي الضرورية والتي انتشرت في وقتنا الحاضر بشكل كبير، حيث إنّها تعتبر مقياساً لأداء الشخص وقدرته على إتقان ما تعلمه في المادة </a:t>
            </a:r>
            <a:r>
              <a:rPr lang="ar-KW" sz="2800" b="1" dirty="0" smtClean="0"/>
              <a:t>النظرية. 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4894947" y="805934"/>
            <a:ext cx="38779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KW" sz="4800" b="1" dirty="0" smtClean="0">
                <a:solidFill>
                  <a:srgbClr val="FFC000"/>
                </a:solidFill>
              </a:rPr>
              <a:t>الاختبارات العملية </a:t>
            </a:r>
            <a:endParaRPr lang="en-US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459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297912"/>
              </p:ext>
            </p:extLst>
          </p:nvPr>
        </p:nvGraphicFramePr>
        <p:xfrm>
          <a:off x="2318085" y="2189745"/>
          <a:ext cx="7307512" cy="3562851"/>
        </p:xfrm>
        <a:graphic>
          <a:graphicData uri="http://schemas.openxmlformats.org/drawingml/2006/table">
            <a:tbl>
              <a:tblPr rtl="1" firstRow="1" firstCol="1" bandRow="1">
                <a:tableStyleId>{6E25E649-3F16-4E02-A733-19D2CDBF48F0}</a:tableStyleId>
              </a:tblPr>
              <a:tblGrid>
                <a:gridCol w="2504075"/>
                <a:gridCol w="1381811"/>
                <a:gridCol w="1316010"/>
                <a:gridCol w="1052808"/>
                <a:gridCol w="1052808"/>
              </a:tblGrid>
              <a:tr h="36420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 dirty="0">
                          <a:solidFill>
                            <a:schemeClr val="tx1"/>
                          </a:solidFill>
                          <a:effectLst/>
                        </a:rPr>
                        <a:t>البند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 dirty="0">
                          <a:solidFill>
                            <a:schemeClr val="tx1"/>
                          </a:solidFill>
                          <a:effectLst/>
                        </a:rPr>
                        <a:t>الدرجة الكلية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 dirty="0">
                          <a:solidFill>
                            <a:schemeClr val="tx1"/>
                          </a:solidFill>
                          <a:effectLst/>
                        </a:rPr>
                        <a:t>درجة الطالب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 dirty="0">
                          <a:solidFill>
                            <a:schemeClr val="tx1"/>
                          </a:solidFill>
                          <a:effectLst/>
                        </a:rPr>
                        <a:t> المصحح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 dirty="0">
                          <a:solidFill>
                            <a:schemeClr val="tx1"/>
                          </a:solidFill>
                          <a:effectLst/>
                        </a:rPr>
                        <a:t>  المراجع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44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 الخواص البلورية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8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الخواص الفيزيائية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أنسجة الصخور النارية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أنواع الصخور الرسوبية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الصخور المتحولة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التعرف على عينة مجهولة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السلوك المخبري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½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48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 dirty="0">
                          <a:solidFill>
                            <a:schemeClr val="tx1"/>
                          </a:solidFill>
                          <a:effectLst/>
                        </a:rPr>
                        <a:t>المجموع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16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rgbClr val="636A6B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85411" y="946484"/>
            <a:ext cx="4636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KW" sz="3600" b="1" dirty="0" smtClean="0">
                <a:solidFill>
                  <a:srgbClr val="C00000"/>
                </a:solidFill>
              </a:rPr>
              <a:t>إطار الاختبار العملي 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8378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1684" y="1225587"/>
            <a:ext cx="6096000" cy="8826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07000"/>
              </a:lnSpc>
            </a:pPr>
            <a:r>
              <a:rPr lang="ar-SA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(1) 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افحص عينتا النظم البلورية (أ) - (ب)  ، ثم حدد أي العينتان لها</a:t>
            </a:r>
            <a:r>
              <a:rPr lang="ar-KW" sz="2400" dirty="0">
                <a:solidFill>
                  <a:srgbClr val="636A6B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 </a:t>
            </a:r>
            <a:r>
              <a:rPr lang="ar-KW" sz="2400" u="sng" dirty="0">
                <a:solidFill>
                  <a:srgbClr val="C00000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أكثر من مستوى تماثل ؟ </a:t>
            </a:r>
            <a:endParaRPr lang="en-US" sz="2400" dirty="0">
              <a:solidFill>
                <a:srgbClr val="636A6B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065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8042" y="96699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/>
            <a:r>
              <a:rPr lang="ar-KW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(2) العينتان (س) – (ص) تمثل أنواع مختلفة من المعادن ، أي منهما </a:t>
            </a:r>
            <a:r>
              <a:rPr lang="ar-KW" sz="2400" u="sng" dirty="0">
                <a:solidFill>
                  <a:srgbClr val="C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ذات مخدش أبيض؟ </a:t>
            </a:r>
            <a:endParaRPr lang="en-US" sz="2400" dirty="0">
              <a:solidFill>
                <a:srgbClr val="636A6B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286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2631" y="83900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/>
            <a:r>
              <a:rPr lang="ar-SA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(3)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العينتان (ع) ، (ن) تمثل معادن مختلفة </a:t>
            </a:r>
            <a:r>
              <a:rPr lang="ar-KW" sz="2400" u="sng" dirty="0">
                <a:solidFill>
                  <a:srgbClr val="C00000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الصلادة ، اختبر صلادتها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ثم رتبها ترتيباً تصاعدياً وذلك بكتابة رمز العينة .</a:t>
            </a:r>
            <a:r>
              <a:rPr lang="ar-KW" sz="2400" b="1" dirty="0">
                <a:ea typeface="Century Gothic" panose="020B0502020202020204" pitchFamily="34" charset="0"/>
                <a:cs typeface="Simplified Arabic" panose="02020603050405020304" pitchFamily="18" charset="-78"/>
              </a:rPr>
              <a:t> 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4940968" y="2422358"/>
            <a:ext cx="1427748" cy="721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dirty="0" smtClean="0">
                <a:solidFill>
                  <a:schemeClr val="tx1"/>
                </a:solidFill>
              </a:rPr>
              <a:t>.................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01778" y="2422358"/>
            <a:ext cx="1427748" cy="721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dirty="0" smtClean="0">
                <a:solidFill>
                  <a:schemeClr val="tx1"/>
                </a:solidFill>
              </a:rPr>
              <a:t>................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83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9810" y="689595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SA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(4) </a:t>
            </a:r>
            <a:r>
              <a:rPr lang="ar-SA" sz="2400" dirty="0" smtClean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العينات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(س) و(ص) و(ع)  تمثل صخور نارية ، تفحصها جيداً ، هناك عينتان لهما نفس </a:t>
            </a:r>
            <a:r>
              <a:rPr lang="ar-KW" sz="2400" u="sng" dirty="0">
                <a:solidFill>
                  <a:srgbClr val="C00000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النسيج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 حددها بكتابة رمزها .   </a:t>
            </a:r>
            <a:endParaRPr lang="en-US" sz="2400" dirty="0"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  <a:p>
            <a:pPr algn="r"/>
            <a:r>
              <a:rPr lang="ar-KW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 </a:t>
            </a:r>
            <a:endParaRPr lang="en-US" sz="2400" dirty="0"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ar-SA" sz="1400" dirty="0" smtClean="0">
                <a:solidFill>
                  <a:srgbClr val="636A6B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Simplified Arabic" panose="02020603050405020304" pitchFamily="18" charset="-78"/>
              </a:rPr>
              <a:t>.......................................................................................................</a:t>
            </a:r>
            <a:endParaRPr lang="en-US" sz="1400" dirty="0">
              <a:solidFill>
                <a:srgbClr val="636A6B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552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7352" y="505326"/>
            <a:ext cx="6096000" cy="27674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07000"/>
              </a:lnSpc>
            </a:pPr>
            <a:r>
              <a:rPr lang="ar-KW" sz="2400" dirty="0">
                <a:latin typeface="Century Gothic" panose="020B0502020202020204" pitchFamily="34" charset="0"/>
                <a:ea typeface="Century Gothic" panose="020B0502020202020204" pitchFamily="34" charset="0"/>
                <a:cs typeface="AdvertisingBold" pitchFamily="2" charset="-78"/>
              </a:rPr>
              <a:t>(5) </a:t>
            </a: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العينة (هـ) تمثل  أحد أنواع الصخور الرسوبية ، تناول الأدوات الموجودة أمامك وافحصها جيداً ،   ثم حدد </a:t>
            </a:r>
            <a:r>
              <a:rPr lang="ar-KW" sz="2400" u="sng" dirty="0">
                <a:solidFill>
                  <a:srgbClr val="C00000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صفة مميزة لها . </a:t>
            </a:r>
            <a:endParaRPr lang="en-US" sz="2400" u="sng" dirty="0">
              <a:solidFill>
                <a:srgbClr val="C00000"/>
              </a:solidFill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</a:pPr>
            <a:r>
              <a:rPr lang="ar-KW" sz="4000" dirty="0">
                <a:solidFill>
                  <a:srgbClr val="636A6B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 </a:t>
            </a:r>
            <a:endParaRPr lang="en-US" sz="2400" dirty="0">
              <a:solidFill>
                <a:srgbClr val="636A6B"/>
              </a:solidFill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ar-SA" sz="1400" dirty="0" smtClean="0">
                <a:solidFill>
                  <a:srgbClr val="636A6B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Simplified Arabic" panose="02020603050405020304" pitchFamily="18" charset="-78"/>
              </a:rPr>
              <a:t>....................................................................................................... </a:t>
            </a:r>
            <a:r>
              <a:rPr lang="ar-KW" sz="4000" dirty="0">
                <a:solidFill>
                  <a:srgbClr val="636A6B"/>
                </a:solidFill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 </a:t>
            </a:r>
            <a:endParaRPr lang="en-US" sz="2400" dirty="0">
              <a:solidFill>
                <a:srgbClr val="636A6B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2200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92653" y="505326"/>
            <a:ext cx="206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KW" sz="2400" b="1" dirty="0" smtClean="0">
                <a:solidFill>
                  <a:srgbClr val="FFC000"/>
                </a:solidFill>
              </a:rPr>
              <a:t>دون رأيك ...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013" y="1516110"/>
            <a:ext cx="789071" cy="789071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Flowchart: Stored Data 12"/>
          <p:cNvSpPr/>
          <p:nvPr/>
        </p:nvSpPr>
        <p:spPr>
          <a:xfrm>
            <a:off x="8903369" y="1409329"/>
            <a:ext cx="2021305" cy="101302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الزمن اللازم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93" y="2632967"/>
            <a:ext cx="1022110" cy="102211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Flowchart: Stored Data 14"/>
          <p:cNvSpPr/>
          <p:nvPr/>
        </p:nvSpPr>
        <p:spPr>
          <a:xfrm>
            <a:off x="8394032" y="2616360"/>
            <a:ext cx="2366210" cy="110868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b="1" dirty="0" smtClean="0">
                <a:solidFill>
                  <a:schemeClr val="tx1"/>
                </a:solidFill>
              </a:rPr>
              <a:t>عينات مقترحة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81" y="4088334"/>
            <a:ext cx="1246272" cy="1246272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Flowchart: Stored Data 16"/>
          <p:cNvSpPr/>
          <p:nvPr/>
        </p:nvSpPr>
        <p:spPr>
          <a:xfrm>
            <a:off x="7728284" y="3993586"/>
            <a:ext cx="3160295" cy="143576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KW" sz="2400" b="1" dirty="0" smtClean="0">
                <a:solidFill>
                  <a:schemeClr val="tx1"/>
                </a:solidFill>
              </a:rPr>
              <a:t>أسئلة مقترحة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9643" y="1066799"/>
            <a:ext cx="6096000" cy="1277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>
              <a:lnSpc>
                <a:spcPct val="107000"/>
              </a:lnSpc>
            </a:pPr>
            <a:r>
              <a:rPr lang="ar-KW" sz="2400" dirty="0">
                <a:latin typeface="Simplified Arabic" panose="02020603050405020304" pitchFamily="18" charset="-78"/>
                <a:ea typeface="Century Gothic" panose="020B0502020202020204" pitchFamily="34" charset="0"/>
                <a:cs typeface="AdvertisingBold" pitchFamily="2" charset="-78"/>
              </a:rPr>
              <a:t>(6) العينتان (ز )  - (ط) تمثل أنواع من الصخور المتحولة ، افحصها ثم دون الملاحظات في الجدول التالي : </a:t>
            </a:r>
            <a:endParaRPr lang="en-US" sz="2400" dirty="0"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568167"/>
              </p:ext>
            </p:extLst>
          </p:nvPr>
        </p:nvGraphicFramePr>
        <p:xfrm>
          <a:off x="1392881" y="3020647"/>
          <a:ext cx="5314950" cy="2348103"/>
        </p:xfrm>
        <a:graphic>
          <a:graphicData uri="http://schemas.openxmlformats.org/drawingml/2006/table">
            <a:tbl>
              <a:tblPr rtl="1" firstRow="1" firstCol="1" bandRow="1">
                <a:tableStyleId>{6E25E649-3F16-4E02-A733-19D2CDBF48F0}</a:tableStyleId>
              </a:tblPr>
              <a:tblGrid>
                <a:gridCol w="1478915"/>
                <a:gridCol w="2105660"/>
                <a:gridCol w="1730375"/>
              </a:tblGrid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رمز </a:t>
                      </a:r>
                      <a:r>
                        <a:rPr lang="ar-KW" sz="2400" dirty="0" smtClean="0">
                          <a:solidFill>
                            <a:schemeClr val="tx1"/>
                          </a:solidFill>
                          <a:effectLst/>
                        </a:rPr>
                        <a:t>العينة</a:t>
                      </a: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وجه الشبه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وجه الاختلاف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( ز </a:t>
                      </a:r>
                      <a:r>
                        <a:rPr lang="ar-KW" sz="2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( ط </a:t>
                      </a:r>
                      <a:r>
                        <a:rPr lang="ar-KW" sz="2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KW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047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162</TotalTime>
  <Words>362</Words>
  <Application>Microsoft Office PowerPoint</Application>
  <PresentationFormat>Custom</PresentationFormat>
  <Paragraphs>107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ACER1</dc:creator>
  <cp:lastModifiedBy>Mac</cp:lastModifiedBy>
  <cp:revision>18</cp:revision>
  <dcterms:created xsi:type="dcterms:W3CDTF">2017-11-10T10:43:37Z</dcterms:created>
  <dcterms:modified xsi:type="dcterms:W3CDTF">2019-05-08T14:40:25Z</dcterms:modified>
</cp:coreProperties>
</file>